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5" r:id="rId2"/>
    <p:sldId id="297" r:id="rId3"/>
    <p:sldId id="265" r:id="rId4"/>
    <p:sldId id="264" r:id="rId5"/>
    <p:sldId id="298" r:id="rId6"/>
    <p:sldId id="256" r:id="rId7"/>
    <p:sldId id="299" r:id="rId8"/>
    <p:sldId id="300" r:id="rId9"/>
    <p:sldId id="302" r:id="rId10"/>
    <p:sldId id="266" r:id="rId11"/>
    <p:sldId id="267" r:id="rId12"/>
    <p:sldId id="303" r:id="rId13"/>
    <p:sldId id="304" r:id="rId14"/>
    <p:sldId id="268" r:id="rId15"/>
    <p:sldId id="269" r:id="rId16"/>
    <p:sldId id="305" r:id="rId17"/>
    <p:sldId id="306" r:id="rId18"/>
    <p:sldId id="272" r:id="rId19"/>
    <p:sldId id="273" r:id="rId20"/>
    <p:sldId id="296" r:id="rId21"/>
    <p:sldId id="289" r:id="rId22"/>
    <p:sldId id="276" r:id="rId23"/>
    <p:sldId id="287" r:id="rId24"/>
    <p:sldId id="260" r:id="rId25"/>
    <p:sldId id="261" r:id="rId26"/>
    <p:sldId id="262" r:id="rId27"/>
    <p:sldId id="278" r:id="rId28"/>
    <p:sldId id="291" r:id="rId29"/>
    <p:sldId id="293" r:id="rId30"/>
    <p:sldId id="279" r:id="rId31"/>
    <p:sldId id="283" r:id="rId32"/>
    <p:sldId id="307" r:id="rId33"/>
    <p:sldId id="285"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120" y="-4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793783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403864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098557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9514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92D130-8F9C-F442-A0BB-00CF17DF4355}"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2403306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692D130-8F9C-F442-A0BB-00CF17DF435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423658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692D130-8F9C-F442-A0BB-00CF17DF4355}" type="datetimeFigureOut">
              <a:rPr lang="en-US" smtClean="0"/>
              <a:t>1/23/18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2537816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692D130-8F9C-F442-A0BB-00CF17DF4355}" type="datetimeFigureOut">
              <a:rPr lang="en-US" smtClean="0"/>
              <a:t>1/23/18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551783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92D130-8F9C-F442-A0BB-00CF17DF4355}" type="datetimeFigureOut">
              <a:rPr lang="en-US" smtClean="0"/>
              <a:t>1/23/18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69793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92D130-8F9C-F442-A0BB-00CF17DF435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962211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92D130-8F9C-F442-A0BB-00CF17DF4355}"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6943867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92D130-8F9C-F442-A0BB-00CF17DF4355}" type="datetimeFigureOut">
              <a:rPr lang="en-US" smtClean="0"/>
              <a:t>1/23/18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AC80A-A5EB-5947-9203-B870DE6615E4}" type="slidenum">
              <a:rPr lang="en-US" smtClean="0"/>
              <a:t>‹#›</a:t>
            </a:fld>
            <a:endParaRPr lang="en-US"/>
          </a:p>
        </p:txBody>
      </p:sp>
    </p:spTree>
    <p:extLst>
      <p:ext uri="{BB962C8B-B14F-4D97-AF65-F5344CB8AC3E}">
        <p14:creationId xmlns:p14="http://schemas.microsoft.com/office/powerpoint/2010/main" val="1620028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hyperlink" Target="https://www.youtube.com/watch?v=uVkthJcKQx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sz="5400" dirty="0" smtClean="0"/>
              <a:t>The USA and Latin America</a:t>
            </a:r>
            <a:endParaRPr lang="en-GB" sz="5400" dirty="0"/>
          </a:p>
        </p:txBody>
      </p:sp>
      <p:sp>
        <p:nvSpPr>
          <p:cNvPr id="5" name="Subtitle 4"/>
          <p:cNvSpPr>
            <a:spLocks noGrp="1"/>
          </p:cNvSpPr>
          <p:nvPr>
            <p:ph type="subTitle" idx="1"/>
          </p:nvPr>
        </p:nvSpPr>
        <p:spPr/>
        <p:txBody>
          <a:bodyPr/>
          <a:lstStyle/>
          <a:p>
            <a:r>
              <a:rPr lang="en-GB" dirty="0" smtClean="0"/>
              <a:t>An overview</a:t>
            </a:r>
            <a:endParaRPr lang="en-GB" dirty="0"/>
          </a:p>
        </p:txBody>
      </p:sp>
    </p:spTree>
    <p:extLst>
      <p:ext uri="{BB962C8B-B14F-4D97-AF65-F5344CB8AC3E}">
        <p14:creationId xmlns:p14="http://schemas.microsoft.com/office/powerpoint/2010/main" val="314242484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681"/>
          </a:xfrm>
        </p:spPr>
        <p:txBody>
          <a:bodyPr>
            <a:noAutofit/>
          </a:bodyPr>
          <a:lstStyle/>
          <a:p>
            <a:r>
              <a:rPr lang="en-US" sz="4000" dirty="0" smtClean="0"/>
              <a:t>1900-1930s: ‘the big stick’</a:t>
            </a:r>
            <a:endParaRPr lang="en-US" sz="4000" dirty="0"/>
          </a:p>
        </p:txBody>
      </p:sp>
      <p:sp>
        <p:nvSpPr>
          <p:cNvPr id="3" name="Content Placeholder 2"/>
          <p:cNvSpPr>
            <a:spLocks noGrp="1"/>
          </p:cNvSpPr>
          <p:nvPr>
            <p:ph idx="1"/>
          </p:nvPr>
        </p:nvSpPr>
        <p:spPr>
          <a:xfrm>
            <a:off x="129348" y="1128792"/>
            <a:ext cx="9014652" cy="5706529"/>
          </a:xfrm>
        </p:spPr>
        <p:txBody>
          <a:bodyPr/>
          <a:lstStyle/>
          <a:p>
            <a:pPr marL="0" indent="0">
              <a:buNone/>
            </a:pPr>
            <a:endParaRPr lang="en-US" dirty="0" smtClean="0"/>
          </a:p>
          <a:p>
            <a:pPr marL="0" indent="0">
              <a:buNone/>
            </a:pPr>
            <a:r>
              <a:rPr lang="en-US" dirty="0" smtClean="0"/>
              <a:t>Teddy Roosevelt</a:t>
            </a:r>
            <a:endParaRPr lang="en-US" dirty="0"/>
          </a:p>
          <a:p>
            <a:pPr marL="0" indent="0">
              <a:buNone/>
            </a:pPr>
            <a:r>
              <a:rPr lang="en-US" dirty="0"/>
              <a:t>	</a:t>
            </a:r>
            <a:r>
              <a:rPr lang="en-US" dirty="0" smtClean="0"/>
              <a:t>		</a:t>
            </a:r>
            <a:endParaRPr lang="en-US" dirty="0"/>
          </a:p>
        </p:txBody>
      </p:sp>
      <p:pic>
        <p:nvPicPr>
          <p:cNvPr id="4" name="Picture 3" descr="teddy_cartoon.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69013"/>
            <a:ext cx="5305957" cy="3966308"/>
          </a:xfrm>
          <a:prstGeom prst="rect">
            <a:avLst/>
          </a:prstGeom>
        </p:spPr>
      </p:pic>
    </p:spTree>
    <p:extLst>
      <p:ext uri="{BB962C8B-B14F-4D97-AF65-F5344CB8AC3E}">
        <p14:creationId xmlns:p14="http://schemas.microsoft.com/office/powerpoint/2010/main" val="37579503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US President Theodore Roosevelt (1904)</a:t>
            </a:r>
            <a:endParaRPr lang="en-US" sz="2000" dirty="0"/>
          </a:p>
        </p:txBody>
      </p:sp>
      <p:sp>
        <p:nvSpPr>
          <p:cNvPr id="3" name="Content Placeholder 2"/>
          <p:cNvSpPr>
            <a:spLocks noGrp="1"/>
          </p:cNvSpPr>
          <p:nvPr>
            <p:ph idx="1"/>
          </p:nvPr>
        </p:nvSpPr>
        <p:spPr/>
        <p:txBody>
          <a:bodyPr/>
          <a:lstStyle/>
          <a:p>
            <a:pPr marL="0" indent="0">
              <a:buNone/>
            </a:pPr>
            <a:r>
              <a:rPr lang="en-US" dirty="0" smtClean="0"/>
              <a:t>‘If a nation shows that it knows how to act with decency in industrial and political matters, if it keeps order and pays its obligations, then it need fear no interference from the US. Brutal wrongdoing, or an impotence which results in a general loosening of the ties of civilized society, may finally require intervention by some civilized nation, and in the Western Hemisphere the US cannot ignore this duty.’</a:t>
            </a:r>
            <a:endParaRPr lang="en-US" dirty="0"/>
          </a:p>
        </p:txBody>
      </p:sp>
    </p:spTree>
    <p:extLst>
      <p:ext uri="{BB962C8B-B14F-4D97-AF65-F5344CB8AC3E}">
        <p14:creationId xmlns:p14="http://schemas.microsoft.com/office/powerpoint/2010/main" val="19495249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the U.S.-Spanish war, U.S. armed forces openly intervene in Latin America</a:t>
            </a:r>
            <a:endParaRPr lang="en-US" dirty="0"/>
          </a:p>
        </p:txBody>
      </p:sp>
      <p:sp>
        <p:nvSpPr>
          <p:cNvPr id="3" name="Content Placeholder 2"/>
          <p:cNvSpPr>
            <a:spLocks noGrp="1"/>
          </p:cNvSpPr>
          <p:nvPr>
            <p:ph idx="1"/>
          </p:nvPr>
        </p:nvSpPr>
        <p:spPr/>
        <p:txBody>
          <a:bodyPr>
            <a:noAutofit/>
          </a:bodyPr>
          <a:lstStyle/>
          <a:p>
            <a:pPr marL="0" indent="0">
              <a:buNone/>
            </a:pPr>
            <a:endParaRPr lang="en-US" sz="1600" dirty="0" smtClean="0"/>
          </a:p>
          <a:p>
            <a:pPr marL="0" indent="0">
              <a:buNone/>
            </a:pPr>
            <a:r>
              <a:rPr lang="en-US" sz="1600" dirty="0" smtClean="0"/>
              <a:t>1903: The </a:t>
            </a:r>
            <a:r>
              <a:rPr lang="en-US" sz="1600" dirty="0"/>
              <a:t>Platt Amendment inserted into the Cuban constitution grants the U.S. the right to </a:t>
            </a:r>
            <a:r>
              <a:rPr lang="en-US" sz="1600" dirty="0" smtClean="0"/>
              <a:t>intervene.</a:t>
            </a:r>
          </a:p>
          <a:p>
            <a:pPr marL="0" indent="0">
              <a:buNone/>
            </a:pPr>
            <a:r>
              <a:rPr lang="en-US" sz="1600" dirty="0" smtClean="0"/>
              <a:t>1903: U.S. sends warships to acquire land for Panama Canal from Colombia. </a:t>
            </a:r>
          </a:p>
          <a:p>
            <a:pPr marL="0" indent="0">
              <a:buNone/>
            </a:pPr>
            <a:r>
              <a:rPr lang="en-US" sz="1600" dirty="0" smtClean="0"/>
              <a:t>1904: </a:t>
            </a:r>
            <a:r>
              <a:rPr lang="en-US" sz="1600" dirty="0"/>
              <a:t>U.S. sends customs agents to take over finances of the Dominican Republic to assure payment of its external debt. </a:t>
            </a:r>
            <a:endParaRPr lang="en-US" sz="1600" dirty="0" smtClean="0"/>
          </a:p>
          <a:p>
            <a:pPr marL="0" indent="0">
              <a:buNone/>
            </a:pPr>
            <a:r>
              <a:rPr lang="en-US" sz="1600" dirty="0" smtClean="0"/>
              <a:t>1905: </a:t>
            </a:r>
            <a:r>
              <a:rPr lang="en-US" sz="1600" dirty="0"/>
              <a:t>U.S. </a:t>
            </a:r>
            <a:r>
              <a:rPr lang="en-US" sz="1600" dirty="0" smtClean="0"/>
              <a:t>troops invade Honduras </a:t>
            </a:r>
            <a:r>
              <a:rPr lang="en-US" sz="1600" dirty="0"/>
              <a:t>for the first of 5 times in next 20 years. </a:t>
            </a:r>
          </a:p>
          <a:p>
            <a:pPr marL="0" indent="0">
              <a:buNone/>
            </a:pPr>
            <a:r>
              <a:rPr lang="en-US" sz="1600" dirty="0" smtClean="0"/>
              <a:t>1906: </a:t>
            </a:r>
            <a:r>
              <a:rPr lang="en-US" sz="1600" dirty="0"/>
              <a:t>Marines occupy Cuba for two years in order to prevent a civil war. </a:t>
            </a:r>
          </a:p>
          <a:p>
            <a:pPr marL="0" indent="0">
              <a:buNone/>
            </a:pPr>
            <a:r>
              <a:rPr lang="en-US" sz="1600" dirty="0" smtClean="0"/>
              <a:t>1907: Marines </a:t>
            </a:r>
            <a:r>
              <a:rPr lang="en-US" sz="1600" dirty="0"/>
              <a:t>intervene in Honduras to settle a war with Nicaragua. </a:t>
            </a:r>
          </a:p>
          <a:p>
            <a:pPr marL="0" indent="0">
              <a:buNone/>
            </a:pPr>
            <a:r>
              <a:rPr lang="en-US" sz="1600" dirty="0" smtClean="0"/>
              <a:t>1908:  </a:t>
            </a:r>
            <a:r>
              <a:rPr lang="en-US" sz="1600" dirty="0"/>
              <a:t>U.S. troops intervene in Panama for first of 4 times in next decade. </a:t>
            </a:r>
            <a:endParaRPr lang="en-US" sz="1600" dirty="0" smtClean="0"/>
          </a:p>
          <a:p>
            <a:pPr marL="0" indent="0">
              <a:buNone/>
            </a:pPr>
            <a:r>
              <a:rPr lang="en-US" sz="1600" dirty="0" smtClean="0"/>
              <a:t>1909: U.S. forces President </a:t>
            </a:r>
            <a:r>
              <a:rPr lang="en-US" sz="1600" dirty="0" err="1" smtClean="0"/>
              <a:t>Zelaya</a:t>
            </a:r>
            <a:r>
              <a:rPr lang="en-US" sz="1600" dirty="0" smtClean="0"/>
              <a:t> of Nicaragua to resign for suggesting that U.S. companies pay taxes. The new president is former treasurer of U.S. mining company. </a:t>
            </a:r>
            <a:endParaRPr lang="en-US" sz="1600" dirty="0"/>
          </a:p>
          <a:p>
            <a:pPr marL="0" indent="0">
              <a:buNone/>
            </a:pPr>
            <a:r>
              <a:rPr lang="en-US" sz="1600" dirty="0" smtClean="0"/>
              <a:t>1910  </a:t>
            </a:r>
            <a:r>
              <a:rPr lang="en-US" sz="1600" dirty="0"/>
              <a:t>U.S. Marines occupy Nicaragua to help support the </a:t>
            </a:r>
            <a:r>
              <a:rPr lang="en-US" sz="1600" dirty="0" smtClean="0"/>
              <a:t>new </a:t>
            </a:r>
            <a:r>
              <a:rPr lang="en-US" sz="1600" dirty="0"/>
              <a:t>regime. </a:t>
            </a:r>
          </a:p>
          <a:p>
            <a:pPr marL="0" indent="0">
              <a:buNone/>
            </a:pPr>
            <a:r>
              <a:rPr lang="en-US" sz="1600" dirty="0" smtClean="0"/>
              <a:t>1911: U.S. backs overturning of Honduran government by U.S. mercenaries and U.S. banana company. </a:t>
            </a:r>
          </a:p>
          <a:p>
            <a:endParaRPr lang="en-US" sz="1600" dirty="0"/>
          </a:p>
        </p:txBody>
      </p:sp>
    </p:spTree>
    <p:extLst>
      <p:ext uri="{BB962C8B-B14F-4D97-AF65-F5344CB8AC3E}">
        <p14:creationId xmlns:p14="http://schemas.microsoft.com/office/powerpoint/2010/main" val="3705717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 </a:t>
            </a:r>
          </a:p>
        </p:txBody>
      </p:sp>
      <p:sp>
        <p:nvSpPr>
          <p:cNvPr id="3" name="Content Placeholder 2"/>
          <p:cNvSpPr>
            <a:spLocks noGrp="1"/>
          </p:cNvSpPr>
          <p:nvPr>
            <p:ph idx="1"/>
          </p:nvPr>
        </p:nvSpPr>
        <p:spPr/>
        <p:txBody>
          <a:bodyPr>
            <a:normAutofit fontScale="25000" lnSpcReduction="20000"/>
          </a:bodyPr>
          <a:lstStyle/>
          <a:p>
            <a:pPr marL="0" indent="0">
              <a:buNone/>
            </a:pPr>
            <a:r>
              <a:rPr lang="en-US" sz="6400" dirty="0" smtClean="0"/>
              <a:t>1912: U.S</a:t>
            </a:r>
            <a:r>
              <a:rPr lang="en-US" sz="6400" dirty="0"/>
              <a:t>. Marines intervene in Cuba to put down a rebellion of sugar workers. </a:t>
            </a:r>
          </a:p>
          <a:p>
            <a:pPr marL="0" indent="0">
              <a:buNone/>
            </a:pPr>
            <a:r>
              <a:rPr lang="en-US" sz="6400" dirty="0" smtClean="0"/>
              <a:t>1912: Nicaragua </a:t>
            </a:r>
            <a:r>
              <a:rPr lang="en-US" sz="6400" dirty="0"/>
              <a:t>occupied again by the U.S</a:t>
            </a:r>
            <a:r>
              <a:rPr lang="en-US" sz="6400" dirty="0" smtClean="0"/>
              <a:t>.</a:t>
            </a:r>
          </a:p>
          <a:p>
            <a:pPr marL="0" indent="0">
              <a:buNone/>
            </a:pPr>
            <a:r>
              <a:rPr lang="en-US" sz="6400" dirty="0" smtClean="0"/>
              <a:t>1914: U.S</a:t>
            </a:r>
            <a:r>
              <a:rPr lang="en-US" sz="6400" dirty="0"/>
              <a:t>. </a:t>
            </a:r>
            <a:r>
              <a:rPr lang="en-US" sz="6400" dirty="0" smtClean="0"/>
              <a:t>occupies Mexican port of Veracruz. </a:t>
            </a:r>
          </a:p>
          <a:p>
            <a:pPr marL="0" indent="0">
              <a:buNone/>
            </a:pPr>
            <a:r>
              <a:rPr lang="en-US" sz="6400" dirty="0" smtClean="0"/>
              <a:t>1915: U.S</a:t>
            </a:r>
            <a:r>
              <a:rPr lang="en-US" sz="6400" dirty="0"/>
              <a:t>. Marines occupy Haiti to restore order, and establish a protectorate which lasts till 1934. The president of Haiti is barred from the U.S. Officers' Club in Port-au-Prince, because he is black</a:t>
            </a:r>
            <a:r>
              <a:rPr lang="en-US" sz="6400" dirty="0" smtClean="0"/>
              <a:t>.</a:t>
            </a:r>
          </a:p>
          <a:p>
            <a:pPr marL="0" indent="0">
              <a:buNone/>
            </a:pPr>
            <a:r>
              <a:rPr lang="en-US" sz="6400" dirty="0" smtClean="0"/>
              <a:t>1916: Marines </a:t>
            </a:r>
            <a:r>
              <a:rPr lang="en-US" sz="6400" dirty="0"/>
              <a:t>occupy the Dominican Republic, staying till 1924. </a:t>
            </a:r>
          </a:p>
          <a:p>
            <a:pPr marL="0" indent="0">
              <a:buNone/>
            </a:pPr>
            <a:r>
              <a:rPr lang="en-US" sz="6400" dirty="0" smtClean="0"/>
              <a:t>1917: U.S</a:t>
            </a:r>
            <a:r>
              <a:rPr lang="en-US" sz="6400" dirty="0"/>
              <a:t>. troops </a:t>
            </a:r>
            <a:r>
              <a:rPr lang="en-US" sz="6400" dirty="0" smtClean="0"/>
              <a:t>invade Mexico </a:t>
            </a:r>
            <a:r>
              <a:rPr lang="en-US" sz="6400" dirty="0"/>
              <a:t>to pursue </a:t>
            </a:r>
            <a:r>
              <a:rPr lang="en-US" sz="6400" dirty="0" err="1"/>
              <a:t>Pancho</a:t>
            </a:r>
            <a:r>
              <a:rPr lang="en-US" sz="6400" dirty="0"/>
              <a:t> Villa. </a:t>
            </a:r>
            <a:endParaRPr lang="en-US" sz="6400" dirty="0" smtClean="0"/>
          </a:p>
          <a:p>
            <a:pPr marL="0" indent="0">
              <a:buNone/>
            </a:pPr>
            <a:r>
              <a:rPr lang="en-US" sz="6400" dirty="0" smtClean="0"/>
              <a:t>1917: Marines </a:t>
            </a:r>
            <a:r>
              <a:rPr lang="en-US" sz="6400" dirty="0"/>
              <a:t>intervene </a:t>
            </a:r>
            <a:r>
              <a:rPr lang="en-US" sz="6400" dirty="0" smtClean="0"/>
              <a:t>in </a:t>
            </a:r>
            <a:r>
              <a:rPr lang="en-US" sz="6400" dirty="0"/>
              <a:t>Cuba, to guarantee sugar exports during WWI. </a:t>
            </a:r>
          </a:p>
          <a:p>
            <a:pPr marL="0" indent="0">
              <a:buNone/>
            </a:pPr>
            <a:r>
              <a:rPr lang="en-US" sz="6400" dirty="0" smtClean="0"/>
              <a:t>1918:  </a:t>
            </a:r>
            <a:r>
              <a:rPr lang="en-US" sz="6400" dirty="0"/>
              <a:t>U.S. Marines occupy Panamanian province of </a:t>
            </a:r>
            <a:r>
              <a:rPr lang="en-US" sz="6400" dirty="0" err="1"/>
              <a:t>Chiriqui</a:t>
            </a:r>
            <a:r>
              <a:rPr lang="en-US" sz="6400" dirty="0"/>
              <a:t> for two years to maintain public order. </a:t>
            </a:r>
          </a:p>
          <a:p>
            <a:pPr marL="0" indent="0">
              <a:buNone/>
            </a:pPr>
            <a:r>
              <a:rPr lang="en-US" sz="6400" dirty="0" smtClean="0"/>
              <a:t>1925: U.S</a:t>
            </a:r>
            <a:r>
              <a:rPr lang="en-US" sz="6400" dirty="0"/>
              <a:t>. Army troops occupy </a:t>
            </a:r>
            <a:r>
              <a:rPr lang="en-US" sz="6400" dirty="0" smtClean="0"/>
              <a:t>Panama. </a:t>
            </a:r>
            <a:endParaRPr lang="en-US" sz="6400" dirty="0"/>
          </a:p>
          <a:p>
            <a:pPr marL="0" indent="0">
              <a:buNone/>
            </a:pPr>
            <a:r>
              <a:rPr lang="en-US" sz="6400" dirty="0" smtClean="0"/>
              <a:t>1926: Marines occupy Nicaragua again. </a:t>
            </a:r>
          </a:p>
          <a:p>
            <a:pPr marL="0" indent="0">
              <a:buNone/>
            </a:pPr>
            <a:endParaRPr lang="en-US" sz="6400" dirty="0"/>
          </a:p>
          <a:p>
            <a:pPr marL="0" indent="0">
              <a:buNone/>
            </a:pPr>
            <a:r>
              <a:rPr lang="en-US" sz="6600" dirty="0"/>
              <a:t>"There is no room for any outside influence other than ours in this region. We could not tolerate such a thing without incurring grave risks... Until now Central America has always understood that governments which we recognize and support stay in power, while those which we do not recognize and support fall. Nicaragua has become a test case. It is difficult to see how we can afford to be defeated." --Undersecretary of State Robert Olds </a:t>
            </a:r>
            <a:endParaRPr lang="en-US" sz="6400" dirty="0" smtClean="0"/>
          </a:p>
          <a:p>
            <a:pPr marL="0" indent="0">
              <a:buNone/>
            </a:pPr>
            <a:endParaRPr lang="en-US" sz="6400" dirty="0"/>
          </a:p>
          <a:p>
            <a:pPr marL="0" indent="0">
              <a:buNone/>
            </a:pPr>
            <a:r>
              <a:rPr lang="en-US" sz="6400" dirty="0" smtClean="0"/>
              <a:t>1932: The </a:t>
            </a:r>
            <a:r>
              <a:rPr lang="en-US" sz="6400" dirty="0"/>
              <a:t>U.S. rushes warships to El Salvador in response to a communist-led uprising. </a:t>
            </a:r>
            <a:endParaRPr lang="en-US" dirty="0"/>
          </a:p>
        </p:txBody>
      </p:sp>
    </p:spTree>
    <p:extLst>
      <p:ext uri="{BB962C8B-B14F-4D97-AF65-F5344CB8AC3E}">
        <p14:creationId xmlns:p14="http://schemas.microsoft.com/office/powerpoint/2010/main" val="1018944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marL="0" indent="0"/>
            <a:r>
              <a:rPr lang="en-US" sz="3200" dirty="0" smtClean="0"/>
              <a:t>1930s: the ‘</a:t>
            </a:r>
            <a:r>
              <a:rPr lang="en-US" sz="3200" dirty="0"/>
              <a:t>good neighbor’ </a:t>
            </a:r>
            <a:br>
              <a:rPr lang="en-US" sz="3200" dirty="0"/>
            </a:br>
            <a:endParaRPr lang="en-GB" sz="3200" dirty="0"/>
          </a:p>
        </p:txBody>
      </p:sp>
      <p:sp>
        <p:nvSpPr>
          <p:cNvPr id="3" name="Content Placeholder 2"/>
          <p:cNvSpPr>
            <a:spLocks noGrp="1"/>
          </p:cNvSpPr>
          <p:nvPr>
            <p:ph idx="1"/>
          </p:nvPr>
        </p:nvSpPr>
        <p:spPr/>
        <p:txBody>
          <a:bodyPr/>
          <a:lstStyle/>
          <a:p>
            <a:pPr marL="0" indent="0">
              <a:buNone/>
            </a:pPr>
            <a:endParaRPr lang="en-US" dirty="0"/>
          </a:p>
        </p:txBody>
      </p:sp>
      <p:sp>
        <p:nvSpPr>
          <p:cNvPr id="5" name="Title 1"/>
          <p:cNvSpPr txBox="1">
            <a:spLocks/>
          </p:cNvSpPr>
          <p:nvPr/>
        </p:nvSpPr>
        <p:spPr>
          <a:xfrm>
            <a:off x="-1836247" y="202616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smtClean="0"/>
              <a:t>‘Neighborly Call’</a:t>
            </a:r>
            <a:br>
              <a:rPr lang="en-US" sz="2000" smtClean="0"/>
            </a:br>
            <a:r>
              <a:rPr lang="en-US" sz="2000" smtClean="0"/>
              <a:t>(1934)</a:t>
            </a:r>
            <a:endParaRPr lang="en-US" sz="2000" dirty="0"/>
          </a:p>
        </p:txBody>
      </p:sp>
      <p:pic>
        <p:nvPicPr>
          <p:cNvPr id="6" name="Content Placeholder 3" descr="good neighbour.jpg"/>
          <p:cNvPicPr>
            <a:picLocks noChangeAspect="1"/>
          </p:cNvPicPr>
          <p:nvPr/>
        </p:nvPicPr>
        <p:blipFill>
          <a:blip r:embed="rId2">
            <a:extLst>
              <a:ext uri="{28A0092B-C50C-407E-A947-70E740481C1C}">
                <a14:useLocalDpi xmlns:a14="http://schemas.microsoft.com/office/drawing/2010/main" val="0"/>
              </a:ext>
            </a:extLst>
          </a:blip>
          <a:srcRect l="-97956" r="-97956"/>
          <a:stretch>
            <a:fillRect/>
          </a:stretch>
        </p:blipFill>
        <p:spPr>
          <a:xfrm>
            <a:off x="-2106701" y="1600200"/>
            <a:ext cx="8229600" cy="4525963"/>
          </a:xfrm>
          <a:prstGeom prst="rect">
            <a:avLst/>
          </a:prstGeom>
        </p:spPr>
      </p:pic>
      <p:sp>
        <p:nvSpPr>
          <p:cNvPr id="7" name="TextBox 6"/>
          <p:cNvSpPr txBox="1"/>
          <p:nvPr/>
        </p:nvSpPr>
        <p:spPr>
          <a:xfrm>
            <a:off x="4124476" y="2406952"/>
            <a:ext cx="3749524" cy="1323439"/>
          </a:xfrm>
          <a:prstGeom prst="rect">
            <a:avLst/>
          </a:prstGeom>
          <a:noFill/>
        </p:spPr>
        <p:txBody>
          <a:bodyPr wrap="square" rtlCol="0">
            <a:spAutoFit/>
          </a:bodyPr>
          <a:lstStyle/>
          <a:p>
            <a:r>
              <a:rPr lang="en-US" sz="4000" dirty="0"/>
              <a:t>‘Neighborly Call’</a:t>
            </a:r>
            <a:br>
              <a:rPr lang="en-US" sz="4000" dirty="0"/>
            </a:br>
            <a:r>
              <a:rPr lang="en-US" sz="4000" dirty="0"/>
              <a:t>(1934)</a:t>
            </a:r>
            <a:endParaRPr lang="en-GB" sz="4000" dirty="0"/>
          </a:p>
        </p:txBody>
      </p:sp>
    </p:spTree>
    <p:extLst>
      <p:ext uri="{BB962C8B-B14F-4D97-AF65-F5344CB8AC3E}">
        <p14:creationId xmlns:p14="http://schemas.microsoft.com/office/powerpoint/2010/main" val="18385246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US Secretary </a:t>
            </a:r>
            <a:r>
              <a:rPr lang="en-US" sz="2000" b="1" dirty="0"/>
              <a:t>of State </a:t>
            </a:r>
            <a:r>
              <a:rPr lang="en-US" sz="2000" b="1" dirty="0" smtClean="0"/>
              <a:t>Cordell Hull (1934)</a:t>
            </a:r>
            <a:endParaRPr lang="en-US" sz="2000" b="1"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sz="3600" dirty="0" smtClean="0"/>
              <a:t>‘It </a:t>
            </a:r>
            <a:r>
              <a:rPr lang="en-US" sz="3600" dirty="0"/>
              <a:t>has for many years been said that the United States has sought to impose its own views upon the Central American states, and that to this end it has not hesitated to interfere or intervene in their affairs. </a:t>
            </a:r>
            <a:r>
              <a:rPr lang="en-US" sz="3600" dirty="0" smtClean="0"/>
              <a:t>. . </a:t>
            </a:r>
            <a:r>
              <a:rPr lang="en-US" sz="3600" dirty="0"/>
              <a:t>We therefore desire not only to refrain in fact from any interference, but also from any measure which might seem to give the appearance of such interference</a:t>
            </a:r>
            <a:r>
              <a:rPr lang="en-US" sz="3600" dirty="0" smtClean="0"/>
              <a:t>.’</a:t>
            </a:r>
            <a:endParaRPr lang="en-US" sz="3600" dirty="0"/>
          </a:p>
        </p:txBody>
      </p:sp>
    </p:spTree>
    <p:extLst>
      <p:ext uri="{BB962C8B-B14F-4D97-AF65-F5344CB8AC3E}">
        <p14:creationId xmlns:p14="http://schemas.microsoft.com/office/powerpoint/2010/main" val="38928722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During the Good Neighbor years, the U.S. does allow a degree of social and political reform within Latin American societies. </a:t>
            </a:r>
          </a:p>
          <a:p>
            <a:endParaRPr lang="en-US" dirty="0"/>
          </a:p>
          <a:p>
            <a:r>
              <a:rPr lang="en-US" dirty="0" smtClean="0"/>
              <a:t>E.g. Mexico nationalizes petroleum industry (1938) and expropriates U.S.-owned lands (1936-1940); Platt Amendment removed from Cuban Constitution (1934); Marines leave Nicaragua; Guatemala, Peru, and Brazil all elect left-leaning, nationalist governments. </a:t>
            </a:r>
          </a:p>
          <a:p>
            <a:endParaRPr lang="en-US" dirty="0"/>
          </a:p>
        </p:txBody>
      </p:sp>
    </p:spTree>
    <p:extLst>
      <p:ext uri="{BB962C8B-B14F-4D97-AF65-F5344CB8AC3E}">
        <p14:creationId xmlns:p14="http://schemas.microsoft.com/office/powerpoint/2010/main" val="3066752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0" indent="0">
              <a:buNone/>
            </a:pPr>
            <a:r>
              <a:rPr lang="en-US" sz="1800" dirty="0" smtClean="0"/>
              <a:t>BUT, in some areas interference continues:</a:t>
            </a:r>
          </a:p>
          <a:p>
            <a:pPr marL="0" indent="0">
              <a:buNone/>
            </a:pPr>
            <a:r>
              <a:rPr lang="en-US" sz="1800" dirty="0" smtClean="0"/>
              <a:t>1933 U.S. refuses to recognize Cuban government as too left-wing. Backs coup by </a:t>
            </a:r>
            <a:r>
              <a:rPr lang="en-US" sz="1800" dirty="0" err="1" smtClean="0"/>
              <a:t>Fulgencio</a:t>
            </a:r>
            <a:r>
              <a:rPr lang="en-US" sz="1800" dirty="0" smtClean="0"/>
              <a:t> Batista who becomes US backed dictator. </a:t>
            </a:r>
          </a:p>
          <a:p>
            <a:pPr marL="0" indent="0">
              <a:buNone/>
            </a:pPr>
            <a:endParaRPr lang="en-US" sz="1800" dirty="0" smtClean="0"/>
          </a:p>
          <a:p>
            <a:pPr marL="0" indent="0">
              <a:buNone/>
            </a:pPr>
            <a:r>
              <a:rPr lang="en-US" sz="1800" dirty="0" smtClean="0"/>
              <a:t>1934: Nicaraguan freedom fighter, Sandino, is murdered by US trained military dictator, Somoza. U.S. allow Somoza to become president of Nicaragua. </a:t>
            </a:r>
            <a:endParaRPr lang="en-US" sz="1800" dirty="0"/>
          </a:p>
          <a:p>
            <a:pPr marL="0" indent="0">
              <a:buNone/>
            </a:pPr>
            <a:endParaRPr lang="en-US" sz="1800" dirty="0" smtClean="0"/>
          </a:p>
          <a:p>
            <a:pPr marL="0" indent="0">
              <a:buNone/>
            </a:pPr>
            <a:r>
              <a:rPr lang="en-US" sz="1800" dirty="0" smtClean="0"/>
              <a:t>1941: Military coup in Panama. Military leader, Ricardo </a:t>
            </a:r>
            <a:r>
              <a:rPr lang="en-US" sz="1800" dirty="0"/>
              <a:t>Adolfo de la </a:t>
            </a:r>
            <a:r>
              <a:rPr lang="en-US" sz="1800" dirty="0" smtClean="0"/>
              <a:t>Guardia, clears coup with US ambassador. </a:t>
            </a:r>
            <a:endParaRPr lang="en-US" sz="1800" dirty="0"/>
          </a:p>
          <a:p>
            <a:pPr marL="0" indent="0">
              <a:buNone/>
            </a:pPr>
            <a:endParaRPr lang="en-US" sz="1800" dirty="0" smtClean="0"/>
          </a:p>
          <a:p>
            <a:pPr marL="0" indent="0">
              <a:buNone/>
            </a:pPr>
            <a:r>
              <a:rPr lang="en-US" sz="1800" dirty="0" smtClean="0"/>
              <a:t>1944: Police chief of El Salvador ousts left-leaning government in a coup. U.S. immediately recognizes government as legitimate. </a:t>
            </a:r>
            <a:endParaRPr lang="en-US" sz="1800" dirty="0"/>
          </a:p>
          <a:p>
            <a:pPr marL="0" indent="0">
              <a:buNone/>
            </a:pPr>
            <a:endParaRPr lang="en-US" sz="1800" dirty="0"/>
          </a:p>
        </p:txBody>
      </p:sp>
    </p:spTree>
    <p:extLst>
      <p:ext uri="{BB962C8B-B14F-4D97-AF65-F5344CB8AC3E}">
        <p14:creationId xmlns:p14="http://schemas.microsoft.com/office/powerpoint/2010/main" val="1199627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Cold War</a:t>
            </a:r>
            <a:endParaRPr lang="en-US" sz="4000" dirty="0"/>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endParaRPr lang="en-US" sz="3000" dirty="0" smtClean="0"/>
          </a:p>
          <a:p>
            <a:pPr marL="0" indent="0">
              <a:buNone/>
            </a:pPr>
            <a:r>
              <a:rPr lang="en-US" sz="3000" dirty="0" smtClean="0"/>
              <a:t>‘</a:t>
            </a:r>
            <a:r>
              <a:rPr lang="en-US" sz="3000" dirty="0" smtClean="0"/>
              <a:t>Where the concepts and traditions of popular government are too weak to absorb successfully the intensity of the communist attacks, then we must concede that harsh government measures of repression may be the only answer.</a:t>
            </a:r>
            <a:r>
              <a:rPr lang="en-US" sz="3000" dirty="0" smtClean="0"/>
              <a:t>’</a:t>
            </a:r>
          </a:p>
          <a:p>
            <a:pPr marL="0" indent="0">
              <a:buNone/>
            </a:pPr>
            <a:r>
              <a:rPr lang="en-US" sz="2800" dirty="0"/>
              <a:t>George Kennan (US historian and cold war diplomat)</a:t>
            </a:r>
            <a:br>
              <a:rPr lang="en-US" sz="2800" dirty="0"/>
            </a:br>
            <a:r>
              <a:rPr lang="en-US" sz="2800" dirty="0"/>
              <a:t>1950</a:t>
            </a:r>
            <a:br>
              <a:rPr lang="en-US" sz="2800" dirty="0"/>
            </a:br>
            <a:endParaRPr lang="en-US" sz="3000" dirty="0"/>
          </a:p>
        </p:txBody>
      </p:sp>
    </p:spTree>
    <p:extLst>
      <p:ext uri="{BB962C8B-B14F-4D97-AF65-F5344CB8AC3E}">
        <p14:creationId xmlns:p14="http://schemas.microsoft.com/office/powerpoint/2010/main" val="27459923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Woodrow Wilson Foundation at Harvard University</a:t>
            </a:r>
            <a:br>
              <a:rPr lang="en-US" sz="2000" dirty="0" smtClean="0"/>
            </a:br>
            <a:r>
              <a:rPr lang="en-US" sz="2000" dirty="0" smtClean="0"/>
              <a:t>1955</a:t>
            </a:r>
            <a:endParaRPr lang="en-US" sz="2000" dirty="0"/>
          </a:p>
        </p:txBody>
      </p:sp>
      <p:sp>
        <p:nvSpPr>
          <p:cNvPr id="3" name="Content Placeholder 2"/>
          <p:cNvSpPr>
            <a:spLocks noGrp="1"/>
          </p:cNvSpPr>
          <p:nvPr>
            <p:ph idx="1"/>
          </p:nvPr>
        </p:nvSpPr>
        <p:spPr>
          <a:xfrm>
            <a:off x="457200" y="1600200"/>
            <a:ext cx="8229600" cy="5160794"/>
          </a:xfrm>
        </p:spPr>
        <p:txBody>
          <a:bodyPr>
            <a:noAutofit/>
          </a:bodyPr>
          <a:lstStyle/>
          <a:p>
            <a:pPr marL="0" indent="0">
              <a:buNone/>
            </a:pPr>
            <a:endParaRPr lang="en-US" sz="4000" dirty="0"/>
          </a:p>
          <a:p>
            <a:pPr marL="0" indent="0">
              <a:buNone/>
            </a:pPr>
            <a:r>
              <a:rPr lang="en-US" sz="4000" dirty="0" smtClean="0"/>
              <a:t>‘The real threat of </a:t>
            </a:r>
            <a:r>
              <a:rPr lang="en-US" sz="4000" b="1" dirty="0" smtClean="0"/>
              <a:t>communism</a:t>
            </a:r>
            <a:r>
              <a:rPr lang="en-US" sz="4000" dirty="0" smtClean="0"/>
              <a:t> is the economic transformation of the Communist powers in ways which reduce their willingness and ability to complement the industrial economies of the West.’</a:t>
            </a:r>
            <a:endParaRPr lang="en-US" sz="4000" dirty="0"/>
          </a:p>
        </p:txBody>
      </p:sp>
    </p:spTree>
    <p:extLst>
      <p:ext uri="{BB962C8B-B14F-4D97-AF65-F5344CB8AC3E}">
        <p14:creationId xmlns:p14="http://schemas.microsoft.com/office/powerpoint/2010/main" val="7134523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influence in Latin America</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AutoNum type="arabicParenR"/>
            </a:pPr>
            <a:r>
              <a:rPr lang="en-US" dirty="0" smtClean="0"/>
              <a:t>Economic influence.</a:t>
            </a:r>
          </a:p>
          <a:p>
            <a:pPr marL="914400" lvl="1" indent="-514350">
              <a:buAutoNum type="arabicParenR"/>
            </a:pPr>
            <a:r>
              <a:rPr lang="en-US" dirty="0" smtClean="0"/>
              <a:t>U.S</a:t>
            </a:r>
            <a:r>
              <a:rPr lang="en-US" dirty="0"/>
              <a:t>. ownership of Latin American companies, lands, raw materials.</a:t>
            </a:r>
          </a:p>
          <a:p>
            <a:pPr marL="914400" lvl="1" indent="-514350">
              <a:buAutoNum type="arabicParenR"/>
            </a:pPr>
            <a:r>
              <a:rPr lang="en-US" dirty="0"/>
              <a:t>U.S. as source of most Latin American imports and exports.</a:t>
            </a:r>
          </a:p>
          <a:p>
            <a:pPr marL="914400" lvl="1" indent="-514350">
              <a:buAutoNum type="arabicParenR"/>
            </a:pPr>
            <a:r>
              <a:rPr lang="en-US" dirty="0"/>
              <a:t>U.S. control of country-specific Latin American economic policies. </a:t>
            </a:r>
          </a:p>
          <a:p>
            <a:pPr marL="0" indent="0">
              <a:buNone/>
            </a:pPr>
            <a:endParaRPr lang="en-US" dirty="0" smtClean="0"/>
          </a:p>
          <a:p>
            <a:pPr marL="514350" indent="-514350">
              <a:buAutoNum type="arabicParenR"/>
            </a:pPr>
            <a:r>
              <a:rPr lang="en-US" dirty="0" smtClean="0"/>
              <a:t>Political influence.</a:t>
            </a:r>
          </a:p>
          <a:p>
            <a:pPr marL="914400" lvl="1" indent="-514350">
              <a:buAutoNum type="arabicParenR"/>
            </a:pPr>
            <a:r>
              <a:rPr lang="en-US" dirty="0" smtClean="0"/>
              <a:t>Use of variety of strategies – economic, cultural, political, media, dirty tricks – to aid groups, parties or leaders deemed favorable to U.S. economic or political interests.</a:t>
            </a:r>
          </a:p>
          <a:p>
            <a:pPr marL="914400" lvl="1" indent="-514350">
              <a:buAutoNum type="arabicParenR"/>
            </a:pPr>
            <a:r>
              <a:rPr lang="en-US" dirty="0" smtClean="0"/>
              <a:t>Use of armed military force in order to overturn regimes deemed unfavorable to the United States. </a:t>
            </a:r>
          </a:p>
          <a:p>
            <a:pPr marL="914400" lvl="1" indent="-514350">
              <a:buAutoNum type="arabicParenR"/>
            </a:pPr>
            <a:endParaRPr lang="en-US" dirty="0"/>
          </a:p>
          <a:p>
            <a:pPr marL="400050" lvl="1" indent="0">
              <a:buNone/>
            </a:pPr>
            <a:endParaRPr lang="en-US" dirty="0" smtClean="0"/>
          </a:p>
          <a:p>
            <a:pPr marL="914400" lvl="1" indent="-514350">
              <a:buAutoNum type="arabicParenR"/>
            </a:pPr>
            <a:endParaRPr lang="en-US" dirty="0"/>
          </a:p>
        </p:txBody>
      </p:sp>
    </p:spTree>
    <p:extLst>
      <p:ext uri="{BB962C8B-B14F-4D97-AF65-F5344CB8AC3E}">
        <p14:creationId xmlns:p14="http://schemas.microsoft.com/office/powerpoint/2010/main" val="2316925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Cold War</a:t>
            </a:r>
            <a:endParaRPr lang="en-GB" dirty="0"/>
          </a:p>
        </p:txBody>
      </p:sp>
      <p:sp>
        <p:nvSpPr>
          <p:cNvPr id="3" name="Content Placeholder 2"/>
          <p:cNvSpPr>
            <a:spLocks noGrp="1"/>
          </p:cNvSpPr>
          <p:nvPr>
            <p:ph idx="1"/>
          </p:nvPr>
        </p:nvSpPr>
        <p:spPr/>
        <p:txBody>
          <a:bodyPr>
            <a:normAutofit lnSpcReduction="10000"/>
          </a:bodyPr>
          <a:lstStyle/>
          <a:p>
            <a:r>
              <a:rPr lang="en-GB" dirty="0" smtClean="0"/>
              <a:t>School of the Americas established 1946 in the US-controlled zone within Panama. Currently located in Georgia. Has trained over 57,000 Latin American military officers</a:t>
            </a:r>
            <a:r>
              <a:rPr lang="en-GB" dirty="0" smtClean="0"/>
              <a:t>.</a:t>
            </a:r>
          </a:p>
          <a:p>
            <a:endParaRPr lang="en-GB" dirty="0" smtClean="0"/>
          </a:p>
          <a:p>
            <a:r>
              <a:rPr lang="en-GB" dirty="0" smtClean="0"/>
              <a:t>‘National Security Doctrine’: only the military can be trusted to defend Latin America against communism—democracy was seen as unreliable and inefficient.</a:t>
            </a:r>
            <a:endParaRPr lang="en-GB" dirty="0"/>
          </a:p>
        </p:txBody>
      </p:sp>
    </p:spTree>
    <p:extLst>
      <p:ext uri="{BB962C8B-B14F-4D97-AF65-F5344CB8AC3E}">
        <p14:creationId xmlns:p14="http://schemas.microsoft.com/office/powerpoint/2010/main" val="387240950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1954</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US-supported overthrow of the democratically-elected government of </a:t>
            </a:r>
            <a:r>
              <a:rPr lang="en-US" sz="4000" dirty="0" err="1" smtClean="0"/>
              <a:t>Jacobo</a:t>
            </a:r>
            <a:r>
              <a:rPr lang="en-US" sz="4000" dirty="0" smtClean="0"/>
              <a:t> </a:t>
            </a:r>
            <a:r>
              <a:rPr lang="en-US" sz="4000" dirty="0" err="1" smtClean="0"/>
              <a:t>Arbenz</a:t>
            </a:r>
            <a:r>
              <a:rPr lang="en-US" sz="4000" dirty="0" smtClean="0"/>
              <a:t> in Guatemala</a:t>
            </a:r>
          </a:p>
          <a:p>
            <a:pPr marL="0" indent="0">
              <a:buNone/>
            </a:pPr>
            <a:endParaRPr lang="en-US" sz="4000" dirty="0"/>
          </a:p>
          <a:p>
            <a:pPr marL="0" indent="0">
              <a:buNone/>
            </a:pPr>
            <a:endParaRPr lang="en-US" sz="4000" dirty="0"/>
          </a:p>
        </p:txBody>
      </p:sp>
      <p:pic>
        <p:nvPicPr>
          <p:cNvPr id="4" name="Picture 3" descr="guatemala-1954-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561972"/>
            <a:ext cx="4445000" cy="3073400"/>
          </a:xfrm>
          <a:prstGeom prst="rect">
            <a:avLst/>
          </a:prstGeom>
        </p:spPr>
      </p:pic>
      <p:sp>
        <p:nvSpPr>
          <p:cNvPr id="5" name="TextBox 4"/>
          <p:cNvSpPr txBox="1"/>
          <p:nvPr/>
        </p:nvSpPr>
        <p:spPr>
          <a:xfrm>
            <a:off x="5444362" y="4362311"/>
            <a:ext cx="2728060" cy="923330"/>
          </a:xfrm>
          <a:prstGeom prst="rect">
            <a:avLst/>
          </a:prstGeom>
          <a:noFill/>
        </p:spPr>
        <p:txBody>
          <a:bodyPr wrap="square" rtlCol="0">
            <a:spAutoFit/>
          </a:bodyPr>
          <a:lstStyle/>
          <a:p>
            <a:r>
              <a:rPr lang="en-GB" dirty="0">
                <a:hlinkClick r:id="rId3"/>
              </a:rPr>
              <a:t>https://</a:t>
            </a:r>
            <a:r>
              <a:rPr lang="en-GB" dirty="0" err="1">
                <a:hlinkClick r:id="rId3"/>
              </a:rPr>
              <a:t>www.youtube.com</a:t>
            </a:r>
            <a:r>
              <a:rPr lang="en-GB" dirty="0">
                <a:hlinkClick r:id="rId3"/>
              </a:rPr>
              <a:t>/</a:t>
            </a:r>
            <a:r>
              <a:rPr lang="en-GB" dirty="0" err="1">
                <a:hlinkClick r:id="rId3"/>
              </a:rPr>
              <a:t>watch?v</a:t>
            </a:r>
            <a:r>
              <a:rPr lang="en-GB" dirty="0">
                <a:hlinkClick r:id="rId3"/>
              </a:rPr>
              <a:t>=</a:t>
            </a:r>
            <a:r>
              <a:rPr lang="en-GB" dirty="0" err="1">
                <a:hlinkClick r:id="rId3"/>
              </a:rPr>
              <a:t>uVkthJcKQxg</a:t>
            </a:r>
            <a:endParaRPr lang="en-GB" dirty="0"/>
          </a:p>
        </p:txBody>
      </p:sp>
    </p:spTree>
    <p:extLst>
      <p:ext uri="{BB962C8B-B14F-4D97-AF65-F5344CB8AC3E}">
        <p14:creationId xmlns:p14="http://schemas.microsoft.com/office/powerpoint/2010/main" val="96716117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Cuban Revolution</a:t>
            </a:r>
            <a:br>
              <a:rPr lang="en-US" sz="3200" dirty="0" smtClean="0"/>
            </a:br>
            <a:r>
              <a:rPr lang="en-US" sz="3200" dirty="0" smtClean="0"/>
              <a:t> (1959)</a:t>
            </a:r>
            <a:endParaRPr lang="en-US" sz="3200" dirty="0"/>
          </a:p>
        </p:txBody>
      </p:sp>
      <p:pic>
        <p:nvPicPr>
          <p:cNvPr id="4" name="Content Placeholder 3"/>
          <p:cNvPicPr>
            <a:picLocks noGrp="1" noChangeAspect="1"/>
          </p:cNvPicPr>
          <p:nvPr>
            <p:ph idx="1"/>
          </p:nvPr>
        </p:nvPicPr>
        <p:blipFill>
          <a:blip r:embed="rId2"/>
          <a:srcRect l="-19828" r="-19828"/>
          <a:stretch>
            <a:fillRect/>
          </a:stretch>
        </p:blipFill>
        <p:spPr/>
      </p:pic>
      <p:sp>
        <p:nvSpPr>
          <p:cNvPr id="3" name="TextBox 2"/>
          <p:cNvSpPr txBox="1"/>
          <p:nvPr/>
        </p:nvSpPr>
        <p:spPr>
          <a:xfrm>
            <a:off x="457200" y="6422571"/>
            <a:ext cx="8229600" cy="461665"/>
          </a:xfrm>
          <a:prstGeom prst="rect">
            <a:avLst/>
          </a:prstGeom>
          <a:noFill/>
        </p:spPr>
        <p:txBody>
          <a:bodyPr wrap="square" rtlCol="0">
            <a:spAutoFit/>
          </a:bodyPr>
          <a:lstStyle/>
          <a:p>
            <a:pPr algn="ctr"/>
            <a:r>
              <a:rPr lang="en-US" sz="2400" dirty="0"/>
              <a:t>Cuban revolutionaries ride into Havana on 1 January 1959</a:t>
            </a:r>
            <a:endParaRPr lang="en-GB" sz="2400" dirty="0"/>
          </a:p>
        </p:txBody>
      </p:sp>
    </p:spTree>
    <p:extLst>
      <p:ext uri="{BB962C8B-B14F-4D97-AF65-F5344CB8AC3E}">
        <p14:creationId xmlns:p14="http://schemas.microsoft.com/office/powerpoint/2010/main" val="4377471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Roy </a:t>
            </a:r>
            <a:r>
              <a:rPr lang="en-US" dirty="0" err="1" smtClean="0"/>
              <a:t>Rubottom</a:t>
            </a:r>
            <a:r>
              <a:rPr lang="en-US" dirty="0" smtClean="0"/>
              <a:t>, Assistant Secretary for Inter-American Affairs (1960)</a:t>
            </a:r>
            <a:endParaRPr lang="en-US" dirty="0"/>
          </a:p>
        </p:txBody>
      </p:sp>
      <p:sp>
        <p:nvSpPr>
          <p:cNvPr id="3" name="Content Placeholder 2"/>
          <p:cNvSpPr>
            <a:spLocks noGrp="1"/>
          </p:cNvSpPr>
          <p:nvPr>
            <p:ph sz="half" idx="1"/>
          </p:nvPr>
        </p:nvSpPr>
        <p:spPr/>
        <p:txBody>
          <a:bodyPr>
            <a:normAutofit/>
          </a:bodyPr>
          <a:lstStyle/>
          <a:p>
            <a:pPr marL="0" indent="0">
              <a:buNone/>
            </a:pPr>
            <a:r>
              <a:rPr lang="en-US" sz="3600" dirty="0" smtClean="0"/>
              <a:t>‘In June we had reached the decision that it was not possible to achieve our objectives with Castro in power.’</a:t>
            </a:r>
          </a:p>
          <a:p>
            <a:pPr marL="0" indent="0">
              <a:buNone/>
            </a:pPr>
            <a:endParaRPr lang="en-US" sz="3600" dirty="0"/>
          </a:p>
        </p:txBody>
      </p:sp>
      <p:sp>
        <p:nvSpPr>
          <p:cNvPr id="5" name="Content Placeholder 4"/>
          <p:cNvSpPr>
            <a:spLocks noGrp="1"/>
          </p:cNvSpPr>
          <p:nvPr>
            <p:ph sz="half" idx="2"/>
          </p:nvPr>
        </p:nvSpPr>
        <p:spPr/>
        <p:txBody>
          <a:bodyPr/>
          <a:lstStyle/>
          <a:p>
            <a:pPr marL="0" indent="0">
              <a:buNone/>
            </a:pPr>
            <a:endParaRPr lang="en-GB" dirty="0"/>
          </a:p>
        </p:txBody>
      </p:sp>
      <p:pic>
        <p:nvPicPr>
          <p:cNvPr id="4" name="Picture 3" descr="royr-rubottom252cjr252c.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600200"/>
            <a:ext cx="3407565" cy="5163504"/>
          </a:xfrm>
          <a:prstGeom prst="rect">
            <a:avLst/>
          </a:prstGeom>
        </p:spPr>
      </p:pic>
    </p:spTree>
    <p:extLst>
      <p:ext uri="{BB962C8B-B14F-4D97-AF65-F5344CB8AC3E}">
        <p14:creationId xmlns:p14="http://schemas.microsoft.com/office/powerpoint/2010/main" val="41043691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49"/>
            <a:ext cx="3008313" cy="1949259"/>
          </a:xfrm>
        </p:spPr>
        <p:txBody>
          <a:bodyPr>
            <a:noAutofit/>
          </a:bodyPr>
          <a:lstStyle/>
          <a:p>
            <a:r>
              <a:rPr lang="en-US" sz="2800" dirty="0" smtClean="0"/>
              <a:t/>
            </a:r>
            <a:br>
              <a:rPr lang="en-US" sz="2800" dirty="0" smtClean="0"/>
            </a:br>
            <a:r>
              <a:rPr lang="en-US" sz="2800" dirty="0" smtClean="0"/>
              <a:t/>
            </a:r>
            <a:br>
              <a:rPr lang="en-US" sz="2800" dirty="0" smtClean="0"/>
            </a:br>
            <a:r>
              <a:rPr lang="en-US" sz="2800" dirty="0"/>
              <a:t>1961 	Alliance for </a:t>
            </a:r>
            <a:r>
              <a:rPr lang="en-US" sz="2800" dirty="0" smtClean="0"/>
              <a:t>Progress formed</a:t>
            </a:r>
            <a:endParaRPr lang="en-US" sz="2800" dirty="0"/>
          </a:p>
        </p:txBody>
      </p:sp>
      <p:pic>
        <p:nvPicPr>
          <p:cNvPr id="4" name="Content Placeholder 3" descr="race.jpg"/>
          <p:cNvPicPr>
            <a:picLocks noGrp="1" noChangeAspect="1"/>
          </p:cNvPicPr>
          <p:nvPr>
            <p:ph idx="1"/>
          </p:nvPr>
        </p:nvPicPr>
        <p:blipFill>
          <a:blip r:embed="rId2">
            <a:extLst>
              <a:ext uri="{28A0092B-C50C-407E-A947-70E740481C1C}">
                <a14:useLocalDpi xmlns:a14="http://schemas.microsoft.com/office/drawing/2010/main" val="0"/>
              </a:ext>
            </a:extLst>
          </a:blip>
          <a:srcRect l="-14224" r="-14224"/>
          <a:stretch>
            <a:fillRect/>
          </a:stretch>
        </p:blipFill>
        <p:spPr/>
      </p:pic>
      <p:sp>
        <p:nvSpPr>
          <p:cNvPr id="3" name="Text Placeholder 2"/>
          <p:cNvSpPr>
            <a:spLocks noGrp="1"/>
          </p:cNvSpPr>
          <p:nvPr>
            <p:ph type="body" sz="half" idx="2"/>
          </p:nvPr>
        </p:nvSpPr>
        <p:spPr/>
        <p:txBody>
          <a:bodyPr>
            <a:normAutofit/>
          </a:bodyPr>
          <a:lstStyle/>
          <a:p>
            <a:endParaRPr lang="en-US" sz="4000" dirty="0" smtClean="0"/>
          </a:p>
          <a:p>
            <a:endParaRPr lang="en-US" sz="4000" dirty="0"/>
          </a:p>
          <a:p>
            <a:r>
              <a:rPr lang="en-US" sz="4000" dirty="0" smtClean="0"/>
              <a:t>‘</a:t>
            </a:r>
            <a:r>
              <a:rPr lang="en-US" sz="4000" dirty="0"/>
              <a:t>The Race to the Rancho’</a:t>
            </a:r>
            <a:br>
              <a:rPr lang="en-US" sz="4000" dirty="0"/>
            </a:br>
            <a:r>
              <a:rPr lang="en-US" sz="4000" dirty="0"/>
              <a:t>(1962)</a:t>
            </a:r>
            <a:endParaRPr lang="en-GB" sz="4000" dirty="0"/>
          </a:p>
        </p:txBody>
      </p:sp>
    </p:spTree>
    <p:extLst>
      <p:ext uri="{BB962C8B-B14F-4D97-AF65-F5344CB8AC3E}">
        <p14:creationId xmlns:p14="http://schemas.microsoft.com/office/powerpoint/2010/main" val="18275837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‘The Express Will Be A Trifle Late’</a:t>
            </a:r>
            <a:br>
              <a:rPr lang="en-US" sz="2000" dirty="0" smtClean="0"/>
            </a:br>
            <a:r>
              <a:rPr lang="en-US" sz="2000" dirty="0" smtClean="0"/>
              <a:t>(1963)</a:t>
            </a:r>
            <a:endParaRPr lang="en-US" sz="2000" dirty="0"/>
          </a:p>
        </p:txBody>
      </p:sp>
      <p:pic>
        <p:nvPicPr>
          <p:cNvPr id="4" name="Content Placeholder 3" descr="express.jpg"/>
          <p:cNvPicPr>
            <a:picLocks noGrp="1" noChangeAspect="1"/>
          </p:cNvPicPr>
          <p:nvPr>
            <p:ph idx="1"/>
          </p:nvPr>
        </p:nvPicPr>
        <p:blipFill>
          <a:blip r:embed="rId2">
            <a:extLst>
              <a:ext uri="{28A0092B-C50C-407E-A947-70E740481C1C}">
                <a14:useLocalDpi xmlns:a14="http://schemas.microsoft.com/office/drawing/2010/main" val="0"/>
              </a:ext>
            </a:extLst>
          </a:blip>
          <a:srcRect l="-72495" r="-72495"/>
          <a:stretch>
            <a:fillRect/>
          </a:stretch>
        </p:blipFill>
        <p:spPr/>
      </p:pic>
    </p:spTree>
    <p:extLst>
      <p:ext uri="{BB962C8B-B14F-4D97-AF65-F5344CB8AC3E}">
        <p14:creationId xmlns:p14="http://schemas.microsoft.com/office/powerpoint/2010/main" val="299874140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‘Were Are We?’</a:t>
            </a:r>
            <a:br>
              <a:rPr lang="en-US" sz="2000" dirty="0" smtClean="0"/>
            </a:br>
            <a:r>
              <a:rPr lang="en-US" sz="2000" dirty="0" smtClean="0"/>
              <a:t>(1968)</a:t>
            </a:r>
            <a:endParaRPr lang="en-US" sz="2000" dirty="0"/>
          </a:p>
        </p:txBody>
      </p:sp>
      <p:pic>
        <p:nvPicPr>
          <p:cNvPr id="4" name="Content Placeholder 3" descr="where are we.jpg"/>
          <p:cNvPicPr>
            <a:picLocks noGrp="1" noChangeAspect="1"/>
          </p:cNvPicPr>
          <p:nvPr>
            <p:ph idx="1"/>
          </p:nvPr>
        </p:nvPicPr>
        <p:blipFill>
          <a:blip r:embed="rId2">
            <a:extLst>
              <a:ext uri="{28A0092B-C50C-407E-A947-70E740481C1C}">
                <a14:useLocalDpi xmlns:a14="http://schemas.microsoft.com/office/drawing/2010/main" val="0"/>
              </a:ext>
            </a:extLst>
          </a:blip>
          <a:srcRect l="-56237" r="-56237"/>
          <a:stretch>
            <a:fillRect/>
          </a:stretch>
        </p:blipFill>
        <p:spPr/>
      </p:pic>
    </p:spTree>
    <p:extLst>
      <p:ext uri="{BB962C8B-B14F-4D97-AF65-F5344CB8AC3E}">
        <p14:creationId xmlns:p14="http://schemas.microsoft.com/office/powerpoint/2010/main" val="98412161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Richard Nixon on Latin America</a:t>
            </a:r>
            <a:br>
              <a:rPr lang="en-US" sz="3600" dirty="0" smtClean="0"/>
            </a:br>
            <a:r>
              <a:rPr lang="en-US" sz="3600" dirty="0" smtClean="0"/>
              <a:t>(1968)</a:t>
            </a:r>
            <a:endParaRPr lang="en-US" sz="3600" dirty="0"/>
          </a:p>
        </p:txBody>
      </p:sp>
      <p:sp>
        <p:nvSpPr>
          <p:cNvPr id="3" name="Content Placeholder 2"/>
          <p:cNvSpPr>
            <a:spLocks noGrp="1"/>
          </p:cNvSpPr>
          <p:nvPr>
            <p:ph sz="half" idx="1"/>
          </p:nvPr>
        </p:nvSpPr>
        <p:spPr>
          <a:xfrm>
            <a:off x="457200" y="1600200"/>
            <a:ext cx="2882322" cy="4713981"/>
          </a:xfrm>
        </p:spPr>
        <p:txBody>
          <a:bodyPr>
            <a:normAutofit/>
          </a:bodyPr>
          <a:lstStyle/>
          <a:p>
            <a:pPr marL="0" indent="0">
              <a:buNone/>
            </a:pPr>
            <a:r>
              <a:rPr lang="en-US" sz="4000" dirty="0" smtClean="0"/>
              <a:t>‘Don’t trust them, you can’t trust them.  They’re all a bunch of kooks.’</a:t>
            </a:r>
            <a:endParaRPr lang="en-US" sz="4000" dirty="0"/>
          </a:p>
        </p:txBody>
      </p:sp>
      <p:sp>
        <p:nvSpPr>
          <p:cNvPr id="5" name="Content Placeholder 4"/>
          <p:cNvSpPr>
            <a:spLocks noGrp="1"/>
          </p:cNvSpPr>
          <p:nvPr>
            <p:ph sz="half" idx="2"/>
          </p:nvPr>
        </p:nvSpPr>
        <p:spPr/>
        <p:txBody>
          <a:bodyPr/>
          <a:lstStyle/>
          <a:p>
            <a:endParaRPr lang="en-GB"/>
          </a:p>
        </p:txBody>
      </p:sp>
      <p:pic>
        <p:nvPicPr>
          <p:cNvPr id="4" name="Picture 3" descr="308f21fcff4de7bb9ec18124cc38f942_400x400.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6800" y="1417638"/>
            <a:ext cx="5080000" cy="5080000"/>
          </a:xfrm>
          <a:prstGeom prst="rect">
            <a:avLst/>
          </a:prstGeom>
        </p:spPr>
      </p:pic>
    </p:spTree>
    <p:extLst>
      <p:ext uri="{BB962C8B-B14F-4D97-AF65-F5344CB8AC3E}">
        <p14:creationId xmlns:p14="http://schemas.microsoft.com/office/powerpoint/2010/main" val="79827788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pPr marL="0" indent="0"/>
            <a:r>
              <a:rPr lang="en-US" dirty="0"/>
              <a:t>Rise of Military dictatorships: </a:t>
            </a:r>
            <a:r>
              <a:rPr lang="en-US" dirty="0" smtClean="0"/>
              <a:t>1970s</a:t>
            </a:r>
            <a:endParaRPr lang="en-US" dirty="0"/>
          </a:p>
        </p:txBody>
      </p:sp>
      <p:sp>
        <p:nvSpPr>
          <p:cNvPr id="3" name="Content Placeholder 2"/>
          <p:cNvSpPr>
            <a:spLocks noGrp="1"/>
          </p:cNvSpPr>
          <p:nvPr>
            <p:ph sz="half" idx="2"/>
          </p:nvPr>
        </p:nvSpPr>
        <p:spPr>
          <a:xfrm>
            <a:off x="4648200" y="1600200"/>
            <a:ext cx="4038600" cy="5125520"/>
          </a:xfrm>
        </p:spPr>
        <p:txBody>
          <a:bodyPr>
            <a:normAutofit/>
          </a:bodyPr>
          <a:lstStyle/>
          <a:p>
            <a:pPr marL="0" indent="0">
              <a:buNone/>
            </a:pPr>
            <a:r>
              <a:rPr lang="en-US" sz="4400" dirty="0" smtClean="0"/>
              <a:t>1973 </a:t>
            </a:r>
            <a:r>
              <a:rPr lang="en-US" sz="4400" dirty="0"/>
              <a:t>military coup in </a:t>
            </a:r>
            <a:r>
              <a:rPr lang="en-US" sz="4400" dirty="0" smtClean="0"/>
              <a:t>Chile</a:t>
            </a:r>
          </a:p>
          <a:p>
            <a:pPr marL="0" indent="0">
              <a:buNone/>
            </a:pPr>
            <a:endParaRPr lang="en-US" sz="4400" dirty="0"/>
          </a:p>
          <a:p>
            <a:pPr marL="0" indent="0">
              <a:buNone/>
            </a:pPr>
            <a:r>
              <a:rPr lang="en-US" sz="4400" dirty="0" smtClean="0"/>
              <a:t>Chilean military attack the presidential palace</a:t>
            </a:r>
          </a:p>
        </p:txBody>
      </p:sp>
      <p:pic>
        <p:nvPicPr>
          <p:cNvPr id="7" name="Content Placeholder 6" descr="chile1973[2].sm_a.jpeg"/>
          <p:cNvPicPr>
            <a:picLocks noGrp="1" noChangeAspect="1"/>
          </p:cNvPicPr>
          <p:nvPr>
            <p:ph sz="half" idx="1"/>
          </p:nvPr>
        </p:nvPicPr>
        <p:blipFill>
          <a:blip r:embed="rId2">
            <a:extLst>
              <a:ext uri="{28A0092B-C50C-407E-A947-70E740481C1C}">
                <a14:useLocalDpi xmlns:a14="http://schemas.microsoft.com/office/drawing/2010/main" val="0"/>
              </a:ext>
            </a:extLst>
          </a:blip>
          <a:srcRect t="-29361" b="-29361"/>
          <a:stretch>
            <a:fillRect/>
          </a:stretch>
        </p:blipFill>
        <p:spPr/>
      </p:pic>
    </p:spTree>
    <p:extLst>
      <p:ext uri="{BB962C8B-B14F-4D97-AF65-F5344CB8AC3E}">
        <p14:creationId xmlns:p14="http://schemas.microsoft.com/office/powerpoint/2010/main" val="76905080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pPr marL="0" indent="0"/>
            <a:r>
              <a:rPr lang="en-US" dirty="0"/>
              <a:t>Rise of Military dictatorships: </a:t>
            </a:r>
            <a:r>
              <a:rPr lang="en-US" dirty="0" smtClean="0"/>
              <a:t>1970s</a:t>
            </a:r>
            <a:endParaRPr lang="en-US" dirty="0"/>
          </a:p>
        </p:txBody>
      </p:sp>
      <p:pic>
        <p:nvPicPr>
          <p:cNvPr id="4" name="Content Placeholder 3"/>
          <p:cNvPicPr>
            <a:picLocks noGrp="1" noChangeAspect="1"/>
          </p:cNvPicPr>
          <p:nvPr>
            <p:ph sz="half" idx="1"/>
          </p:nvPr>
        </p:nvPicPr>
        <p:blipFill>
          <a:blip r:embed="rId2"/>
          <a:srcRect l="20182" r="20182"/>
          <a:stretch>
            <a:fillRect/>
          </a:stretch>
        </p:blipFill>
        <p:spPr/>
      </p:pic>
      <p:sp>
        <p:nvSpPr>
          <p:cNvPr id="3" name="Content Placeholder 2"/>
          <p:cNvSpPr>
            <a:spLocks noGrp="1"/>
          </p:cNvSpPr>
          <p:nvPr>
            <p:ph sz="half" idx="2"/>
          </p:nvPr>
        </p:nvSpPr>
        <p:spPr>
          <a:xfrm>
            <a:off x="4648200" y="1600200"/>
            <a:ext cx="4038600" cy="5125520"/>
          </a:xfrm>
        </p:spPr>
        <p:txBody>
          <a:bodyPr>
            <a:normAutofit fontScale="92500" lnSpcReduction="10000"/>
          </a:bodyPr>
          <a:lstStyle/>
          <a:p>
            <a:pPr marL="0" indent="0">
              <a:buNone/>
            </a:pPr>
            <a:r>
              <a:rPr lang="en-US" sz="4400" dirty="0" smtClean="0"/>
              <a:t>1973 </a:t>
            </a:r>
            <a:r>
              <a:rPr lang="en-US" sz="4400" dirty="0"/>
              <a:t>military coup in </a:t>
            </a:r>
            <a:r>
              <a:rPr lang="en-US" sz="4400" dirty="0" smtClean="0"/>
              <a:t>Chile</a:t>
            </a:r>
          </a:p>
          <a:p>
            <a:pPr marL="0" indent="0">
              <a:buNone/>
            </a:pPr>
            <a:endParaRPr lang="en-US" sz="4400" dirty="0"/>
          </a:p>
          <a:p>
            <a:pPr marL="0" indent="0">
              <a:buNone/>
            </a:pPr>
            <a:r>
              <a:rPr lang="en-US" sz="4400" dirty="0" smtClean="0"/>
              <a:t>President Dr. Salvador Allende in the Chilean capital during the coup. </a:t>
            </a:r>
          </a:p>
        </p:txBody>
      </p:sp>
      <p:pic>
        <p:nvPicPr>
          <p:cNvPr id="5" name="Content Placeholder 3"/>
          <p:cNvPicPr>
            <a:picLocks noChangeAspect="1"/>
          </p:cNvPicPr>
          <p:nvPr/>
        </p:nvPicPr>
        <p:blipFill>
          <a:blip r:embed="rId2"/>
          <a:srcRect l="20182" r="20182"/>
          <a:stretch>
            <a:fillRect/>
          </a:stretch>
        </p:blipFill>
        <p:spPr>
          <a:xfrm>
            <a:off x="609600" y="1752600"/>
            <a:ext cx="4038600" cy="4525963"/>
          </a:xfrm>
          <a:prstGeom prst="rect">
            <a:avLst/>
          </a:prstGeom>
        </p:spPr>
      </p:pic>
    </p:spTree>
    <p:extLst>
      <p:ext uri="{BB962C8B-B14F-4D97-AF65-F5344CB8AC3E}">
        <p14:creationId xmlns:p14="http://schemas.microsoft.com/office/powerpoint/2010/main" val="42073421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b="1" dirty="0" smtClean="0"/>
              <a:t>US President James Monroe's seventh annual message to Congress</a:t>
            </a:r>
            <a:br>
              <a:rPr lang="en-GB" sz="2000" b="1" dirty="0" smtClean="0"/>
            </a:br>
            <a:r>
              <a:rPr lang="en-GB" sz="2000" b="1" dirty="0" smtClean="0"/>
              <a:t> 2 December 1823</a:t>
            </a:r>
            <a:r>
              <a:rPr lang="en-GB" sz="2000" dirty="0" smtClean="0">
                <a:effectLst/>
              </a:rPr>
              <a:t> </a:t>
            </a:r>
            <a:br>
              <a:rPr lang="en-GB" sz="2000" dirty="0" smtClean="0">
                <a:effectLst/>
              </a:rPr>
            </a:br>
            <a:r>
              <a:rPr lang="en-GB" sz="2000" dirty="0" smtClean="0"/>
              <a:t>(the ‘Monroe Doctrine’)</a:t>
            </a:r>
            <a:endParaRPr lang="en-US" sz="2000" dirty="0"/>
          </a:p>
        </p:txBody>
      </p:sp>
      <p:sp>
        <p:nvSpPr>
          <p:cNvPr id="3" name="Content Placeholder 2"/>
          <p:cNvSpPr>
            <a:spLocks noGrp="1"/>
          </p:cNvSpPr>
          <p:nvPr>
            <p:ph idx="1"/>
          </p:nvPr>
        </p:nvSpPr>
        <p:spPr/>
        <p:txBody>
          <a:bodyPr>
            <a:normAutofit lnSpcReduction="10000"/>
          </a:bodyPr>
          <a:lstStyle/>
          <a:p>
            <a:pPr marL="0" indent="0">
              <a:buNone/>
            </a:pPr>
            <a:endParaRPr lang="en-GB" dirty="0" smtClean="0"/>
          </a:p>
          <a:p>
            <a:pPr marL="0" indent="0">
              <a:buNone/>
            </a:pPr>
            <a:r>
              <a:rPr lang="en-GB" dirty="0" smtClean="0"/>
              <a:t>‘The </a:t>
            </a:r>
            <a:r>
              <a:rPr lang="en-GB" dirty="0"/>
              <a:t>occasion has been judged proper for asserting, as a principle in which the rights and interests of the United States are involved, that the American continents, by the free and independent condition which they have assumed and maintain, are henceforth not to be considered as subjects for future colonization by any European powers</a:t>
            </a:r>
            <a:r>
              <a:rPr lang="en-GB" dirty="0" smtClean="0"/>
              <a:t>.’</a:t>
            </a:r>
            <a:r>
              <a:rPr lang="en-GB" dirty="0" smtClean="0">
                <a:effectLst/>
              </a:rPr>
              <a:t> </a:t>
            </a:r>
            <a:endParaRPr lang="en-US" dirty="0"/>
          </a:p>
        </p:txBody>
      </p:sp>
    </p:spTree>
    <p:extLst>
      <p:ext uri="{BB962C8B-B14F-4D97-AF65-F5344CB8AC3E}">
        <p14:creationId xmlns:p14="http://schemas.microsoft.com/office/powerpoint/2010/main" val="233258877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US President Jimmy Carter</a:t>
            </a:r>
            <a:br>
              <a:rPr lang="en-US" sz="2800" dirty="0" smtClean="0"/>
            </a:br>
            <a:r>
              <a:rPr lang="en-US" sz="2800" dirty="0" smtClean="0"/>
              <a:t>1977</a:t>
            </a:r>
            <a:br>
              <a:rPr lang="en-US" sz="2800" dirty="0" smtClean="0"/>
            </a:br>
            <a:r>
              <a:rPr lang="en-US" sz="2800" dirty="0" smtClean="0"/>
              <a:t> (‘human-rights based foreign policy’)</a:t>
            </a:r>
            <a:endParaRPr lang="en-US" sz="2800" dirty="0"/>
          </a:p>
        </p:txBody>
      </p:sp>
      <p:sp>
        <p:nvSpPr>
          <p:cNvPr id="3" name="Content Placeholder 2"/>
          <p:cNvSpPr>
            <a:spLocks noGrp="1"/>
          </p:cNvSpPr>
          <p:nvPr>
            <p:ph sz="half" idx="1"/>
          </p:nvPr>
        </p:nvSpPr>
        <p:spPr/>
        <p:txBody>
          <a:bodyPr>
            <a:noAutofit/>
          </a:bodyPr>
          <a:lstStyle/>
          <a:p>
            <a:pPr marL="0" indent="0">
              <a:buNone/>
            </a:pPr>
            <a:r>
              <a:rPr lang="en-US" sz="3600" dirty="0" smtClean="0"/>
              <a:t>‘You will find the United States eager to stand beside those nations which respect human rights and promote democratic ideals.’</a:t>
            </a:r>
            <a:endParaRPr lang="en-US" sz="3600" dirty="0"/>
          </a:p>
        </p:txBody>
      </p:sp>
      <p:pic>
        <p:nvPicPr>
          <p:cNvPr id="5" name="Content Placeholder 4" descr="f9c69684df944feab1437102603e69a6.jpeg"/>
          <p:cNvPicPr>
            <a:picLocks noGrp="1" noChangeAspect="1"/>
          </p:cNvPicPr>
          <p:nvPr>
            <p:ph sz="half" idx="2"/>
          </p:nvPr>
        </p:nvPicPr>
        <p:blipFill>
          <a:blip r:embed="rId2">
            <a:extLst>
              <a:ext uri="{28A0092B-C50C-407E-A947-70E740481C1C}">
                <a14:useLocalDpi xmlns:a14="http://schemas.microsoft.com/office/drawing/2010/main" val="0"/>
              </a:ext>
            </a:extLst>
          </a:blip>
          <a:srcRect t="-49514" b="-49514"/>
          <a:stretch>
            <a:fillRect/>
          </a:stretch>
        </p:blipFill>
        <p:spPr>
          <a:xfrm>
            <a:off x="4648200" y="612507"/>
            <a:ext cx="4038600" cy="5654641"/>
          </a:xfrm>
        </p:spPr>
      </p:pic>
      <p:sp>
        <p:nvSpPr>
          <p:cNvPr id="6" name="TextBox 5"/>
          <p:cNvSpPr txBox="1"/>
          <p:nvPr/>
        </p:nvSpPr>
        <p:spPr>
          <a:xfrm>
            <a:off x="4938730" y="5291213"/>
            <a:ext cx="3515906" cy="646331"/>
          </a:xfrm>
          <a:prstGeom prst="rect">
            <a:avLst/>
          </a:prstGeom>
          <a:noFill/>
        </p:spPr>
        <p:txBody>
          <a:bodyPr wrap="square" rtlCol="0">
            <a:spAutoFit/>
          </a:bodyPr>
          <a:lstStyle/>
          <a:p>
            <a:r>
              <a:rPr lang="en-GB" dirty="0" smtClean="0"/>
              <a:t>Camp David agreements between Israel and Egypt, 1978</a:t>
            </a:r>
            <a:endParaRPr lang="en-GB" dirty="0"/>
          </a:p>
        </p:txBody>
      </p:sp>
    </p:spTree>
    <p:extLst>
      <p:ext uri="{BB962C8B-B14F-4D97-AF65-F5344CB8AC3E}">
        <p14:creationId xmlns:p14="http://schemas.microsoft.com/office/powerpoint/2010/main" val="289363720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55000" lnSpcReduction="20000"/>
          </a:bodyPr>
          <a:lstStyle/>
          <a:p>
            <a:pPr marL="0" indent="0">
              <a:buNone/>
            </a:pPr>
            <a:r>
              <a:rPr lang="en-US" dirty="0" smtClean="0"/>
              <a:t>1900s   	Teddy Roosevelt and the ‘big stick’</a:t>
            </a:r>
          </a:p>
          <a:p>
            <a:pPr marL="0" indent="0">
              <a:buNone/>
            </a:pPr>
            <a:endParaRPr lang="en-US" dirty="0"/>
          </a:p>
          <a:p>
            <a:pPr marL="0" indent="0">
              <a:buNone/>
            </a:pPr>
            <a:endParaRPr lang="en-US" dirty="0"/>
          </a:p>
          <a:p>
            <a:pPr marL="0" indent="0">
              <a:buNone/>
            </a:pPr>
            <a:r>
              <a:rPr lang="en-US" dirty="0" smtClean="0"/>
              <a:t>1930s	Franklin Delano Roosevelt and the </a:t>
            </a:r>
          </a:p>
          <a:p>
            <a:pPr marL="0" indent="0">
              <a:buNone/>
            </a:pPr>
            <a:r>
              <a:rPr lang="en-US" dirty="0"/>
              <a:t>	</a:t>
            </a:r>
            <a:r>
              <a:rPr lang="en-US" dirty="0" smtClean="0"/>
              <a:t>		‘good neighbor’ policy</a:t>
            </a:r>
          </a:p>
          <a:p>
            <a:pPr marL="0" indent="0">
              <a:buNone/>
            </a:pPr>
            <a:endParaRPr lang="en-US" dirty="0" smtClean="0"/>
          </a:p>
          <a:p>
            <a:pPr marL="0" indent="0">
              <a:buNone/>
            </a:pPr>
            <a:r>
              <a:rPr lang="en-US" dirty="0" smtClean="0"/>
              <a:t>1944-</a:t>
            </a:r>
          </a:p>
          <a:p>
            <a:pPr marL="0" indent="0">
              <a:buNone/>
            </a:pPr>
            <a:r>
              <a:rPr lang="en-US" dirty="0" smtClean="0"/>
              <a:t>1950s	Cold War</a:t>
            </a:r>
          </a:p>
          <a:p>
            <a:pPr marL="0" indent="0">
              <a:buNone/>
            </a:pPr>
            <a:endParaRPr lang="en-US" dirty="0"/>
          </a:p>
          <a:p>
            <a:pPr marL="0" indent="0">
              <a:buNone/>
            </a:pPr>
            <a:endParaRPr lang="en-US" dirty="0"/>
          </a:p>
          <a:p>
            <a:pPr marL="0" indent="0">
              <a:buNone/>
            </a:pPr>
            <a:r>
              <a:rPr lang="en-US" dirty="0" smtClean="0"/>
              <a:t>1960s 	Alliance for Progress </a:t>
            </a:r>
          </a:p>
          <a:p>
            <a:pPr marL="0" indent="0">
              <a:buNone/>
            </a:pPr>
            <a:r>
              <a:rPr lang="en-US" dirty="0"/>
              <a:t>	</a:t>
            </a:r>
            <a:r>
              <a:rPr lang="en-US" dirty="0" smtClean="0"/>
              <a:t>	(launched 1961)</a:t>
            </a:r>
          </a:p>
          <a:p>
            <a:pPr marL="0" indent="0">
              <a:buNone/>
            </a:pPr>
            <a:endParaRPr lang="en-US" dirty="0" smtClean="0"/>
          </a:p>
          <a:p>
            <a:pPr marL="0" indent="0">
              <a:buNone/>
            </a:pPr>
            <a:endParaRPr lang="en-US" dirty="0"/>
          </a:p>
          <a:p>
            <a:pPr marL="0" indent="0">
              <a:buNone/>
            </a:pPr>
            <a:r>
              <a:rPr lang="en-US" dirty="0" smtClean="0"/>
              <a:t>1970s-</a:t>
            </a:r>
          </a:p>
          <a:p>
            <a:pPr marL="0" indent="0">
              <a:buNone/>
            </a:pPr>
            <a:r>
              <a:rPr lang="en-US" dirty="0" smtClean="0"/>
              <a:t>1980s          </a:t>
            </a:r>
            <a:r>
              <a:rPr lang="en-US" dirty="0" smtClean="0"/>
              <a:t>Return of Aggressive Cold War Policies</a:t>
            </a:r>
            <a:endParaRPr lang="en-US" dirty="0" smtClean="0"/>
          </a:p>
          <a:p>
            <a:pPr marL="0" indent="0">
              <a:buNone/>
            </a:pPr>
            <a:endParaRPr lang="en-US" dirty="0"/>
          </a:p>
        </p:txBody>
      </p:sp>
      <p:sp>
        <p:nvSpPr>
          <p:cNvPr id="5" name="Content Placeholder 4"/>
          <p:cNvSpPr>
            <a:spLocks noGrp="1"/>
          </p:cNvSpPr>
          <p:nvPr>
            <p:ph sz="half" idx="2"/>
          </p:nvPr>
        </p:nvSpPr>
        <p:spPr/>
        <p:txBody>
          <a:bodyPr>
            <a:normAutofit fontScale="55000" lnSpcReduction="20000"/>
          </a:bodyPr>
          <a:lstStyle/>
          <a:p>
            <a:pPr marL="0" indent="0">
              <a:buNone/>
            </a:pPr>
            <a:r>
              <a:rPr lang="en-US" dirty="0" smtClean="0"/>
              <a:t>regular US military intervention on Latin America</a:t>
            </a:r>
          </a:p>
          <a:p>
            <a:pPr marL="0" indent="0">
              <a:buNone/>
            </a:pPr>
            <a:endParaRPr lang="en-US" dirty="0" smtClean="0"/>
          </a:p>
          <a:p>
            <a:pPr marL="0" indent="0">
              <a:buNone/>
            </a:pPr>
            <a:endParaRPr lang="en-US" dirty="0"/>
          </a:p>
          <a:p>
            <a:pPr marL="0" indent="0">
              <a:buNone/>
            </a:pPr>
            <a:r>
              <a:rPr lang="en-US" dirty="0" smtClean="0"/>
              <a:t>US cooperation with dictators</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1954 coup in Guatemala</a:t>
            </a:r>
            <a:endParaRPr lang="en-US" dirty="0"/>
          </a:p>
          <a:p>
            <a:pPr marL="0" indent="0">
              <a:buNone/>
            </a:pPr>
            <a:endParaRPr lang="en-US" dirty="0" smtClean="0"/>
          </a:p>
          <a:p>
            <a:pPr marL="0" indent="0">
              <a:buNone/>
            </a:pPr>
            <a:endParaRPr lang="en-US" dirty="0" smtClean="0"/>
          </a:p>
          <a:p>
            <a:pPr marL="514350" indent="-514350">
              <a:buAutoNum type="arabicPlain" startAt="1959"/>
            </a:pPr>
            <a:r>
              <a:rPr lang="en-US" dirty="0" smtClean="0"/>
              <a:t>Cuban Revolution</a:t>
            </a:r>
          </a:p>
          <a:p>
            <a:pPr marL="514350" indent="-514350">
              <a:buAutoNum type="arabicPlain" startAt="1959"/>
            </a:pPr>
            <a:endParaRPr lang="en-US" dirty="0"/>
          </a:p>
          <a:p>
            <a:pPr marL="0" indent="0">
              <a:buNone/>
            </a:pPr>
            <a:endParaRPr lang="en-US" dirty="0"/>
          </a:p>
          <a:p>
            <a:pPr marL="0" indent="0">
              <a:buNone/>
            </a:pPr>
            <a:endParaRPr lang="en-US" dirty="0" smtClean="0"/>
          </a:p>
          <a:p>
            <a:pPr marL="0" indent="0">
              <a:buNone/>
            </a:pPr>
            <a:r>
              <a:rPr lang="en-US" dirty="0" smtClean="0"/>
              <a:t>1970s	military dictatorships </a:t>
            </a:r>
          </a:p>
          <a:p>
            <a:pPr marL="0" indent="0">
              <a:buNone/>
            </a:pPr>
            <a:r>
              <a:rPr lang="en-US" dirty="0" smtClean="0"/>
              <a:t>		(</a:t>
            </a:r>
            <a:r>
              <a:rPr lang="en-US" dirty="0" err="1" smtClean="0"/>
              <a:t>eg</a:t>
            </a:r>
            <a:r>
              <a:rPr lang="en-US" dirty="0" smtClean="0"/>
              <a:t>. 1973 military coup in Chile)</a:t>
            </a:r>
            <a:endParaRPr lang="en-US" dirty="0"/>
          </a:p>
          <a:p>
            <a:pPr marL="0" indent="0">
              <a:buNone/>
            </a:pPr>
            <a:endParaRPr lang="en-US" dirty="0" smtClean="0"/>
          </a:p>
          <a:p>
            <a:pPr marL="0" indent="0">
              <a:buNone/>
            </a:pPr>
            <a:r>
              <a:rPr lang="en-US" dirty="0" smtClean="0"/>
              <a:t>1980s     US-backed contra-revolutionaries in </a:t>
            </a:r>
          </a:p>
          <a:p>
            <a:pPr marL="0" indent="0">
              <a:buNone/>
            </a:pPr>
            <a:r>
              <a:rPr lang="en-US" dirty="0"/>
              <a:t> </a:t>
            </a:r>
            <a:r>
              <a:rPr lang="en-US" dirty="0" smtClean="0"/>
              <a:t>                 Nicaragua</a:t>
            </a:r>
            <a:endParaRPr lang="en-US" dirty="0"/>
          </a:p>
        </p:txBody>
      </p:sp>
    </p:spTree>
    <p:extLst>
      <p:ext uri="{BB962C8B-B14F-4D97-AF65-F5344CB8AC3E}">
        <p14:creationId xmlns:p14="http://schemas.microsoft.com/office/powerpoint/2010/main" val="29056453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“Dependency Theory”</a:t>
            </a:r>
            <a:endParaRPr lang="en-US" dirty="0"/>
          </a:p>
        </p:txBody>
      </p:sp>
      <p:sp>
        <p:nvSpPr>
          <p:cNvPr id="3" name="Content Placeholder 2"/>
          <p:cNvSpPr>
            <a:spLocks noGrp="1"/>
          </p:cNvSpPr>
          <p:nvPr>
            <p:ph sz="half" idx="1"/>
          </p:nvPr>
        </p:nvSpPr>
        <p:spPr/>
        <p:txBody>
          <a:bodyPr>
            <a:normAutofit lnSpcReduction="10000"/>
          </a:bodyPr>
          <a:lstStyle/>
          <a:p>
            <a:endParaRPr lang="en-US"/>
          </a:p>
        </p:txBody>
      </p:sp>
      <p:sp>
        <p:nvSpPr>
          <p:cNvPr id="4" name="Content Placeholder 3"/>
          <p:cNvSpPr>
            <a:spLocks noGrp="1"/>
          </p:cNvSpPr>
          <p:nvPr>
            <p:ph sz="half" idx="2"/>
          </p:nvPr>
        </p:nvSpPr>
        <p:spPr>
          <a:xfrm>
            <a:off x="457200" y="1600200"/>
            <a:ext cx="8229600" cy="4525963"/>
          </a:xfrm>
        </p:spPr>
        <p:txBody>
          <a:bodyPr>
            <a:normAutofit lnSpcReduction="10000"/>
          </a:bodyPr>
          <a:lstStyle/>
          <a:p>
            <a:pPr marL="0" indent="0">
              <a:buNone/>
            </a:pPr>
            <a:r>
              <a:rPr lang="en-US" dirty="0" smtClean="0"/>
              <a:t>Radical economists, using Latin America as an example, argue that certain “core” economic countries keep the world’s “peripheral” countries underdeveloped by </a:t>
            </a:r>
          </a:p>
          <a:p>
            <a:pPr marL="514350" indent="-514350">
              <a:buAutoNum type="alphaLcParenR"/>
            </a:pPr>
            <a:r>
              <a:rPr lang="en-US" dirty="0" smtClean="0"/>
              <a:t>extracting raw materials at a low price, </a:t>
            </a:r>
          </a:p>
          <a:p>
            <a:pPr marL="514350" indent="-514350">
              <a:buAutoNum type="alphaLcParenR"/>
            </a:pPr>
            <a:r>
              <a:rPr lang="en-US" dirty="0" smtClean="0"/>
              <a:t>developing these raw materials into manufactured goods in the core countries, </a:t>
            </a:r>
          </a:p>
          <a:p>
            <a:pPr marL="514350" indent="-514350">
              <a:buAutoNum type="alphaLcParenR"/>
            </a:pPr>
            <a:r>
              <a:rPr lang="en-US" dirty="0" smtClean="0"/>
              <a:t>then selling them back to peripheral countries. </a:t>
            </a:r>
          </a:p>
          <a:p>
            <a:pPr marL="514350" indent="-514350">
              <a:buAutoNum type="alphaLcParenR"/>
            </a:pPr>
            <a:endParaRPr lang="en-US" dirty="0"/>
          </a:p>
          <a:p>
            <a:pPr marL="0" indent="0">
              <a:buNone/>
            </a:pPr>
            <a:r>
              <a:rPr lang="en-US" dirty="0" smtClean="0"/>
              <a:t>Often aided by certain economically elite groups in these peripheral countries. </a:t>
            </a:r>
            <a:endParaRPr lang="en-US" dirty="0"/>
          </a:p>
        </p:txBody>
      </p:sp>
    </p:spTree>
    <p:extLst>
      <p:ext uri="{BB962C8B-B14F-4D97-AF65-F5344CB8AC3E}">
        <p14:creationId xmlns:p14="http://schemas.microsoft.com/office/powerpoint/2010/main" val="3914344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
            </a:r>
            <a:br>
              <a:rPr lang="en-US" dirty="0" smtClean="0"/>
            </a:br>
            <a:r>
              <a:rPr lang="en-US" dirty="0" smtClean="0"/>
              <a:t>Walter </a:t>
            </a:r>
            <a:r>
              <a:rPr lang="en-US" dirty="0" err="1"/>
              <a:t>LaFeber’s</a:t>
            </a:r>
            <a:r>
              <a:rPr lang="en-US" dirty="0"/>
              <a:t> idea of ‘inevitable revolutions’</a:t>
            </a:r>
            <a:br>
              <a:rPr lang="en-US" dirty="0"/>
            </a:br>
            <a:endParaRPr lang="en-GB" dirty="0"/>
          </a:p>
        </p:txBody>
      </p:sp>
      <p:sp>
        <p:nvSpPr>
          <p:cNvPr id="3" name="Content Placeholder 2"/>
          <p:cNvSpPr>
            <a:spLocks noGrp="1"/>
          </p:cNvSpPr>
          <p:nvPr>
            <p:ph sz="half" idx="1"/>
          </p:nvPr>
        </p:nvSpPr>
        <p:spPr>
          <a:xfrm>
            <a:off x="457200" y="1600200"/>
            <a:ext cx="4505048" cy="5019695"/>
          </a:xfrm>
        </p:spPr>
        <p:txBody>
          <a:bodyPr>
            <a:normAutofit/>
          </a:bodyPr>
          <a:lstStyle/>
          <a:p>
            <a:pPr marL="0" indent="0">
              <a:buNone/>
            </a:pPr>
            <a:r>
              <a:rPr lang="en-US" dirty="0" smtClean="0"/>
              <a:t>‘Unable to deal with the products of its own system, reconcile the contradiction between its professed ideals and its century-old foreign policy, or work with other nations to resolve these dilemmas, the United States, from Eisenhower to Bush, has resorted to force. The result has been more revolution.’</a:t>
            </a:r>
          </a:p>
        </p:txBody>
      </p:sp>
      <p:sp>
        <p:nvSpPr>
          <p:cNvPr id="7" name="Content Placeholder 6"/>
          <p:cNvSpPr>
            <a:spLocks noGrp="1"/>
          </p:cNvSpPr>
          <p:nvPr>
            <p:ph sz="half" idx="2"/>
          </p:nvPr>
        </p:nvSpPr>
        <p:spPr>
          <a:xfrm>
            <a:off x="5139665" y="1417638"/>
            <a:ext cx="3547134" cy="5080000"/>
          </a:xfrm>
        </p:spPr>
        <p:txBody>
          <a:bodyPr>
            <a:normAutofit/>
          </a:bodyPr>
          <a:lstStyle/>
          <a:p>
            <a:pPr marL="0" indent="0">
              <a:buNone/>
            </a:pPr>
            <a:endParaRPr lang="en-GB" dirty="0"/>
          </a:p>
        </p:txBody>
      </p:sp>
      <p:pic>
        <p:nvPicPr>
          <p:cNvPr id="4" name="Picture 3" descr="50315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9665" y="1417638"/>
            <a:ext cx="3390900" cy="5080000"/>
          </a:xfrm>
          <a:prstGeom prst="rect">
            <a:avLst/>
          </a:prstGeom>
        </p:spPr>
      </p:pic>
    </p:spTree>
    <p:extLst>
      <p:ext uri="{BB962C8B-B14F-4D97-AF65-F5344CB8AC3E}">
        <p14:creationId xmlns:p14="http://schemas.microsoft.com/office/powerpoint/2010/main" val="40404406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smtClean="0"/>
              <a:t>US President </a:t>
            </a:r>
            <a:r>
              <a:rPr lang="en-GB" sz="2000" b="1" dirty="0"/>
              <a:t>James Monroe's seventh annual message to </a:t>
            </a:r>
            <a:r>
              <a:rPr lang="en-GB" sz="2000" b="1" dirty="0" smtClean="0"/>
              <a:t>Congress</a:t>
            </a:r>
            <a:br>
              <a:rPr lang="en-GB" sz="2000" b="1" dirty="0" smtClean="0"/>
            </a:br>
            <a:r>
              <a:rPr lang="en-GB" sz="2000" b="1" dirty="0" smtClean="0"/>
              <a:t> 2 December </a:t>
            </a:r>
            <a:r>
              <a:rPr lang="en-GB" sz="2000" b="1" dirty="0"/>
              <a:t>1823</a:t>
            </a:r>
            <a:r>
              <a:rPr lang="en-GB" sz="2000" dirty="0" smtClean="0">
                <a:effectLst/>
              </a:rPr>
              <a:t> </a:t>
            </a:r>
            <a:br>
              <a:rPr lang="en-GB" sz="2000" dirty="0" smtClean="0">
                <a:effectLst/>
              </a:rPr>
            </a:br>
            <a:r>
              <a:rPr lang="en-GB" sz="2000" dirty="0" smtClean="0"/>
              <a:t>(the ‘Monroe Doctrine’)--continued</a:t>
            </a:r>
            <a:endParaRPr lang="en-US" sz="2000" dirty="0"/>
          </a:p>
        </p:txBody>
      </p:sp>
      <p:sp>
        <p:nvSpPr>
          <p:cNvPr id="3" name="Content Placeholder 2"/>
          <p:cNvSpPr>
            <a:spLocks noGrp="1"/>
          </p:cNvSpPr>
          <p:nvPr>
            <p:ph idx="1"/>
          </p:nvPr>
        </p:nvSpPr>
        <p:spPr>
          <a:xfrm>
            <a:off x="457200" y="1417638"/>
            <a:ext cx="8229600" cy="5440362"/>
          </a:xfrm>
        </p:spPr>
        <p:txBody>
          <a:bodyPr>
            <a:noAutofit/>
          </a:bodyPr>
          <a:lstStyle/>
          <a:p>
            <a:pPr marL="0" indent="0">
              <a:buNone/>
            </a:pPr>
            <a:r>
              <a:rPr lang="en-GB" sz="2400" dirty="0" smtClean="0"/>
              <a:t>‘. . . We </a:t>
            </a:r>
            <a:r>
              <a:rPr lang="en-GB" sz="2400" dirty="0"/>
              <a:t>owe it, therefore, to </a:t>
            </a:r>
            <a:r>
              <a:rPr lang="en-GB" sz="2400" dirty="0" err="1"/>
              <a:t>candor</a:t>
            </a:r>
            <a:r>
              <a:rPr lang="en-GB" sz="2400" dirty="0"/>
              <a:t> and to the amicable relations existing between the United States and those powers </a:t>
            </a:r>
            <a:r>
              <a:rPr lang="en-GB" sz="2400" dirty="0" smtClean="0"/>
              <a:t>[the Holy Alliance in Europe] to </a:t>
            </a:r>
            <a:r>
              <a:rPr lang="en-GB" sz="2400" dirty="0"/>
              <a:t>declare that </a:t>
            </a:r>
            <a:r>
              <a:rPr lang="en-GB" sz="2400" b="1" dirty="0"/>
              <a:t>we should consider any attempt on their part to extend their system to any portion of this hemisphere as dangerous to our peace and safety. </a:t>
            </a:r>
            <a:r>
              <a:rPr lang="en-GB" sz="2400" dirty="0"/>
              <a:t>With the existing colonies or dependencies of any European power we have not interfered and shall not interfere. But with the Governments who have declared their independence and maintained it, and whose independence we have, on great consideration and on just principles, acknowledged, </a:t>
            </a:r>
            <a:r>
              <a:rPr lang="en-GB" sz="2400" b="1" dirty="0"/>
              <a:t>we could not view any interposition for the purpose of oppressing them, or controlling in any other manner their destiny, by any European power in any other light than as the manifestation of an unfriendly disposition toward the United States</a:t>
            </a:r>
            <a:r>
              <a:rPr lang="en-GB" sz="2400" dirty="0" smtClean="0"/>
              <a:t>.’</a:t>
            </a:r>
            <a:r>
              <a:rPr lang="en-GB" sz="2400" dirty="0" smtClean="0">
                <a:effectLst/>
              </a:rPr>
              <a:t> </a:t>
            </a:r>
            <a:endParaRPr lang="en-US" sz="2400" dirty="0"/>
          </a:p>
        </p:txBody>
      </p:sp>
    </p:spTree>
    <p:extLst>
      <p:ext uri="{BB962C8B-B14F-4D97-AF65-F5344CB8AC3E}">
        <p14:creationId xmlns:p14="http://schemas.microsoft.com/office/powerpoint/2010/main" val="27078738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Influence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Particularly after 1850, increasing U.S. ownership of Latin American companies and resources.</a:t>
            </a:r>
          </a:p>
          <a:p>
            <a:endParaRPr lang="en-US" dirty="0"/>
          </a:p>
          <a:p>
            <a:r>
              <a:rPr lang="en-US" dirty="0" smtClean="0"/>
              <a:t>Concentrated particularly on northern Mexico (mining, agriculture, oil), Central America and the Caribbean (tropical fruits e.g. Standard and United Fruit, sugar, tourism), and Venezuela (oil).  </a:t>
            </a:r>
          </a:p>
          <a:p>
            <a:endParaRPr lang="en-US" dirty="0"/>
          </a:p>
          <a:p>
            <a:r>
              <a:rPr lang="en-US" dirty="0" smtClean="0"/>
              <a:t>E.g. 1910 A third of northern Mexico belongs to U.S. investors; 1929 U.S. investments account for 67% per cent of Cuba’s agricultural investments; 1930 United Fruit owned 3.5 million acres of Central American land and was the largest landowner in Guatemala (around 1/10 of all the lands in the country)</a:t>
            </a:r>
          </a:p>
          <a:p>
            <a:endParaRPr lang="en-US" dirty="0"/>
          </a:p>
          <a:p>
            <a:endParaRPr lang="en-US" dirty="0"/>
          </a:p>
        </p:txBody>
      </p:sp>
    </p:spTree>
    <p:extLst>
      <p:ext uri="{BB962C8B-B14F-4D97-AF65-F5344CB8AC3E}">
        <p14:creationId xmlns:p14="http://schemas.microsoft.com/office/powerpoint/2010/main" val="1149444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2455"/>
            <a:ext cx="7772400" cy="585025"/>
          </a:xfrm>
        </p:spPr>
        <p:txBody>
          <a:bodyPr>
            <a:normAutofit/>
          </a:bodyPr>
          <a:lstStyle/>
          <a:p>
            <a:r>
              <a:rPr lang="en-US" sz="2000" dirty="0" smtClean="0"/>
              <a:t>External Trade between Latin America and the USA</a:t>
            </a:r>
            <a:endParaRPr lang="en-US" sz="2000" dirty="0"/>
          </a:p>
        </p:txBody>
      </p:sp>
      <p:sp>
        <p:nvSpPr>
          <p:cNvPr id="3" name="Subtitle 2"/>
          <p:cNvSpPr>
            <a:spLocks noGrp="1"/>
          </p:cNvSpPr>
          <p:nvPr>
            <p:ph type="subTitle" idx="1"/>
          </p:nvPr>
        </p:nvSpPr>
        <p:spPr>
          <a:xfrm>
            <a:off x="1371600" y="1269934"/>
            <a:ext cx="6400800" cy="4368866"/>
          </a:xfrm>
        </p:spPr>
        <p:txBody>
          <a:bodyPr/>
          <a:lstStyle/>
          <a:p>
            <a:endParaRPr lang="en-US" dirty="0"/>
          </a:p>
        </p:txBody>
      </p:sp>
      <p:pic>
        <p:nvPicPr>
          <p:cNvPr id="4" name="Picture 3" descr="tab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46300" y="0"/>
            <a:ext cx="4847728" cy="6858000"/>
          </a:xfrm>
          <a:prstGeom prst="rect">
            <a:avLst/>
          </a:prstGeom>
        </p:spPr>
      </p:pic>
    </p:spTree>
    <p:extLst>
      <p:ext uri="{BB962C8B-B14F-4D97-AF65-F5344CB8AC3E}">
        <p14:creationId xmlns:p14="http://schemas.microsoft.com/office/powerpoint/2010/main" val="19314804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influence</a:t>
            </a:r>
            <a:endParaRPr lang="en-US" dirty="0"/>
          </a:p>
        </p:txBody>
      </p:sp>
      <p:sp>
        <p:nvSpPr>
          <p:cNvPr id="3" name="Content Placeholder 2"/>
          <p:cNvSpPr>
            <a:spLocks noGrp="1"/>
          </p:cNvSpPr>
          <p:nvPr>
            <p:ph idx="1"/>
          </p:nvPr>
        </p:nvSpPr>
        <p:spPr/>
        <p:txBody>
          <a:bodyPr/>
          <a:lstStyle/>
          <a:p>
            <a:r>
              <a:rPr lang="en-US" dirty="0" smtClean="0"/>
              <a:t>U.S. influence on L.A. countries’ internal </a:t>
            </a:r>
          </a:p>
          <a:p>
            <a:pPr marL="0" indent="0">
              <a:buNone/>
            </a:pPr>
            <a:r>
              <a:rPr lang="en-US" dirty="0"/>
              <a:t>e</a:t>
            </a:r>
            <a:r>
              <a:rPr lang="en-US" dirty="0" smtClean="0"/>
              <a:t>conomic policies.</a:t>
            </a:r>
          </a:p>
          <a:p>
            <a:pPr marL="0" indent="0">
              <a:buNone/>
            </a:pPr>
            <a:r>
              <a:rPr lang="en-US" dirty="0" smtClean="0"/>
              <a:t>	a) Diplomacy.</a:t>
            </a:r>
          </a:p>
          <a:p>
            <a:pPr marL="0" indent="0">
              <a:buNone/>
            </a:pPr>
            <a:r>
              <a:rPr lang="en-US" dirty="0" smtClean="0"/>
              <a:t>	b) Pressure from international organizations 	(IMF, World Bank).</a:t>
            </a:r>
          </a:p>
          <a:p>
            <a:pPr marL="0" indent="0">
              <a:buNone/>
            </a:pPr>
            <a:r>
              <a:rPr lang="en-US" dirty="0"/>
              <a:t>	</a:t>
            </a:r>
            <a:r>
              <a:rPr lang="en-US" dirty="0" smtClean="0"/>
              <a:t>c) Dirty tricks. </a:t>
            </a:r>
          </a:p>
          <a:p>
            <a:pPr marL="0" indent="0">
              <a:buNone/>
            </a:pPr>
            <a:r>
              <a:rPr lang="en-US" dirty="0" smtClean="0"/>
              <a:t>	d) Armed force.</a:t>
            </a:r>
          </a:p>
          <a:p>
            <a:pPr marL="0" indent="0">
              <a:buNone/>
            </a:pPr>
            <a:endParaRPr lang="en-US" dirty="0" smtClean="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7382933" y="4096326"/>
            <a:ext cx="1761067" cy="2761673"/>
          </a:xfrm>
          <a:prstGeom prst="rect">
            <a:avLst/>
          </a:prstGeom>
        </p:spPr>
      </p:pic>
    </p:spTree>
    <p:extLst>
      <p:ext uri="{BB962C8B-B14F-4D97-AF65-F5344CB8AC3E}">
        <p14:creationId xmlns:p14="http://schemas.microsoft.com/office/powerpoint/2010/main" val="400341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Influence </a:t>
            </a:r>
            <a:endParaRPr lang="en-US" dirty="0"/>
          </a:p>
        </p:txBody>
      </p:sp>
      <p:sp>
        <p:nvSpPr>
          <p:cNvPr id="3" name="Content Placeholder 2"/>
          <p:cNvSpPr>
            <a:spLocks noGrp="1"/>
          </p:cNvSpPr>
          <p:nvPr>
            <p:ph idx="1"/>
          </p:nvPr>
        </p:nvSpPr>
        <p:spPr/>
        <p:txBody>
          <a:bodyPr/>
          <a:lstStyle/>
          <a:p>
            <a:pPr marL="0" indent="0">
              <a:buNone/>
            </a:pPr>
            <a:r>
              <a:rPr lang="en-US" dirty="0" smtClean="0"/>
              <a:t>U.S. political influence has been a consistent pressure on Latin American politics going back to the 1820s. </a:t>
            </a:r>
          </a:p>
          <a:p>
            <a:pPr marL="0" indent="0">
              <a:buNone/>
            </a:pPr>
            <a:endParaRPr lang="en-US" dirty="0"/>
          </a:p>
          <a:p>
            <a:pPr marL="0" indent="0">
              <a:buNone/>
            </a:pPr>
            <a:r>
              <a:rPr lang="en-US" dirty="0" smtClean="0"/>
              <a:t>However, U.S. approaches to Latin American have changed in tone and strategy if not overall aim. </a:t>
            </a:r>
            <a:endParaRPr lang="en-US" dirty="0"/>
          </a:p>
        </p:txBody>
      </p:sp>
    </p:spTree>
    <p:extLst>
      <p:ext uri="{BB962C8B-B14F-4D97-AF65-F5344CB8AC3E}">
        <p14:creationId xmlns:p14="http://schemas.microsoft.com/office/powerpoint/2010/main" val="3753196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Interventions in Latin America </a:t>
            </a:r>
            <a:endParaRPr lang="en-US" dirty="0"/>
          </a:p>
        </p:txBody>
      </p:sp>
      <p:sp>
        <p:nvSpPr>
          <p:cNvPr id="3" name="Content Placeholder 2"/>
          <p:cNvSpPr>
            <a:spLocks noGrp="1"/>
          </p:cNvSpPr>
          <p:nvPr>
            <p:ph idx="1"/>
          </p:nvPr>
        </p:nvSpPr>
        <p:spPr/>
        <p:txBody>
          <a:bodyPr>
            <a:noAutofit/>
          </a:bodyPr>
          <a:lstStyle/>
          <a:p>
            <a:pPr marL="0" indent="0">
              <a:buNone/>
            </a:pPr>
            <a:r>
              <a:rPr lang="en-US" sz="1800" dirty="0" smtClean="0"/>
              <a:t>1846-1900: Expansion and filibustering</a:t>
            </a:r>
          </a:p>
          <a:p>
            <a:pPr marL="0" indent="0">
              <a:buNone/>
            </a:pPr>
            <a:endParaRPr lang="en-US" sz="1800" dirty="0" smtClean="0"/>
          </a:p>
          <a:p>
            <a:pPr marL="0" indent="0">
              <a:buNone/>
            </a:pPr>
            <a:r>
              <a:rPr lang="en-US" sz="1800" dirty="0" smtClean="0"/>
              <a:t>1846 U.S. invades Mexico </a:t>
            </a:r>
            <a:r>
              <a:rPr lang="en-US" sz="1800" dirty="0"/>
              <a:t>and ends up with a third of Mexico's territory. </a:t>
            </a:r>
            <a:endParaRPr lang="en-US" sz="1800" dirty="0" smtClean="0"/>
          </a:p>
          <a:p>
            <a:pPr marL="0" indent="0">
              <a:buNone/>
            </a:pPr>
            <a:endParaRPr lang="en-US" sz="1800" dirty="0" smtClean="0"/>
          </a:p>
          <a:p>
            <a:pPr marL="0" indent="0">
              <a:buNone/>
            </a:pPr>
            <a:r>
              <a:rPr lang="en-US" sz="1800" dirty="0" smtClean="0"/>
              <a:t>1850</a:t>
            </a:r>
            <a:r>
              <a:rPr lang="en-US" sz="1800" dirty="0"/>
              <a:t>, 1853, 1854, </a:t>
            </a:r>
            <a:r>
              <a:rPr lang="en-US" sz="1800" dirty="0" smtClean="0"/>
              <a:t>1857:  </a:t>
            </a:r>
            <a:r>
              <a:rPr lang="en-US" sz="1800" dirty="0"/>
              <a:t>U.S. interventions in Nicaragua. </a:t>
            </a:r>
          </a:p>
          <a:p>
            <a:pPr marL="0" indent="0">
              <a:buNone/>
            </a:pPr>
            <a:endParaRPr lang="en-US" sz="1800" dirty="0" smtClean="0"/>
          </a:p>
          <a:p>
            <a:pPr marL="0" indent="0">
              <a:buNone/>
            </a:pPr>
            <a:r>
              <a:rPr lang="en-US" sz="1800" dirty="0" smtClean="0"/>
              <a:t>1855: </a:t>
            </a:r>
            <a:r>
              <a:rPr lang="en-US" sz="1800" dirty="0"/>
              <a:t>Tennessee adventurer William Walker and his mercenaries take over Nicaragua, institute forced labor, and legalize slavery.</a:t>
            </a:r>
          </a:p>
          <a:p>
            <a:pPr marL="0" indent="0">
              <a:buNone/>
            </a:pPr>
            <a:endParaRPr lang="en-US" sz="1800" dirty="0" smtClean="0"/>
          </a:p>
          <a:p>
            <a:pPr marL="0" indent="0">
              <a:buNone/>
            </a:pPr>
            <a:r>
              <a:rPr lang="en-US" sz="1800" dirty="0" smtClean="0"/>
              <a:t>1856: </a:t>
            </a:r>
            <a:r>
              <a:rPr lang="en-US" sz="1800" dirty="0"/>
              <a:t>First of five U.S. interventions in Panama to protect the Atlantic-Pacific railroad from Panamanian nationalists. </a:t>
            </a:r>
          </a:p>
          <a:p>
            <a:pPr marL="0" indent="0">
              <a:buNone/>
            </a:pPr>
            <a:endParaRPr lang="en-US" sz="1800" dirty="0" smtClean="0"/>
          </a:p>
          <a:p>
            <a:pPr marL="0" indent="0">
              <a:buNone/>
            </a:pPr>
            <a:r>
              <a:rPr lang="en-US" sz="1800" dirty="0" smtClean="0"/>
              <a:t>1898 </a:t>
            </a:r>
            <a:r>
              <a:rPr lang="en-US" sz="1800" dirty="0"/>
              <a:t>U.S. declares war on Spain, blaming it for destruction of the Maine. (In 1976, a U.S. Navy commission will conclude that the explosion was probably an accident.) The war enables the U.S. to occupy Cuba, Puerto Rico, Guam, and the Philippines. </a:t>
            </a:r>
          </a:p>
          <a:p>
            <a:endParaRPr lang="en-US" sz="1800" dirty="0" smtClean="0"/>
          </a:p>
          <a:p>
            <a:endParaRPr lang="en-US" sz="1800" dirty="0"/>
          </a:p>
          <a:p>
            <a:endParaRPr lang="en-US" sz="1800" dirty="0" smtClean="0"/>
          </a:p>
          <a:p>
            <a:r>
              <a:rPr lang="en-US" sz="1800" dirty="0" smtClean="0"/>
              <a:t>! 1948</a:t>
            </a:r>
            <a:endParaRPr lang="en-US" sz="1800" dirty="0"/>
          </a:p>
          <a:p>
            <a:r>
              <a:rPr lang="en-US" sz="1800" dirty="0"/>
              <a:t>    José </a:t>
            </a:r>
            <a:r>
              <a:rPr lang="en-US" sz="1800" dirty="0" err="1"/>
              <a:t>Figueres</a:t>
            </a:r>
            <a:r>
              <a:rPr lang="en-US" sz="1800" dirty="0"/>
              <a:t> </a:t>
            </a:r>
            <a:r>
              <a:rPr lang="en-US" sz="1800" dirty="0" err="1"/>
              <a:t>Ferrer</a:t>
            </a:r>
            <a:r>
              <a:rPr lang="en-US" sz="1800" dirty="0"/>
              <a:t> wins a short civil war to become President of Costa Rica. </a:t>
            </a:r>
            <a:r>
              <a:rPr lang="en-US" sz="1800" dirty="0" err="1"/>
              <a:t>Figueres</a:t>
            </a:r>
            <a:r>
              <a:rPr lang="en-US" sz="1800" dirty="0"/>
              <a:t> is supported by the U.S., which has informed San José that its forces in the Panama Canal are ready to come to the capital to end "communist control" of Costa Rica. </a:t>
            </a:r>
          </a:p>
          <a:p>
            <a:r>
              <a:rPr lang="en-US" sz="1800" dirty="0"/>
              <a:t>1954</a:t>
            </a:r>
          </a:p>
          <a:p>
            <a:r>
              <a:rPr lang="en-US" sz="1800" dirty="0"/>
              <a:t>    </a:t>
            </a:r>
            <a:r>
              <a:rPr lang="en-US" sz="1800" dirty="0" err="1"/>
              <a:t>Jacobo</a:t>
            </a:r>
            <a:r>
              <a:rPr lang="en-US" sz="1800" dirty="0"/>
              <a:t> </a:t>
            </a:r>
            <a:r>
              <a:rPr lang="en-US" sz="1800" dirty="0" err="1"/>
              <a:t>Arbenz</a:t>
            </a:r>
            <a:r>
              <a:rPr lang="en-US" sz="1800" dirty="0"/>
              <a:t> </a:t>
            </a:r>
            <a:r>
              <a:rPr lang="en-US" sz="1800" dirty="0" err="1"/>
              <a:t>Guzmán</a:t>
            </a:r>
            <a:r>
              <a:rPr lang="en-US" sz="1800" dirty="0"/>
              <a:t>, elected president of Guatemala, introduces land reform and seizes some idle lands of United Fruit-- proposing to pay for them the value United Fruit claimed on its tax returns. The CIA organizes a small force to overthrow him and begins training it in Honduras. When </a:t>
            </a:r>
            <a:r>
              <a:rPr lang="en-US" sz="1800" dirty="0" err="1"/>
              <a:t>Arbenz</a:t>
            </a:r>
            <a:r>
              <a:rPr lang="en-US" sz="1800" dirty="0"/>
              <a:t> naively asks for U.S. military help to meet this threat, he is refused; when he buys arms from Czechoslovakia it only proves he's a Red.</a:t>
            </a:r>
          </a:p>
          <a:p>
            <a:endParaRPr lang="en-US" sz="1800" dirty="0"/>
          </a:p>
          <a:p>
            <a:r>
              <a:rPr lang="en-US" sz="1800" dirty="0"/>
              <a:t>        Guatemala is "openly and diligently toiling to create a Communist state in Central America... only two hours' bombing time from the Panama Canal." --Life </a:t>
            </a:r>
          </a:p>
          <a:p>
            <a:endParaRPr lang="en-US" sz="1800" dirty="0"/>
          </a:p>
          <a:p>
            <a:r>
              <a:rPr lang="en-US" sz="1800" dirty="0"/>
              <a:t>    The CIA broadcasts reports detailing the imaginary advance of the "rebel army," and provides planes to strafe the capital. The army refuses to defend </a:t>
            </a:r>
            <a:r>
              <a:rPr lang="en-US" sz="1800" dirty="0" err="1"/>
              <a:t>Arbenz</a:t>
            </a:r>
            <a:r>
              <a:rPr lang="en-US" sz="1800" dirty="0"/>
              <a:t>, who resigns. The U.S.'s hand-picked dictator, Carlos Castillo </a:t>
            </a:r>
            <a:r>
              <a:rPr lang="en-US" sz="1800" dirty="0" err="1"/>
              <a:t>Armas</a:t>
            </a:r>
            <a:r>
              <a:rPr lang="en-US" sz="1800" dirty="0"/>
              <a:t>, outlaws political parties, reduces the franchise, and establishes the death penalty for strikers, as well as undoing </a:t>
            </a:r>
            <a:r>
              <a:rPr lang="en-US" sz="1800" dirty="0" err="1"/>
              <a:t>Arbenz's</a:t>
            </a:r>
            <a:r>
              <a:rPr lang="en-US" sz="1800" dirty="0"/>
              <a:t> land reform. Over 100,000 citizens are killed in the next 30 years of military rule.</a:t>
            </a:r>
          </a:p>
          <a:p>
            <a:endParaRPr lang="en-US" sz="1800" dirty="0"/>
          </a:p>
          <a:p>
            <a:r>
              <a:rPr lang="en-US" sz="1800" dirty="0"/>
              <a:t>        "This is the first instance in history where a Communist government has been replaced by a free one." --Richard Nixon </a:t>
            </a:r>
          </a:p>
          <a:p>
            <a:endParaRPr lang="en-US" sz="1800" dirty="0"/>
          </a:p>
          <a:p>
            <a:r>
              <a:rPr lang="en-US" sz="1800" dirty="0"/>
              <a:t>1957</a:t>
            </a:r>
          </a:p>
          <a:p>
            <a:r>
              <a:rPr lang="en-US" sz="1800" dirty="0"/>
              <a:t>    Eisenhower establishes Office of Public Safety to train Latin American police forces. </a:t>
            </a:r>
          </a:p>
          <a:p>
            <a:r>
              <a:rPr lang="en-US" sz="1800" dirty="0"/>
              <a:t>! 1959</a:t>
            </a:r>
          </a:p>
          <a:p>
            <a:r>
              <a:rPr lang="en-US" sz="1800" dirty="0"/>
              <a:t>    Fidel Castro takes power in Cuba. Several months earlier he had undertaken a triumphal tour through the U.S., which included a CIA briefing on the Red menace.</a:t>
            </a:r>
          </a:p>
          <a:p>
            <a:endParaRPr lang="en-US" sz="1800" dirty="0"/>
          </a:p>
          <a:p>
            <a:r>
              <a:rPr lang="en-US" sz="1800" dirty="0"/>
              <a:t>        "Castro's continued tawdry little melodrama of invasion." --Time, of Castro's warnings of an imminent U.S. invasion </a:t>
            </a:r>
          </a:p>
          <a:p>
            <a:endParaRPr lang="en-US" sz="1800" dirty="0"/>
          </a:p>
          <a:p>
            <a:r>
              <a:rPr lang="en-US" sz="1800" dirty="0"/>
              <a:t>1960</a:t>
            </a:r>
          </a:p>
          <a:p>
            <a:r>
              <a:rPr lang="en-US" sz="1800" dirty="0"/>
              <a:t>    Eisenhower authorizes covert actions to get rid of Castro. Among other things, the CIA tries assassinating him with exploding cigars and poisoned milkshakes. Other covert actions against Cuba include burning sugar fields, blowing up boats in Cuban harbors, and sabotaging industrial equipment. </a:t>
            </a:r>
          </a:p>
          <a:p>
            <a:r>
              <a:rPr lang="en-US" sz="1800" dirty="0"/>
              <a:t>1960</a:t>
            </a:r>
          </a:p>
          <a:p>
            <a:r>
              <a:rPr lang="en-US" sz="1800" dirty="0"/>
              <a:t>    The Canal Zone becomes the focus of U.S. counterinsurgency training. </a:t>
            </a:r>
          </a:p>
          <a:p>
            <a:r>
              <a:rPr lang="en-US" sz="1800" dirty="0"/>
              <a:t>1960</a:t>
            </a:r>
          </a:p>
          <a:p>
            <a:r>
              <a:rPr lang="en-US" sz="1800" dirty="0"/>
              <a:t>    A new junta in El Salvador promises free elections; Eisenhower, fearing leftist tendencies, withholds recognition. A more attractive right-wing counter-coup comes along in three months.</a:t>
            </a:r>
          </a:p>
          <a:p>
            <a:endParaRPr lang="en-US" sz="1800" dirty="0"/>
          </a:p>
          <a:p>
            <a:r>
              <a:rPr lang="en-US" sz="1800" dirty="0"/>
              <a:t>        "Governments of the civil-military type of El Salvador are the most effective in containing communist penetration in Latin America." --John F. Kennedy, after the coup </a:t>
            </a:r>
          </a:p>
          <a:p>
            <a:endParaRPr lang="en-US" sz="1800" dirty="0"/>
          </a:p>
          <a:p>
            <a:r>
              <a:rPr lang="en-US" sz="1800" dirty="0"/>
              <a:t>1960</a:t>
            </a:r>
          </a:p>
          <a:p>
            <a:r>
              <a:rPr lang="en-US" sz="1800" dirty="0"/>
              <a:t>    Guatemalan officers attempt to overthrow the regime of </a:t>
            </a:r>
            <a:r>
              <a:rPr lang="en-US" sz="1800" dirty="0" err="1"/>
              <a:t>Presidente</a:t>
            </a:r>
            <a:r>
              <a:rPr lang="en-US" sz="1800" dirty="0"/>
              <a:t> Fuentes; Eisenhower stations warships and 2000 Marines offshore while Fuentes puts down the revolt. [Another source says that the U.S. provided air support for Fuentes.] </a:t>
            </a:r>
          </a:p>
          <a:p>
            <a:r>
              <a:rPr lang="en-US" sz="1800" dirty="0"/>
              <a:t>1960s</a:t>
            </a:r>
          </a:p>
          <a:p>
            <a:r>
              <a:rPr lang="en-US" sz="1800" dirty="0"/>
              <a:t>    U.S. Green Berets train Guatemalan army in counterinsurgency techniques. Guatemalan efforts against its insurgents include aerial bombing, scorched-earth assaults on towns suspected of aiding the rebels, and death squads, which killed 20,000 people between 1966 and 1976. U.S. Army Col. John Webber claims that it was at his instigation that "the technique of counter-terror had been implemented by the army."</a:t>
            </a:r>
          </a:p>
          <a:p>
            <a:endParaRPr lang="en-US" sz="1800" dirty="0"/>
          </a:p>
          <a:p>
            <a:r>
              <a:rPr lang="en-US" sz="1800" dirty="0"/>
              <a:t>        "If it is necessary to turn the country into a </a:t>
            </a:r>
            <a:r>
              <a:rPr lang="en-US" sz="1800" dirty="0" err="1"/>
              <a:t>cemetary</a:t>
            </a:r>
            <a:r>
              <a:rPr lang="en-US" sz="1800" dirty="0"/>
              <a:t> in order to pacify it, I will not hesitate to do so." --President Carlos Arana Osorio </a:t>
            </a:r>
          </a:p>
          <a:p>
            <a:endParaRPr lang="en-US" sz="1800" dirty="0"/>
          </a:p>
          <a:p>
            <a:r>
              <a:rPr lang="en-US" sz="1800" dirty="0"/>
              <a:t>1961</a:t>
            </a:r>
          </a:p>
          <a:p>
            <a:r>
              <a:rPr lang="en-US" sz="1800" dirty="0"/>
              <a:t>    U.S. organizes force of 1400 anti-Castro Cubans, ships it to the Bahía de los </a:t>
            </a:r>
            <a:r>
              <a:rPr lang="en-US" sz="1800" dirty="0" err="1"/>
              <a:t>Cochinos</a:t>
            </a:r>
            <a:r>
              <a:rPr lang="en-US" sz="1800" dirty="0"/>
              <a:t>. Castro's army routs it. </a:t>
            </a:r>
          </a:p>
          <a:p>
            <a:r>
              <a:rPr lang="en-US" sz="1800" dirty="0"/>
              <a:t>1961</a:t>
            </a:r>
          </a:p>
          <a:p>
            <a:r>
              <a:rPr lang="en-US" sz="1800" dirty="0"/>
              <a:t>    CIA-backed coup overthrows elected Pres. J. M. Velasco Ibarra of Ecuador, who has been too friendly with Cuba. </a:t>
            </a:r>
          </a:p>
          <a:p>
            <a:r>
              <a:rPr lang="en-US" sz="1800" dirty="0"/>
              <a:t>1962</a:t>
            </a:r>
          </a:p>
          <a:p>
            <a:r>
              <a:rPr lang="en-US" sz="1800" dirty="0"/>
              <a:t>    CIA engages in campaign in Brazil to keep </a:t>
            </a:r>
            <a:r>
              <a:rPr lang="en-US" sz="1800" dirty="0" err="1"/>
              <a:t>João</a:t>
            </a:r>
            <a:r>
              <a:rPr lang="en-US" sz="1800" dirty="0"/>
              <a:t> </a:t>
            </a:r>
            <a:r>
              <a:rPr lang="en-US" sz="1800" dirty="0" err="1"/>
              <a:t>Goulart</a:t>
            </a:r>
            <a:r>
              <a:rPr lang="en-US" sz="1800" dirty="0"/>
              <a:t> from achieving control of Congress. </a:t>
            </a:r>
          </a:p>
          <a:p>
            <a:r>
              <a:rPr lang="en-US" sz="1800" dirty="0"/>
              <a:t>1963</a:t>
            </a:r>
          </a:p>
          <a:p>
            <a:r>
              <a:rPr lang="en-US" sz="1800" dirty="0"/>
              <a:t>    CIA-backed coup overthrows elected social democrat Juan Bosch in the Dominican Republic. </a:t>
            </a:r>
          </a:p>
          <a:p>
            <a:r>
              <a:rPr lang="en-US" sz="1800" dirty="0"/>
              <a:t>1963</a:t>
            </a:r>
          </a:p>
          <a:p>
            <a:r>
              <a:rPr lang="en-US" sz="1800" dirty="0"/>
              <a:t>    A far-right-wing coup in Guatemala, apparently U.S.-supported, forestalls elections in which "extreme leftist" Juan José </a:t>
            </a:r>
            <a:r>
              <a:rPr lang="en-US" sz="1800" dirty="0" err="1"/>
              <a:t>Arévalo</a:t>
            </a:r>
            <a:r>
              <a:rPr lang="en-US" sz="1800" dirty="0"/>
              <a:t> was favored to win.</a:t>
            </a:r>
          </a:p>
          <a:p>
            <a:endParaRPr lang="en-US" sz="1800" dirty="0"/>
          </a:p>
          <a:p>
            <a:r>
              <a:rPr lang="en-US" sz="1800" dirty="0"/>
              <a:t>        "It is difficult to develop stable and democratic government [in Guatemala], because so many of the nation's Indians are illiterate and superstitious." --School textbook, 1964 </a:t>
            </a:r>
          </a:p>
          <a:p>
            <a:endParaRPr lang="en-US" sz="1800" dirty="0"/>
          </a:p>
          <a:p>
            <a:r>
              <a:rPr lang="en-US" sz="1800" dirty="0"/>
              <a:t>1964</a:t>
            </a:r>
          </a:p>
          <a:p>
            <a:r>
              <a:rPr lang="en-US" sz="1800" dirty="0"/>
              <a:t>    </a:t>
            </a:r>
            <a:r>
              <a:rPr lang="en-US" sz="1800" dirty="0" err="1"/>
              <a:t>João</a:t>
            </a:r>
            <a:r>
              <a:rPr lang="en-US" sz="1800" dirty="0"/>
              <a:t> </a:t>
            </a:r>
            <a:r>
              <a:rPr lang="en-US" sz="1800" dirty="0" err="1"/>
              <a:t>Goulart</a:t>
            </a:r>
            <a:r>
              <a:rPr lang="en-US" sz="1800" dirty="0"/>
              <a:t> of Brazil proposes agrarian reform, nationalization of oil. Ousted by U.S.-supported military coup. </a:t>
            </a:r>
          </a:p>
          <a:p>
            <a:r>
              <a:rPr lang="en-US" sz="1800" dirty="0"/>
              <a:t>! 1964</a:t>
            </a:r>
          </a:p>
          <a:p>
            <a:r>
              <a:rPr lang="en-US" sz="1800" dirty="0"/>
              <a:t>    The free market in Nicaragua:</a:t>
            </a:r>
          </a:p>
          <a:p>
            <a:endParaRPr lang="en-US" sz="1800" dirty="0"/>
          </a:p>
          <a:p>
            <a:r>
              <a:rPr lang="en-US" sz="1800" dirty="0"/>
              <a:t>        The Somoza family controls "about one-tenth of the cultivable land in Nicaragua, and just about everything else worth owning, the country's only airline, one television station, a newspaper, a cement plant, textile mill, several sugar refineries, half-a-dozen breweries and distilleries, and a Mercedes-Benz agency." --Life World Library </a:t>
            </a:r>
          </a:p>
          <a:p>
            <a:endParaRPr lang="en-US" sz="1800" dirty="0"/>
          </a:p>
          <a:p>
            <a:r>
              <a:rPr lang="en-US" sz="1800" dirty="0"/>
              <a:t>1965</a:t>
            </a:r>
          </a:p>
          <a:p>
            <a:r>
              <a:rPr lang="en-US" sz="1800" dirty="0"/>
              <a:t>    A coup in the Dominican Republic attempts to restore Bosch's government. The U.S. invades and occupies the country to stop this "Communist rebellion," with the help of the dictators of Brazil, Paraguay, Honduras, and Nicaragua.</a:t>
            </a:r>
          </a:p>
          <a:p>
            <a:endParaRPr lang="en-US" sz="1800" dirty="0"/>
          </a:p>
          <a:p>
            <a:r>
              <a:rPr lang="en-US" sz="1800" dirty="0"/>
              <a:t>        "Representative democracy cannot work in a country such as the Dominican Republic," Bosch declares later. Now why would he say that? </a:t>
            </a:r>
          </a:p>
          <a:p>
            <a:endParaRPr lang="en-US" sz="1800" dirty="0"/>
          </a:p>
          <a:p>
            <a:r>
              <a:rPr lang="en-US" sz="1800" dirty="0"/>
              <a:t>1966</a:t>
            </a:r>
          </a:p>
          <a:p>
            <a:r>
              <a:rPr lang="en-US" sz="1800" dirty="0"/>
              <a:t>    U.S. sends arms, advisors, and Green Berets to Guatemala to implement a counterinsurgency campaign.</a:t>
            </a:r>
          </a:p>
          <a:p>
            <a:endParaRPr lang="en-US" sz="1800" dirty="0"/>
          </a:p>
          <a:p>
            <a:r>
              <a:rPr lang="en-US" sz="1800" dirty="0"/>
              <a:t>        "To eliminate a few hundred guerrillas, the government killed perhaps 10,000 Guatemalan peasants." --State Dept. report on the program </a:t>
            </a:r>
          </a:p>
          <a:p>
            <a:endParaRPr lang="en-US" sz="1800" dirty="0"/>
          </a:p>
          <a:p>
            <a:r>
              <a:rPr lang="en-US" sz="1800" dirty="0"/>
              <a:t>1967</a:t>
            </a:r>
          </a:p>
          <a:p>
            <a:r>
              <a:rPr lang="en-US" sz="1800" dirty="0"/>
              <a:t>    A team of Green Berets is sent to Bolivia to help find and assassinate </a:t>
            </a:r>
            <a:r>
              <a:rPr lang="en-US" sz="1800" dirty="0" err="1"/>
              <a:t>Che</a:t>
            </a:r>
            <a:r>
              <a:rPr lang="en-US" sz="1800" dirty="0"/>
              <a:t> Guevara. </a:t>
            </a:r>
          </a:p>
          <a:p>
            <a:r>
              <a:rPr lang="en-US" sz="1800" dirty="0"/>
              <a:t>1968</a:t>
            </a:r>
          </a:p>
          <a:p>
            <a:r>
              <a:rPr lang="en-US" sz="1800" dirty="0"/>
              <a:t>    Gen. José Alberto Medrano, who is on the payroll of the CIA, organizes the ORDEN paramilitary force, considered the precursor of El Salvador's death squads. </a:t>
            </a:r>
          </a:p>
          <a:p>
            <a:r>
              <a:rPr lang="en-US" sz="1800" dirty="0"/>
              <a:t>! 1970</a:t>
            </a:r>
          </a:p>
          <a:p>
            <a:r>
              <a:rPr lang="en-US" sz="1800" dirty="0"/>
              <a:t>    In this year (just as an example), U.S. investments in Latin America earn $1.3 billion; while new investments total $302 million. </a:t>
            </a:r>
          </a:p>
          <a:p>
            <a:r>
              <a:rPr lang="en-US" sz="1800" dirty="0"/>
              <a:t>1970</a:t>
            </a:r>
          </a:p>
          <a:p>
            <a:r>
              <a:rPr lang="en-US" sz="1800" dirty="0"/>
              <a:t>    Salvador Allende </a:t>
            </a:r>
            <a:r>
              <a:rPr lang="en-US" sz="1800" dirty="0" err="1"/>
              <a:t>Gossens</a:t>
            </a:r>
            <a:r>
              <a:rPr lang="en-US" sz="1800" dirty="0"/>
              <a:t> elected in Chile. Suspends foreign loans, nationalizes foreign companies. For the phone system, pays ITT the company's minimized valuation for tax purposes. The CIA provides covert financial support for Allende's opponents, both during and after his election. </a:t>
            </a:r>
          </a:p>
          <a:p>
            <a:r>
              <a:rPr lang="en-US" sz="1800" dirty="0"/>
              <a:t>1972</a:t>
            </a:r>
          </a:p>
          <a:p>
            <a:r>
              <a:rPr lang="en-US" sz="1800" dirty="0"/>
              <a:t>    U.S. stands by as military suspends an election in El Salvador in which centrist José </a:t>
            </a:r>
            <a:r>
              <a:rPr lang="en-US" sz="1800" dirty="0" err="1"/>
              <a:t>Napoleón</a:t>
            </a:r>
            <a:r>
              <a:rPr lang="en-US" sz="1800" dirty="0"/>
              <a:t> Duarte was favored to win. (Compare with the emphasis placed on the 1982 elections.) </a:t>
            </a:r>
          </a:p>
          <a:p>
            <a:r>
              <a:rPr lang="en-US" sz="1800" dirty="0"/>
              <a:t>1973</a:t>
            </a:r>
          </a:p>
          <a:p>
            <a:r>
              <a:rPr lang="en-US" sz="1800" dirty="0"/>
              <a:t>    U.S.-supported military coup kills Allende and brings Augusto Pinochet </a:t>
            </a:r>
            <a:r>
              <a:rPr lang="en-US" sz="1800" dirty="0" err="1"/>
              <a:t>Ugarte</a:t>
            </a:r>
            <a:r>
              <a:rPr lang="en-US" sz="1800" dirty="0"/>
              <a:t> to power. Pinochet imprisons well over a hundred thousand Chileans (torture and rape are the usual methods of interrogation), terminates civil liberties, abolishes unions, extends the work week to 48 hours, and reverses Allende's land reforms. </a:t>
            </a:r>
          </a:p>
          <a:p>
            <a:r>
              <a:rPr lang="en-US" sz="1800" dirty="0"/>
              <a:t>1973</a:t>
            </a:r>
          </a:p>
          <a:p>
            <a:r>
              <a:rPr lang="en-US" sz="1800" dirty="0"/>
              <a:t>    Military takes power in Uruguay, supported by U.S. The subsequent repression reportedly features the world's highest percentage of the population imprisoned for political reasons. </a:t>
            </a:r>
          </a:p>
          <a:p>
            <a:r>
              <a:rPr lang="en-US" sz="1800" dirty="0"/>
              <a:t>1974</a:t>
            </a:r>
          </a:p>
          <a:p>
            <a:r>
              <a:rPr lang="en-US" sz="1800" dirty="0"/>
              <a:t>    Office of Public Safety is abolished when it is revealed that police are being taught torture techniques. </a:t>
            </a:r>
          </a:p>
          <a:p>
            <a:r>
              <a:rPr lang="en-US" sz="1800" dirty="0"/>
              <a:t>! 1976</a:t>
            </a:r>
          </a:p>
          <a:p>
            <a:r>
              <a:rPr lang="en-US" sz="1800" dirty="0"/>
              <a:t>    Election of Jimmy Carter leads to a new emphasis on human rights in Central America. Carter cuts off aid to the Guatemalan military (or tries to; some slips through) and reduces aid to El Salvador. </a:t>
            </a:r>
          </a:p>
          <a:p>
            <a:r>
              <a:rPr lang="en-US" sz="1800" dirty="0"/>
              <a:t>! 1979</a:t>
            </a:r>
          </a:p>
          <a:p>
            <a:r>
              <a:rPr lang="en-US" sz="1800" dirty="0"/>
              <a:t>    Ratification of the Panama Canal treaty which is to return the Canal to Panama by 1999.</a:t>
            </a:r>
          </a:p>
          <a:p>
            <a:endParaRPr lang="en-US" sz="1800" dirty="0"/>
          </a:p>
          <a:p>
            <a:r>
              <a:rPr lang="en-US" sz="1800" dirty="0"/>
              <a:t>        "Once again, Uncle Sam put his tail between his legs and crept away rather than face trouble." --Ronald Reagan </a:t>
            </a:r>
          </a:p>
          <a:p>
            <a:endParaRPr lang="en-US" sz="1800" dirty="0"/>
          </a:p>
          <a:p>
            <a:r>
              <a:rPr lang="en-US" sz="1800" dirty="0"/>
              <a:t>1980</a:t>
            </a:r>
          </a:p>
          <a:p>
            <a:r>
              <a:rPr lang="en-US" sz="1800" dirty="0"/>
              <a:t>    A right-wing junta takes over in El Salvador. U.S. begins massively supporting El Salvador, assisting the military in its fight against FMLN guerrillas. Death squads proliferate; Archbishop Romero is assassinated by right-wing terrorists; 35,000 civilians are killed in 1978-81. The rape and murder of four U.S. churchwomen results in the suspension of U.S. military aid for one month.</a:t>
            </a:r>
          </a:p>
          <a:p>
            <a:r>
              <a:rPr lang="en-US" sz="1800" dirty="0"/>
              <a:t>    The U.S. demands that the junta undertake land reform. Within 3 years, however, the reform program is halted by the oligarchy.</a:t>
            </a:r>
          </a:p>
          <a:p>
            <a:endParaRPr lang="en-US" sz="1800" dirty="0"/>
          </a:p>
          <a:p>
            <a:r>
              <a:rPr lang="en-US" sz="1800" dirty="0"/>
              <a:t>        "The Soviet Union underlies all the unrest that is going on." --Ronald Reagan </a:t>
            </a:r>
          </a:p>
          <a:p>
            <a:endParaRPr lang="en-US" sz="1800" dirty="0"/>
          </a:p>
          <a:p>
            <a:r>
              <a:rPr lang="en-US" sz="1800" dirty="0"/>
              <a:t>1980</a:t>
            </a:r>
          </a:p>
          <a:p>
            <a:r>
              <a:rPr lang="en-US" sz="1800" dirty="0"/>
              <a:t>    U.S., seeking a stable base for its actions in El Salvador and Nicaragua, tells the Honduran military to clean up its act and hold elections. The U.S. starts pouring in $100 million of aid a year and basing the contras on Honduran territory.</a:t>
            </a:r>
          </a:p>
          <a:p>
            <a:r>
              <a:rPr lang="en-US" sz="1800" dirty="0"/>
              <a:t>    Death squads are also active in Honduras, and the contras tend to act as a state within a state. </a:t>
            </a:r>
          </a:p>
          <a:p>
            <a:r>
              <a:rPr lang="en-US" sz="1800" dirty="0"/>
              <a:t>1981</a:t>
            </a:r>
          </a:p>
          <a:p>
            <a:r>
              <a:rPr lang="en-US" sz="1800" dirty="0"/>
              <a:t>    The CIA steps in to organize the contras in Nicaragua, who started the previous year as a group of 60 ex-National Guardsmen; by 1985 there are about 12,000 of them. 46 of the 48 top military leaders are ex-Guardsmen. The U.S. also sets up an economic embargo of Nicaragua and pressures the IMF and the World Bank to limit or halt loans to Nicaragua. </a:t>
            </a:r>
          </a:p>
          <a:p>
            <a:r>
              <a:rPr lang="en-US" sz="1800" dirty="0"/>
              <a:t>1981</a:t>
            </a:r>
          </a:p>
          <a:p>
            <a:r>
              <a:rPr lang="en-US" sz="1800" dirty="0"/>
              <a:t>    Gen. </a:t>
            </a:r>
            <a:r>
              <a:rPr lang="en-US" sz="1800" dirty="0" err="1"/>
              <a:t>Torrijos</a:t>
            </a:r>
            <a:r>
              <a:rPr lang="en-US" sz="1800" dirty="0"/>
              <a:t> of Panama is killed in a plane crash. There is a suspicion of CIA involvement, due to </a:t>
            </a:r>
            <a:r>
              <a:rPr lang="en-US" sz="1800" dirty="0" err="1"/>
              <a:t>Torrijos</a:t>
            </a:r>
            <a:r>
              <a:rPr lang="en-US" sz="1800" dirty="0"/>
              <a:t>' nationalism and friendly relations with Cuba. </a:t>
            </a:r>
          </a:p>
          <a:p>
            <a:r>
              <a:rPr lang="en-US" sz="1800" dirty="0"/>
              <a:t>1982</a:t>
            </a:r>
          </a:p>
          <a:p>
            <a:r>
              <a:rPr lang="en-US" sz="1800" dirty="0"/>
              <a:t>    A coup brings Gen. </a:t>
            </a:r>
            <a:r>
              <a:rPr lang="en-US" sz="1800" dirty="0" err="1"/>
              <a:t>Efraín</a:t>
            </a:r>
            <a:r>
              <a:rPr lang="en-US" sz="1800" dirty="0"/>
              <a:t> Ríos </a:t>
            </a:r>
            <a:r>
              <a:rPr lang="en-US" sz="1800" dirty="0" err="1"/>
              <a:t>Montt</a:t>
            </a:r>
            <a:r>
              <a:rPr lang="en-US" sz="1800" dirty="0"/>
              <a:t> to power in Guatemala, and gives the Reagan administration the opportunity to increase military aid. Ríos </a:t>
            </a:r>
            <a:r>
              <a:rPr lang="en-US" sz="1800" dirty="0" err="1"/>
              <a:t>Montt's</a:t>
            </a:r>
            <a:r>
              <a:rPr lang="en-US" sz="1800" dirty="0"/>
              <a:t> evangelical beliefs do not prevent him from accelerating the counterinsurgency campaign. </a:t>
            </a:r>
          </a:p>
          <a:p>
            <a:r>
              <a:rPr lang="en-US" sz="1800" dirty="0"/>
              <a:t>1983</a:t>
            </a:r>
          </a:p>
          <a:p>
            <a:r>
              <a:rPr lang="en-US" sz="1800" dirty="0"/>
              <a:t>    Another coup in Guatemala replaces Ríos </a:t>
            </a:r>
            <a:r>
              <a:rPr lang="en-US" sz="1800" dirty="0" err="1"/>
              <a:t>Montt</a:t>
            </a:r>
            <a:r>
              <a:rPr lang="en-US" sz="1800" dirty="0"/>
              <a:t>. The new President, Oscar </a:t>
            </a:r>
            <a:r>
              <a:rPr lang="en-US" sz="1800" dirty="0" err="1"/>
              <a:t>Mejía</a:t>
            </a:r>
            <a:r>
              <a:rPr lang="en-US" sz="1800" dirty="0"/>
              <a:t> </a:t>
            </a:r>
            <a:r>
              <a:rPr lang="en-US" sz="1800" dirty="0" err="1"/>
              <a:t>Víctores</a:t>
            </a:r>
            <a:r>
              <a:rPr lang="en-US" sz="1800" dirty="0"/>
              <a:t>, was trained by the U.S. and seems to have cleared his coup beforehand with U.S. authorities. </a:t>
            </a:r>
          </a:p>
          <a:p>
            <a:r>
              <a:rPr lang="en-US" sz="1800" dirty="0"/>
              <a:t>1983</a:t>
            </a:r>
          </a:p>
          <a:p>
            <a:r>
              <a:rPr lang="en-US" sz="1800" dirty="0"/>
              <a:t>    U.S. troops take over tiny Granada. Rather oddly, it intervenes shortly after a coup has overthrown the previous, socialist leader. One of the justifications for the action is the building of a new airport with Cuban help, which Granada claimed was for tourism and Reagan argued was for Soviet use. Later the U.S. announces plans to finish the airport... to develop tourism. </a:t>
            </a:r>
          </a:p>
          <a:p>
            <a:r>
              <a:rPr lang="en-US" sz="1800" dirty="0"/>
              <a:t>1983</a:t>
            </a:r>
          </a:p>
          <a:p>
            <a:r>
              <a:rPr lang="en-US" sz="1800" dirty="0"/>
              <a:t>    Boland Amendment prohibits CIA and Defense Dept. from spending money to overthrow the government of Nicaragua-- a law the Reagan administration cheerfully violates. </a:t>
            </a:r>
          </a:p>
          <a:p>
            <a:r>
              <a:rPr lang="en-US" sz="1800" dirty="0"/>
              <a:t>1984</a:t>
            </a:r>
          </a:p>
          <a:p>
            <a:r>
              <a:rPr lang="en-US" sz="1800" dirty="0"/>
              <a:t>    CIA mines three Nicaraguan harbors. Nicaragua takes this action to the World Court, which brings an $18 billion judgment against the U.S. The U.S. refuses to recognize the Court's jurisdiction in the case. </a:t>
            </a:r>
          </a:p>
          <a:p>
            <a:r>
              <a:rPr lang="en-US" sz="1800" dirty="0"/>
              <a:t>1984</a:t>
            </a:r>
          </a:p>
          <a:p>
            <a:r>
              <a:rPr lang="en-US" sz="1800" dirty="0"/>
              <a:t>    U.S. spends $10 million to orchestrate elections in El Salvador-- something of a farce, since left-wing parties are under heavy repression, and the military has already declared that it will not answer to the elected president. </a:t>
            </a:r>
          </a:p>
          <a:p>
            <a:r>
              <a:rPr lang="en-US" sz="1800" dirty="0"/>
              <a:t>1989</a:t>
            </a:r>
          </a:p>
          <a:p>
            <a:r>
              <a:rPr lang="en-US" sz="1800" dirty="0"/>
              <a:t>    U.S. invades Panama to dislodge CIA boy gone wrong Manuel Noriega, an event which marks the evolution of the U.S.'s favorite excuse from Communism to drugs. </a:t>
            </a:r>
          </a:p>
          <a:p>
            <a:r>
              <a:rPr lang="en-US" sz="1800" dirty="0"/>
              <a:t>1996</a:t>
            </a:r>
          </a:p>
          <a:p>
            <a:r>
              <a:rPr lang="en-US" sz="1800" dirty="0"/>
              <a:t>    The U.S. battles global Communism by extending most-favored-nation trading status for China, and tightening the trade embargo on Castro's Cuba.</a:t>
            </a:r>
          </a:p>
        </p:txBody>
      </p:sp>
    </p:spTree>
    <p:extLst>
      <p:ext uri="{BB962C8B-B14F-4D97-AF65-F5344CB8AC3E}">
        <p14:creationId xmlns:p14="http://schemas.microsoft.com/office/powerpoint/2010/main" val="3933357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1768</TotalTime>
  <Words>4020</Words>
  <Application>Microsoft Macintosh PowerPoint</Application>
  <PresentationFormat>On-screen Show (4:3)</PresentationFormat>
  <Paragraphs>297</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The USA and Latin America</vt:lpstr>
      <vt:lpstr>U.S. influence in Latin America</vt:lpstr>
      <vt:lpstr>US President James Monroe's seventh annual message to Congress  2 December 1823  (the ‘Monroe Doctrine’)</vt:lpstr>
      <vt:lpstr>US President James Monroe's seventh annual message to Congress  2 December 1823  (the ‘Monroe Doctrine’)--continued</vt:lpstr>
      <vt:lpstr>Economic Influence</vt:lpstr>
      <vt:lpstr>External Trade between Latin America and the USA</vt:lpstr>
      <vt:lpstr>Economic influence</vt:lpstr>
      <vt:lpstr>Political Influence </vt:lpstr>
      <vt:lpstr>U.S. Interventions in Latin America </vt:lpstr>
      <vt:lpstr>1900-1930s: ‘the big stick’</vt:lpstr>
      <vt:lpstr>US President Theodore Roosevelt (1904)</vt:lpstr>
      <vt:lpstr>After the U.S.-Spanish war, U.S. armed forces openly intervene in Latin America</vt:lpstr>
      <vt:lpstr> </vt:lpstr>
      <vt:lpstr>1930s: the ‘good neighbor’  </vt:lpstr>
      <vt:lpstr>US Secretary of State Cordell Hull (1934)</vt:lpstr>
      <vt:lpstr>PowerPoint Presentation</vt:lpstr>
      <vt:lpstr>PowerPoint Presentation</vt:lpstr>
      <vt:lpstr>Cold War</vt:lpstr>
      <vt:lpstr>Woodrow Wilson Foundation at Harvard University 1955</vt:lpstr>
      <vt:lpstr>Cold War</vt:lpstr>
      <vt:lpstr>1954</vt:lpstr>
      <vt:lpstr>The Cuban Revolution  (1959)</vt:lpstr>
      <vt:lpstr>Roy Rubottom, Assistant Secretary for Inter-American Affairs (1960)</vt:lpstr>
      <vt:lpstr>  1961  Alliance for Progress formed</vt:lpstr>
      <vt:lpstr>‘The Express Will Be A Trifle Late’ (1963)</vt:lpstr>
      <vt:lpstr>‘Were Are We?’ (1968)</vt:lpstr>
      <vt:lpstr>Richard Nixon on Latin America (1968)</vt:lpstr>
      <vt:lpstr>Rise of Military dictatorships: 1970s</vt:lpstr>
      <vt:lpstr>Rise of Military dictatorships: 1970s</vt:lpstr>
      <vt:lpstr>US President Jimmy Carter 1977  (‘human-rights based foreign policy’)</vt:lpstr>
      <vt:lpstr>PowerPoint Presentation</vt:lpstr>
      <vt:lpstr>“Dependency Theory”</vt:lpstr>
      <vt:lpstr> Walter LaFeber’s idea of ‘inevitable revolutions’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Trade between Latin America and the USA</dc:title>
  <dc:creator>Rebecca Earle</dc:creator>
  <cp:lastModifiedBy>Benjamin T. Smith</cp:lastModifiedBy>
  <cp:revision>207</cp:revision>
  <dcterms:created xsi:type="dcterms:W3CDTF">2014-01-21T17:57:13Z</dcterms:created>
  <dcterms:modified xsi:type="dcterms:W3CDTF">2018-01-24T08:25:34Z</dcterms:modified>
</cp:coreProperties>
</file>