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5" r:id="rId2"/>
    <p:sldId id="265" r:id="rId3"/>
    <p:sldId id="264" r:id="rId4"/>
    <p:sldId id="256" r:id="rId5"/>
    <p:sldId id="258" r:id="rId6"/>
    <p:sldId id="266" r:id="rId7"/>
    <p:sldId id="267" r:id="rId8"/>
    <p:sldId id="268" r:id="rId9"/>
    <p:sldId id="269" r:id="rId10"/>
    <p:sldId id="271" r:id="rId11"/>
    <p:sldId id="272" r:id="rId12"/>
    <p:sldId id="273" r:id="rId13"/>
    <p:sldId id="296" r:id="rId14"/>
    <p:sldId id="289" r:id="rId15"/>
    <p:sldId id="276" r:id="rId16"/>
    <p:sldId id="287" r:id="rId17"/>
    <p:sldId id="260" r:id="rId18"/>
    <p:sldId id="261" r:id="rId19"/>
    <p:sldId id="262" r:id="rId20"/>
    <p:sldId id="278" r:id="rId21"/>
    <p:sldId id="291" r:id="rId22"/>
    <p:sldId id="293" r:id="rId23"/>
    <p:sldId id="279" r:id="rId24"/>
    <p:sldId id="283" r:id="rId25"/>
    <p:sldId id="281" r:id="rId26"/>
    <p:sldId id="294" r:id="rId27"/>
    <p:sldId id="292" r:id="rId28"/>
    <p:sldId id="282" r:id="rId29"/>
    <p:sldId id="285" r:id="rId30"/>
    <p:sldId id="284"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5" d="100"/>
          <a:sy n="105" d="100"/>
        </p:scale>
        <p:origin x="-15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24/01/17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793783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24/01/17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403864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24/01/17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098557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692D130-8F9C-F442-A0BB-00CF17DF4355}" type="datetimeFigureOut">
              <a:rPr lang="en-US" smtClean="0"/>
              <a:t>24/01/17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195149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692D130-8F9C-F442-A0BB-00CF17DF4355}" type="datetimeFigureOut">
              <a:rPr lang="en-US" smtClean="0"/>
              <a:t>24/01/17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2403306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B692D130-8F9C-F442-A0BB-00CF17DF4355}" type="datetimeFigureOut">
              <a:rPr lang="en-US" smtClean="0"/>
              <a:t>24/01/17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423658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692D130-8F9C-F442-A0BB-00CF17DF4355}" type="datetimeFigureOut">
              <a:rPr lang="en-US" smtClean="0"/>
              <a:t>24/01/17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2537816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692D130-8F9C-F442-A0BB-00CF17DF4355}" type="datetimeFigureOut">
              <a:rPr lang="en-US" smtClean="0"/>
              <a:t>24/01/17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1551783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92D130-8F9C-F442-A0BB-00CF17DF4355}" type="datetimeFigureOut">
              <a:rPr lang="en-US" smtClean="0"/>
              <a:t>24/01/17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169793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92D130-8F9C-F442-A0BB-00CF17DF4355}" type="datetimeFigureOut">
              <a:rPr lang="en-US" smtClean="0"/>
              <a:t>24/01/17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962211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692D130-8F9C-F442-A0BB-00CF17DF4355}" type="datetimeFigureOut">
              <a:rPr lang="en-US" smtClean="0"/>
              <a:t>24/01/17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AC80A-A5EB-5947-9203-B870DE6615E4}" type="slidenum">
              <a:rPr lang="en-US" smtClean="0"/>
              <a:t>‹#›</a:t>
            </a:fld>
            <a:endParaRPr lang="en-US"/>
          </a:p>
        </p:txBody>
      </p:sp>
    </p:spTree>
    <p:extLst>
      <p:ext uri="{BB962C8B-B14F-4D97-AF65-F5344CB8AC3E}">
        <p14:creationId xmlns:p14="http://schemas.microsoft.com/office/powerpoint/2010/main" val="36943867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92D130-8F9C-F442-A0BB-00CF17DF4355}" type="datetimeFigureOut">
              <a:rPr lang="en-US" smtClean="0"/>
              <a:t>24/01/17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AC80A-A5EB-5947-9203-B870DE6615E4}" type="slidenum">
              <a:rPr lang="en-US" smtClean="0"/>
              <a:t>‹#›</a:t>
            </a:fld>
            <a:endParaRPr lang="en-US"/>
          </a:p>
        </p:txBody>
      </p:sp>
    </p:spTree>
    <p:extLst>
      <p:ext uri="{BB962C8B-B14F-4D97-AF65-F5344CB8AC3E}">
        <p14:creationId xmlns:p14="http://schemas.microsoft.com/office/powerpoint/2010/main" val="1620028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_Q5Ml-MlHQw"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hyperlink" Target="https://www.youtube.com/watch?v=uVkthJcKQx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hyperlink" Target="http://www.yachana.org/teaching/resources/interventions.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sz="5400" dirty="0" smtClean="0"/>
              <a:t>The USA and Latin America</a:t>
            </a:r>
            <a:endParaRPr lang="en-GB" sz="5400" dirty="0"/>
          </a:p>
        </p:txBody>
      </p:sp>
      <p:sp>
        <p:nvSpPr>
          <p:cNvPr id="5" name="Subtitle 4"/>
          <p:cNvSpPr>
            <a:spLocks noGrp="1"/>
          </p:cNvSpPr>
          <p:nvPr>
            <p:ph type="subTitle" idx="1"/>
          </p:nvPr>
        </p:nvSpPr>
        <p:spPr/>
        <p:txBody>
          <a:bodyPr/>
          <a:lstStyle/>
          <a:p>
            <a:r>
              <a:rPr lang="en-GB" dirty="0" smtClean="0"/>
              <a:t>An overview</a:t>
            </a:r>
            <a:endParaRPr lang="en-GB" dirty="0"/>
          </a:p>
        </p:txBody>
      </p:sp>
    </p:spTree>
    <p:extLst>
      <p:ext uri="{BB962C8B-B14F-4D97-AF65-F5344CB8AC3E}">
        <p14:creationId xmlns:p14="http://schemas.microsoft.com/office/powerpoint/2010/main" val="3142424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War</a:t>
            </a:r>
            <a:endParaRPr lang="en-US" dirty="0"/>
          </a:p>
        </p:txBody>
      </p:sp>
      <p:sp>
        <p:nvSpPr>
          <p:cNvPr id="3" name="Content Placeholder 2"/>
          <p:cNvSpPr>
            <a:spLocks noGrp="1"/>
          </p:cNvSpPr>
          <p:nvPr>
            <p:ph idx="1"/>
          </p:nvPr>
        </p:nvSpPr>
        <p:spPr>
          <a:xfrm>
            <a:off x="457200" y="1600200"/>
            <a:ext cx="8229600" cy="5125520"/>
          </a:xfrm>
        </p:spPr>
        <p:txBody>
          <a:bodyPr>
            <a:normAutofit lnSpcReduction="10000"/>
          </a:bodyPr>
          <a:lstStyle/>
          <a:p>
            <a:pPr marL="0" indent="0">
              <a:buNone/>
            </a:pPr>
            <a:endParaRPr lang="en-US" dirty="0" smtClean="0"/>
          </a:p>
          <a:p>
            <a:pPr marL="514350" indent="-514350">
              <a:buAutoNum type="arabicPlain" startAt="1948"/>
            </a:pPr>
            <a:r>
              <a:rPr lang="en-US" dirty="0" smtClean="0"/>
              <a:t>            Organization of American States</a:t>
            </a:r>
          </a:p>
          <a:p>
            <a:pPr marL="514350" indent="-514350">
              <a:buAutoNum type="arabicPlain" startAt="1948"/>
            </a:pPr>
            <a:endParaRPr lang="en-US" dirty="0" smtClean="0"/>
          </a:p>
          <a:p>
            <a:pPr marL="0" indent="0">
              <a:buNone/>
            </a:pPr>
            <a:r>
              <a:rPr lang="en-US" dirty="0">
                <a:hlinkClick r:id="rId2"/>
              </a:rPr>
              <a:t>https://</a:t>
            </a:r>
            <a:r>
              <a:rPr lang="en-US" dirty="0" err="1">
                <a:hlinkClick r:id="rId2"/>
              </a:rPr>
              <a:t>www.youtube.com</a:t>
            </a:r>
            <a:r>
              <a:rPr lang="en-US" dirty="0">
                <a:hlinkClick r:id="rId2"/>
              </a:rPr>
              <a:t>/</a:t>
            </a:r>
            <a:r>
              <a:rPr lang="en-US" dirty="0" err="1">
                <a:hlinkClick r:id="rId2"/>
              </a:rPr>
              <a:t>watch?v</a:t>
            </a:r>
            <a:r>
              <a:rPr lang="en-US" dirty="0">
                <a:hlinkClick r:id="rId2"/>
              </a:rPr>
              <a:t>=_Q5Ml-MlHQw</a:t>
            </a:r>
            <a:endParaRPr lang="en-US" dirty="0" smtClean="0"/>
          </a:p>
          <a:p>
            <a:pPr marL="0" indent="0">
              <a:buNone/>
            </a:pPr>
            <a:endParaRPr lang="en-US" dirty="0" smtClean="0"/>
          </a:p>
          <a:p>
            <a:pPr marL="0" indent="0">
              <a:buNone/>
            </a:pPr>
            <a:r>
              <a:rPr lang="en-US" dirty="0" smtClean="0"/>
              <a:t>Carlos Puebla, ‘La OEA </a:t>
            </a:r>
            <a:r>
              <a:rPr lang="en-US" dirty="0" err="1" smtClean="0"/>
              <a:t>es</a:t>
            </a:r>
            <a:r>
              <a:rPr lang="en-US" dirty="0" smtClean="0"/>
              <a:t> </a:t>
            </a:r>
            <a:r>
              <a:rPr lang="en-US" dirty="0" err="1" smtClean="0"/>
              <a:t>cosa</a:t>
            </a:r>
            <a:r>
              <a:rPr lang="en-US" dirty="0" smtClean="0"/>
              <a:t> de </a:t>
            </a:r>
            <a:r>
              <a:rPr lang="en-US" dirty="0" err="1" smtClean="0"/>
              <a:t>risa</a:t>
            </a:r>
            <a:r>
              <a:rPr lang="en-US" dirty="0" smtClean="0"/>
              <a:t>’: ‘How can I help laughing at the OAS, since it’s such a horrible thing, so horrible it makes you laugh: ha ha ha ha ha’</a:t>
            </a:r>
            <a:endParaRPr lang="en-US" dirty="0"/>
          </a:p>
        </p:txBody>
      </p:sp>
    </p:spTree>
    <p:extLst>
      <p:ext uri="{BB962C8B-B14F-4D97-AF65-F5344CB8AC3E}">
        <p14:creationId xmlns:p14="http://schemas.microsoft.com/office/powerpoint/2010/main" val="1501501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George Kennan (US historian and cold war diplomat)</a:t>
            </a:r>
            <a:br>
              <a:rPr lang="en-US" sz="2000" dirty="0" smtClean="0"/>
            </a:br>
            <a:r>
              <a:rPr lang="en-US" sz="2000" dirty="0" smtClean="0"/>
              <a:t>1950</a:t>
            </a:r>
            <a:br>
              <a:rPr lang="en-US" sz="2000" dirty="0" smtClean="0"/>
            </a:br>
            <a:endParaRPr lang="en-US" sz="2000" dirty="0"/>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US" sz="4000" dirty="0" smtClean="0"/>
              <a:t>‘</a:t>
            </a:r>
            <a:r>
              <a:rPr lang="en-US" sz="4000" dirty="0" smtClean="0"/>
              <a:t>Where the concepts and traditions of popular government are too weak to absorb successfully the intensity of the communist attacks, then we must concede that harsh government measures of repression may be the only answer.’</a:t>
            </a:r>
            <a:endParaRPr lang="en-US" sz="4000" dirty="0"/>
          </a:p>
        </p:txBody>
      </p:sp>
    </p:spTree>
    <p:extLst>
      <p:ext uri="{BB962C8B-B14F-4D97-AF65-F5344CB8AC3E}">
        <p14:creationId xmlns:p14="http://schemas.microsoft.com/office/powerpoint/2010/main" val="2745992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Woodrow Wilson Foundation at Harvard University</a:t>
            </a:r>
            <a:br>
              <a:rPr lang="en-US" sz="2000" dirty="0" smtClean="0"/>
            </a:br>
            <a:r>
              <a:rPr lang="en-US" sz="2000" dirty="0" smtClean="0"/>
              <a:t>1955</a:t>
            </a:r>
            <a:endParaRPr lang="en-US" sz="2000" dirty="0"/>
          </a:p>
        </p:txBody>
      </p:sp>
      <p:sp>
        <p:nvSpPr>
          <p:cNvPr id="3" name="Content Placeholder 2"/>
          <p:cNvSpPr>
            <a:spLocks noGrp="1"/>
          </p:cNvSpPr>
          <p:nvPr>
            <p:ph idx="1"/>
          </p:nvPr>
        </p:nvSpPr>
        <p:spPr>
          <a:xfrm>
            <a:off x="457200" y="1600200"/>
            <a:ext cx="8229600" cy="5160794"/>
          </a:xfrm>
        </p:spPr>
        <p:txBody>
          <a:bodyPr>
            <a:noAutofit/>
          </a:bodyPr>
          <a:lstStyle/>
          <a:p>
            <a:pPr marL="0" indent="0">
              <a:buNone/>
            </a:pPr>
            <a:endParaRPr lang="en-US" sz="4000" dirty="0"/>
          </a:p>
          <a:p>
            <a:pPr marL="0" indent="0">
              <a:buNone/>
            </a:pPr>
            <a:r>
              <a:rPr lang="en-US" sz="4000" dirty="0" smtClean="0"/>
              <a:t>‘The real threat of </a:t>
            </a:r>
            <a:r>
              <a:rPr lang="en-US" sz="4000" b="1" dirty="0" smtClean="0"/>
              <a:t>communism</a:t>
            </a:r>
            <a:r>
              <a:rPr lang="en-US" sz="4000" dirty="0" smtClean="0"/>
              <a:t> is the economic transformation of the Communist powers in ways which reduce their willingness and ability to complement the industrial economies of the West.’</a:t>
            </a:r>
            <a:endParaRPr lang="en-US" sz="4000" dirty="0"/>
          </a:p>
        </p:txBody>
      </p:sp>
    </p:spTree>
    <p:extLst>
      <p:ext uri="{BB962C8B-B14F-4D97-AF65-F5344CB8AC3E}">
        <p14:creationId xmlns:p14="http://schemas.microsoft.com/office/powerpoint/2010/main" val="713452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Cold War</a:t>
            </a:r>
            <a:endParaRPr lang="en-GB" dirty="0"/>
          </a:p>
        </p:txBody>
      </p:sp>
      <p:sp>
        <p:nvSpPr>
          <p:cNvPr id="3" name="Content Placeholder 2"/>
          <p:cNvSpPr>
            <a:spLocks noGrp="1"/>
          </p:cNvSpPr>
          <p:nvPr>
            <p:ph idx="1"/>
          </p:nvPr>
        </p:nvSpPr>
        <p:spPr/>
        <p:txBody>
          <a:bodyPr/>
          <a:lstStyle/>
          <a:p>
            <a:r>
              <a:rPr lang="en-GB" dirty="0" smtClean="0"/>
              <a:t>School of the Americas established 1946 in the US-controlled zone within Panama. Currently located in Georgia. Has trained over 57,000 Latin American military officers.</a:t>
            </a:r>
          </a:p>
          <a:p>
            <a:r>
              <a:rPr lang="en-GB" dirty="0" smtClean="0"/>
              <a:t>‘National Security Doctrine’: only the military can be trusted to defend Latin America against communism—democracy was seen as unreliable and inefficient.</a:t>
            </a:r>
            <a:endParaRPr lang="en-GB" dirty="0"/>
          </a:p>
        </p:txBody>
      </p:sp>
    </p:spTree>
    <p:extLst>
      <p:ext uri="{BB962C8B-B14F-4D97-AF65-F5344CB8AC3E}">
        <p14:creationId xmlns:p14="http://schemas.microsoft.com/office/powerpoint/2010/main" val="3872409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1954</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US</a:t>
            </a:r>
            <a:r>
              <a:rPr lang="en-US" sz="4000" dirty="0" smtClean="0"/>
              <a:t>-supported overthrow of the democratically-elected government of </a:t>
            </a:r>
            <a:r>
              <a:rPr lang="en-US" sz="4000" dirty="0" err="1" smtClean="0"/>
              <a:t>Jacobo</a:t>
            </a:r>
            <a:r>
              <a:rPr lang="en-US" sz="4000" dirty="0" smtClean="0"/>
              <a:t> </a:t>
            </a:r>
            <a:r>
              <a:rPr lang="en-US" sz="4000" dirty="0" err="1" smtClean="0"/>
              <a:t>Arbenz</a:t>
            </a:r>
            <a:r>
              <a:rPr lang="en-US" sz="4000" dirty="0" smtClean="0"/>
              <a:t> in </a:t>
            </a:r>
            <a:r>
              <a:rPr lang="en-US" sz="4000" dirty="0" smtClean="0"/>
              <a:t>Guatemala</a:t>
            </a:r>
          </a:p>
          <a:p>
            <a:pPr marL="0" indent="0">
              <a:buNone/>
            </a:pPr>
            <a:endParaRPr lang="en-US" sz="4000" dirty="0"/>
          </a:p>
          <a:p>
            <a:pPr marL="0" indent="0">
              <a:buNone/>
            </a:pPr>
            <a:endParaRPr lang="en-US" sz="4000" dirty="0"/>
          </a:p>
        </p:txBody>
      </p:sp>
      <p:pic>
        <p:nvPicPr>
          <p:cNvPr id="4" name="Picture 3" descr="guatemala-1954-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561972"/>
            <a:ext cx="4445000" cy="3073400"/>
          </a:xfrm>
          <a:prstGeom prst="rect">
            <a:avLst/>
          </a:prstGeom>
        </p:spPr>
      </p:pic>
      <p:sp>
        <p:nvSpPr>
          <p:cNvPr id="5" name="TextBox 4"/>
          <p:cNvSpPr txBox="1"/>
          <p:nvPr/>
        </p:nvSpPr>
        <p:spPr>
          <a:xfrm>
            <a:off x="5444362" y="4362311"/>
            <a:ext cx="2728060" cy="923330"/>
          </a:xfrm>
          <a:prstGeom prst="rect">
            <a:avLst/>
          </a:prstGeom>
          <a:noFill/>
        </p:spPr>
        <p:txBody>
          <a:bodyPr wrap="square" rtlCol="0">
            <a:spAutoFit/>
          </a:bodyPr>
          <a:lstStyle/>
          <a:p>
            <a:r>
              <a:rPr lang="en-GB" dirty="0">
                <a:hlinkClick r:id="rId3"/>
              </a:rPr>
              <a:t>https://</a:t>
            </a:r>
            <a:r>
              <a:rPr lang="en-GB" dirty="0" err="1">
                <a:hlinkClick r:id="rId3"/>
              </a:rPr>
              <a:t>www.youtube.com</a:t>
            </a:r>
            <a:r>
              <a:rPr lang="en-GB" dirty="0">
                <a:hlinkClick r:id="rId3"/>
              </a:rPr>
              <a:t>/</a:t>
            </a:r>
            <a:r>
              <a:rPr lang="en-GB" dirty="0" err="1">
                <a:hlinkClick r:id="rId3"/>
              </a:rPr>
              <a:t>watch?v</a:t>
            </a:r>
            <a:r>
              <a:rPr lang="en-GB" dirty="0">
                <a:hlinkClick r:id="rId3"/>
              </a:rPr>
              <a:t>=</a:t>
            </a:r>
            <a:r>
              <a:rPr lang="en-GB" dirty="0" err="1">
                <a:hlinkClick r:id="rId3"/>
              </a:rPr>
              <a:t>uVkthJcKQxg</a:t>
            </a:r>
            <a:endParaRPr lang="en-GB" dirty="0"/>
          </a:p>
        </p:txBody>
      </p:sp>
    </p:spTree>
    <p:extLst>
      <p:ext uri="{BB962C8B-B14F-4D97-AF65-F5344CB8AC3E}">
        <p14:creationId xmlns:p14="http://schemas.microsoft.com/office/powerpoint/2010/main" val="967161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Cuban Revolution</a:t>
            </a:r>
            <a:br>
              <a:rPr lang="en-US" sz="3200" dirty="0" smtClean="0"/>
            </a:br>
            <a:r>
              <a:rPr lang="en-US" sz="3200" dirty="0" smtClean="0"/>
              <a:t> (1959)</a:t>
            </a:r>
            <a:endParaRPr lang="en-US" sz="3200" dirty="0"/>
          </a:p>
        </p:txBody>
      </p:sp>
      <p:pic>
        <p:nvPicPr>
          <p:cNvPr id="4" name="Content Placeholder 3"/>
          <p:cNvPicPr>
            <a:picLocks noGrp="1" noChangeAspect="1"/>
          </p:cNvPicPr>
          <p:nvPr>
            <p:ph idx="1"/>
          </p:nvPr>
        </p:nvPicPr>
        <p:blipFill>
          <a:blip r:embed="rId2"/>
          <a:srcRect l="-19828" r="-19828"/>
          <a:stretch>
            <a:fillRect/>
          </a:stretch>
        </p:blipFill>
        <p:spPr/>
      </p:pic>
      <p:sp>
        <p:nvSpPr>
          <p:cNvPr id="3" name="TextBox 2"/>
          <p:cNvSpPr txBox="1"/>
          <p:nvPr/>
        </p:nvSpPr>
        <p:spPr>
          <a:xfrm>
            <a:off x="457200" y="6422571"/>
            <a:ext cx="8229600" cy="461665"/>
          </a:xfrm>
          <a:prstGeom prst="rect">
            <a:avLst/>
          </a:prstGeom>
          <a:noFill/>
        </p:spPr>
        <p:txBody>
          <a:bodyPr wrap="square" rtlCol="0">
            <a:spAutoFit/>
          </a:bodyPr>
          <a:lstStyle/>
          <a:p>
            <a:pPr algn="ctr"/>
            <a:r>
              <a:rPr lang="en-US" sz="2400" dirty="0"/>
              <a:t>Cuban revolutionaries ride into Havana on 1 January 1959</a:t>
            </a:r>
            <a:endParaRPr lang="en-GB" sz="2400" dirty="0"/>
          </a:p>
        </p:txBody>
      </p:sp>
    </p:spTree>
    <p:extLst>
      <p:ext uri="{BB962C8B-B14F-4D97-AF65-F5344CB8AC3E}">
        <p14:creationId xmlns:p14="http://schemas.microsoft.com/office/powerpoint/2010/main" val="437747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Roy </a:t>
            </a:r>
            <a:r>
              <a:rPr lang="en-US" dirty="0" err="1" smtClean="0"/>
              <a:t>Rubottom</a:t>
            </a:r>
            <a:r>
              <a:rPr lang="en-US" dirty="0" smtClean="0"/>
              <a:t>, Assistant </a:t>
            </a:r>
            <a:r>
              <a:rPr lang="en-US" dirty="0" smtClean="0"/>
              <a:t>Secretary </a:t>
            </a:r>
            <a:r>
              <a:rPr lang="en-US" dirty="0" smtClean="0"/>
              <a:t>for Inter-American Affairs (1960)</a:t>
            </a:r>
            <a:endParaRPr lang="en-US" dirty="0"/>
          </a:p>
        </p:txBody>
      </p:sp>
      <p:sp>
        <p:nvSpPr>
          <p:cNvPr id="3" name="Content Placeholder 2"/>
          <p:cNvSpPr>
            <a:spLocks noGrp="1"/>
          </p:cNvSpPr>
          <p:nvPr>
            <p:ph sz="half" idx="1"/>
          </p:nvPr>
        </p:nvSpPr>
        <p:spPr/>
        <p:txBody>
          <a:bodyPr>
            <a:normAutofit/>
          </a:bodyPr>
          <a:lstStyle/>
          <a:p>
            <a:pPr marL="0" indent="0">
              <a:buNone/>
            </a:pPr>
            <a:r>
              <a:rPr lang="en-US" sz="3600" dirty="0" smtClean="0"/>
              <a:t>‘In June we had reached the decision that it was not possible to achieve our objectives with Castro in power.’</a:t>
            </a:r>
          </a:p>
          <a:p>
            <a:pPr marL="0" indent="0">
              <a:buNone/>
            </a:pPr>
            <a:endParaRPr lang="en-US" sz="3600" dirty="0"/>
          </a:p>
        </p:txBody>
      </p:sp>
      <p:sp>
        <p:nvSpPr>
          <p:cNvPr id="5" name="Content Placeholder 4"/>
          <p:cNvSpPr>
            <a:spLocks noGrp="1"/>
          </p:cNvSpPr>
          <p:nvPr>
            <p:ph sz="half" idx="2"/>
          </p:nvPr>
        </p:nvSpPr>
        <p:spPr/>
        <p:txBody>
          <a:bodyPr/>
          <a:lstStyle/>
          <a:p>
            <a:pPr marL="0" indent="0">
              <a:buNone/>
            </a:pPr>
            <a:endParaRPr lang="en-GB" dirty="0"/>
          </a:p>
        </p:txBody>
      </p:sp>
      <p:pic>
        <p:nvPicPr>
          <p:cNvPr id="4" name="Picture 3" descr="royr-rubottom252cjr252c.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1600200"/>
            <a:ext cx="3407565" cy="5163504"/>
          </a:xfrm>
          <a:prstGeom prst="rect">
            <a:avLst/>
          </a:prstGeom>
        </p:spPr>
      </p:pic>
    </p:spTree>
    <p:extLst>
      <p:ext uri="{BB962C8B-B14F-4D97-AF65-F5344CB8AC3E}">
        <p14:creationId xmlns:p14="http://schemas.microsoft.com/office/powerpoint/2010/main" val="4104369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49"/>
            <a:ext cx="3008313" cy="1949259"/>
          </a:xfrm>
        </p:spPr>
        <p:txBody>
          <a:bodyPr>
            <a:noAutofit/>
          </a:bodyPr>
          <a:lstStyle/>
          <a:p>
            <a:r>
              <a:rPr lang="en-US" sz="2800" dirty="0" smtClean="0"/>
              <a:t/>
            </a:r>
            <a:br>
              <a:rPr lang="en-US" sz="2800" dirty="0" smtClean="0"/>
            </a:br>
            <a:r>
              <a:rPr lang="en-US" sz="2800" dirty="0" smtClean="0"/>
              <a:t/>
            </a:r>
            <a:br>
              <a:rPr lang="en-US" sz="2800" dirty="0" smtClean="0"/>
            </a:br>
            <a:r>
              <a:rPr lang="en-US" sz="2800" dirty="0"/>
              <a:t>1961 	Alliance for </a:t>
            </a:r>
            <a:r>
              <a:rPr lang="en-US" sz="2800" dirty="0" smtClean="0"/>
              <a:t>Progress formed</a:t>
            </a:r>
            <a:endParaRPr lang="en-US" sz="2800" dirty="0"/>
          </a:p>
        </p:txBody>
      </p:sp>
      <p:pic>
        <p:nvPicPr>
          <p:cNvPr id="4" name="Content Placeholder 3" descr="race.jpg"/>
          <p:cNvPicPr>
            <a:picLocks noGrp="1" noChangeAspect="1"/>
          </p:cNvPicPr>
          <p:nvPr>
            <p:ph idx="1"/>
          </p:nvPr>
        </p:nvPicPr>
        <p:blipFill>
          <a:blip r:embed="rId2">
            <a:extLst>
              <a:ext uri="{28A0092B-C50C-407E-A947-70E740481C1C}">
                <a14:useLocalDpi xmlns:a14="http://schemas.microsoft.com/office/drawing/2010/main" val="0"/>
              </a:ext>
            </a:extLst>
          </a:blip>
          <a:srcRect l="-14224" r="-14224"/>
          <a:stretch>
            <a:fillRect/>
          </a:stretch>
        </p:blipFill>
        <p:spPr/>
      </p:pic>
      <p:sp>
        <p:nvSpPr>
          <p:cNvPr id="3" name="Text Placeholder 2"/>
          <p:cNvSpPr>
            <a:spLocks noGrp="1"/>
          </p:cNvSpPr>
          <p:nvPr>
            <p:ph type="body" sz="half" idx="2"/>
          </p:nvPr>
        </p:nvSpPr>
        <p:spPr/>
        <p:txBody>
          <a:bodyPr>
            <a:normAutofit/>
          </a:bodyPr>
          <a:lstStyle/>
          <a:p>
            <a:endParaRPr lang="en-US" sz="4000" dirty="0" smtClean="0"/>
          </a:p>
          <a:p>
            <a:endParaRPr lang="en-US" sz="4000" dirty="0"/>
          </a:p>
          <a:p>
            <a:r>
              <a:rPr lang="en-US" sz="4000" dirty="0" smtClean="0"/>
              <a:t>‘</a:t>
            </a:r>
            <a:r>
              <a:rPr lang="en-US" sz="4000" dirty="0"/>
              <a:t>The Race to the Rancho’</a:t>
            </a:r>
            <a:br>
              <a:rPr lang="en-US" sz="4000" dirty="0"/>
            </a:br>
            <a:r>
              <a:rPr lang="en-US" sz="4000" dirty="0"/>
              <a:t>(1962)</a:t>
            </a:r>
            <a:endParaRPr lang="en-GB" sz="4000" dirty="0"/>
          </a:p>
        </p:txBody>
      </p:sp>
    </p:spTree>
    <p:extLst>
      <p:ext uri="{BB962C8B-B14F-4D97-AF65-F5344CB8AC3E}">
        <p14:creationId xmlns:p14="http://schemas.microsoft.com/office/powerpoint/2010/main" val="1827583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‘The Express Will Be A Trifle Late’</a:t>
            </a:r>
            <a:br>
              <a:rPr lang="en-US" sz="2000" dirty="0" smtClean="0"/>
            </a:br>
            <a:r>
              <a:rPr lang="en-US" sz="2000" dirty="0" smtClean="0"/>
              <a:t>(1963)</a:t>
            </a:r>
            <a:endParaRPr lang="en-US" sz="2000" dirty="0"/>
          </a:p>
        </p:txBody>
      </p:sp>
      <p:pic>
        <p:nvPicPr>
          <p:cNvPr id="4" name="Content Placeholder 3" descr="express.jpg"/>
          <p:cNvPicPr>
            <a:picLocks noGrp="1" noChangeAspect="1"/>
          </p:cNvPicPr>
          <p:nvPr>
            <p:ph idx="1"/>
          </p:nvPr>
        </p:nvPicPr>
        <p:blipFill>
          <a:blip r:embed="rId2">
            <a:extLst>
              <a:ext uri="{28A0092B-C50C-407E-A947-70E740481C1C}">
                <a14:useLocalDpi xmlns:a14="http://schemas.microsoft.com/office/drawing/2010/main" val="0"/>
              </a:ext>
            </a:extLst>
          </a:blip>
          <a:srcRect l="-72495" r="-72495"/>
          <a:stretch>
            <a:fillRect/>
          </a:stretch>
        </p:blipFill>
        <p:spPr/>
      </p:pic>
    </p:spTree>
    <p:extLst>
      <p:ext uri="{BB962C8B-B14F-4D97-AF65-F5344CB8AC3E}">
        <p14:creationId xmlns:p14="http://schemas.microsoft.com/office/powerpoint/2010/main" val="2998741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‘Were Are We?’</a:t>
            </a:r>
            <a:br>
              <a:rPr lang="en-US" sz="2000" dirty="0" smtClean="0"/>
            </a:br>
            <a:r>
              <a:rPr lang="en-US" sz="2000" dirty="0" smtClean="0"/>
              <a:t>(1968)</a:t>
            </a:r>
            <a:endParaRPr lang="en-US" sz="2000" dirty="0"/>
          </a:p>
        </p:txBody>
      </p:sp>
      <p:pic>
        <p:nvPicPr>
          <p:cNvPr id="4" name="Content Placeholder 3" descr="where are we.jpg"/>
          <p:cNvPicPr>
            <a:picLocks noGrp="1" noChangeAspect="1"/>
          </p:cNvPicPr>
          <p:nvPr>
            <p:ph idx="1"/>
          </p:nvPr>
        </p:nvPicPr>
        <p:blipFill>
          <a:blip r:embed="rId2">
            <a:extLst>
              <a:ext uri="{28A0092B-C50C-407E-A947-70E740481C1C}">
                <a14:useLocalDpi xmlns:a14="http://schemas.microsoft.com/office/drawing/2010/main" val="0"/>
              </a:ext>
            </a:extLst>
          </a:blip>
          <a:srcRect l="-56237" r="-56237"/>
          <a:stretch>
            <a:fillRect/>
          </a:stretch>
        </p:blipFill>
        <p:spPr/>
      </p:pic>
    </p:spTree>
    <p:extLst>
      <p:ext uri="{BB962C8B-B14F-4D97-AF65-F5344CB8AC3E}">
        <p14:creationId xmlns:p14="http://schemas.microsoft.com/office/powerpoint/2010/main" val="984121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b="1" dirty="0" smtClean="0"/>
              <a:t>US President James Monroe's seventh annual message to Congress</a:t>
            </a:r>
            <a:br>
              <a:rPr lang="en-GB" sz="2000" b="1" dirty="0" smtClean="0"/>
            </a:br>
            <a:r>
              <a:rPr lang="en-GB" sz="2000" b="1" dirty="0" smtClean="0"/>
              <a:t> 2 December 1823</a:t>
            </a:r>
            <a:r>
              <a:rPr lang="en-GB" sz="2000" dirty="0" smtClean="0">
                <a:effectLst/>
              </a:rPr>
              <a:t> </a:t>
            </a:r>
            <a:br>
              <a:rPr lang="en-GB" sz="2000" dirty="0" smtClean="0">
                <a:effectLst/>
              </a:rPr>
            </a:br>
            <a:r>
              <a:rPr lang="en-GB" sz="2000" dirty="0" smtClean="0"/>
              <a:t>(the ‘Monroe Doctrine’)</a:t>
            </a:r>
            <a:endParaRPr lang="en-US" sz="2000" dirty="0"/>
          </a:p>
        </p:txBody>
      </p:sp>
      <p:sp>
        <p:nvSpPr>
          <p:cNvPr id="3" name="Content Placeholder 2"/>
          <p:cNvSpPr>
            <a:spLocks noGrp="1"/>
          </p:cNvSpPr>
          <p:nvPr>
            <p:ph idx="1"/>
          </p:nvPr>
        </p:nvSpPr>
        <p:spPr/>
        <p:txBody>
          <a:bodyPr>
            <a:normAutofit lnSpcReduction="10000"/>
          </a:bodyPr>
          <a:lstStyle/>
          <a:p>
            <a:pPr marL="0" indent="0">
              <a:buNone/>
            </a:pPr>
            <a:endParaRPr lang="en-GB" dirty="0" smtClean="0"/>
          </a:p>
          <a:p>
            <a:pPr marL="0" indent="0">
              <a:buNone/>
            </a:pPr>
            <a:r>
              <a:rPr lang="en-GB" dirty="0" smtClean="0"/>
              <a:t>‘</a:t>
            </a:r>
            <a:r>
              <a:rPr lang="en-GB" dirty="0" smtClean="0"/>
              <a:t>The </a:t>
            </a:r>
            <a:r>
              <a:rPr lang="en-GB" dirty="0"/>
              <a:t>occasion has been judged proper for asserting, as a principle in which the rights and interests of the United States are involved, that the American continents, by the free and independent condition which they have assumed and maintain, are henceforth not to be considered as subjects for future colonization by any European powers</a:t>
            </a:r>
            <a:r>
              <a:rPr lang="en-GB" dirty="0" smtClean="0"/>
              <a:t>.’</a:t>
            </a:r>
            <a:r>
              <a:rPr lang="en-GB" dirty="0" smtClean="0">
                <a:effectLst/>
              </a:rPr>
              <a:t> </a:t>
            </a:r>
            <a:endParaRPr lang="en-US" dirty="0"/>
          </a:p>
        </p:txBody>
      </p:sp>
    </p:spTree>
    <p:extLst>
      <p:ext uri="{BB962C8B-B14F-4D97-AF65-F5344CB8AC3E}">
        <p14:creationId xmlns:p14="http://schemas.microsoft.com/office/powerpoint/2010/main" val="2332588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Richard Nixon </a:t>
            </a:r>
            <a:r>
              <a:rPr lang="en-US" sz="3600" dirty="0" smtClean="0"/>
              <a:t>on </a:t>
            </a:r>
            <a:r>
              <a:rPr lang="en-US" sz="3600" dirty="0" smtClean="0"/>
              <a:t>Latin </a:t>
            </a:r>
            <a:r>
              <a:rPr lang="en-US" sz="3600" dirty="0" smtClean="0"/>
              <a:t>America</a:t>
            </a:r>
            <a:r>
              <a:rPr lang="en-US" sz="3600" dirty="0" smtClean="0"/>
              <a:t/>
            </a:r>
            <a:br>
              <a:rPr lang="en-US" sz="3600" dirty="0" smtClean="0"/>
            </a:br>
            <a:r>
              <a:rPr lang="en-US" sz="3600" dirty="0" smtClean="0"/>
              <a:t>(1968)</a:t>
            </a:r>
            <a:endParaRPr lang="en-US" sz="3600" dirty="0"/>
          </a:p>
        </p:txBody>
      </p:sp>
      <p:sp>
        <p:nvSpPr>
          <p:cNvPr id="3" name="Content Placeholder 2"/>
          <p:cNvSpPr>
            <a:spLocks noGrp="1"/>
          </p:cNvSpPr>
          <p:nvPr>
            <p:ph sz="half" idx="1"/>
          </p:nvPr>
        </p:nvSpPr>
        <p:spPr>
          <a:xfrm>
            <a:off x="457200" y="1600200"/>
            <a:ext cx="2882322" cy="4713981"/>
          </a:xfrm>
        </p:spPr>
        <p:txBody>
          <a:bodyPr>
            <a:normAutofit/>
          </a:bodyPr>
          <a:lstStyle/>
          <a:p>
            <a:pPr marL="0" indent="0">
              <a:buNone/>
            </a:pPr>
            <a:r>
              <a:rPr lang="en-US" sz="4000" dirty="0" smtClean="0"/>
              <a:t>‘</a:t>
            </a:r>
            <a:r>
              <a:rPr lang="en-US" sz="4000" dirty="0" smtClean="0"/>
              <a:t>Don’t trust them, you can’t trust them.  They’re all a bunch of kooks.’</a:t>
            </a:r>
            <a:endParaRPr lang="en-US" sz="4000" dirty="0"/>
          </a:p>
        </p:txBody>
      </p:sp>
      <p:sp>
        <p:nvSpPr>
          <p:cNvPr id="5" name="Content Placeholder 4"/>
          <p:cNvSpPr>
            <a:spLocks noGrp="1"/>
          </p:cNvSpPr>
          <p:nvPr>
            <p:ph sz="half" idx="2"/>
          </p:nvPr>
        </p:nvSpPr>
        <p:spPr/>
        <p:txBody>
          <a:bodyPr/>
          <a:lstStyle/>
          <a:p>
            <a:endParaRPr lang="en-GB"/>
          </a:p>
        </p:txBody>
      </p:sp>
      <p:pic>
        <p:nvPicPr>
          <p:cNvPr id="4" name="Picture 3" descr="308f21fcff4de7bb9ec18124cc38f942_400x400.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6800" y="1417638"/>
            <a:ext cx="5080000" cy="5080000"/>
          </a:xfrm>
          <a:prstGeom prst="rect">
            <a:avLst/>
          </a:prstGeom>
        </p:spPr>
      </p:pic>
    </p:spTree>
    <p:extLst>
      <p:ext uri="{BB962C8B-B14F-4D97-AF65-F5344CB8AC3E}">
        <p14:creationId xmlns:p14="http://schemas.microsoft.com/office/powerpoint/2010/main" val="798277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pPr marL="0" indent="0"/>
            <a:r>
              <a:rPr lang="en-US" dirty="0"/>
              <a:t>Rise of Military dictatorships: </a:t>
            </a:r>
            <a:r>
              <a:rPr lang="en-US" dirty="0" smtClean="0"/>
              <a:t>1970s</a:t>
            </a:r>
            <a:endParaRPr lang="en-US" dirty="0"/>
          </a:p>
        </p:txBody>
      </p:sp>
      <p:sp>
        <p:nvSpPr>
          <p:cNvPr id="3" name="Content Placeholder 2"/>
          <p:cNvSpPr>
            <a:spLocks noGrp="1"/>
          </p:cNvSpPr>
          <p:nvPr>
            <p:ph sz="half" idx="2"/>
          </p:nvPr>
        </p:nvSpPr>
        <p:spPr>
          <a:xfrm>
            <a:off x="4648200" y="1600200"/>
            <a:ext cx="4038600" cy="5125520"/>
          </a:xfrm>
        </p:spPr>
        <p:txBody>
          <a:bodyPr>
            <a:normAutofit/>
          </a:bodyPr>
          <a:lstStyle/>
          <a:p>
            <a:pPr marL="0" indent="0">
              <a:buNone/>
            </a:pPr>
            <a:r>
              <a:rPr lang="en-US" sz="4400" dirty="0" smtClean="0"/>
              <a:t>1973 </a:t>
            </a:r>
            <a:r>
              <a:rPr lang="en-US" sz="4400" dirty="0"/>
              <a:t>military coup in </a:t>
            </a:r>
            <a:r>
              <a:rPr lang="en-US" sz="4400" dirty="0" smtClean="0"/>
              <a:t>Chile</a:t>
            </a:r>
          </a:p>
          <a:p>
            <a:pPr marL="0" indent="0">
              <a:buNone/>
            </a:pPr>
            <a:endParaRPr lang="en-US" sz="4400" dirty="0"/>
          </a:p>
          <a:p>
            <a:pPr marL="0" indent="0">
              <a:buNone/>
            </a:pPr>
            <a:r>
              <a:rPr lang="en-US" sz="4400" dirty="0" smtClean="0"/>
              <a:t>Chilean military attack the presidential palace</a:t>
            </a:r>
          </a:p>
        </p:txBody>
      </p:sp>
      <p:pic>
        <p:nvPicPr>
          <p:cNvPr id="7" name="Content Placeholder 6" descr="chile1973[2].sm_a.jpeg"/>
          <p:cNvPicPr>
            <a:picLocks noGrp="1" noChangeAspect="1"/>
          </p:cNvPicPr>
          <p:nvPr>
            <p:ph sz="half" idx="1"/>
          </p:nvPr>
        </p:nvPicPr>
        <p:blipFill>
          <a:blip r:embed="rId2">
            <a:extLst>
              <a:ext uri="{28A0092B-C50C-407E-A947-70E740481C1C}">
                <a14:useLocalDpi xmlns:a14="http://schemas.microsoft.com/office/drawing/2010/main" val="0"/>
              </a:ext>
            </a:extLst>
          </a:blip>
          <a:srcRect t="-29361" b="-29361"/>
          <a:stretch>
            <a:fillRect/>
          </a:stretch>
        </p:blipFill>
        <p:spPr/>
      </p:pic>
    </p:spTree>
    <p:extLst>
      <p:ext uri="{BB962C8B-B14F-4D97-AF65-F5344CB8AC3E}">
        <p14:creationId xmlns:p14="http://schemas.microsoft.com/office/powerpoint/2010/main" val="769050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pPr marL="0" indent="0"/>
            <a:r>
              <a:rPr lang="en-US" dirty="0"/>
              <a:t>Rise of Military dictatorships: </a:t>
            </a:r>
            <a:r>
              <a:rPr lang="en-US" dirty="0" smtClean="0"/>
              <a:t>1970s</a:t>
            </a:r>
            <a:endParaRPr lang="en-US" dirty="0"/>
          </a:p>
        </p:txBody>
      </p:sp>
      <p:pic>
        <p:nvPicPr>
          <p:cNvPr id="4" name="Content Placeholder 3"/>
          <p:cNvPicPr>
            <a:picLocks noGrp="1" noChangeAspect="1"/>
          </p:cNvPicPr>
          <p:nvPr>
            <p:ph sz="half" idx="1"/>
          </p:nvPr>
        </p:nvPicPr>
        <p:blipFill>
          <a:blip r:embed="rId2"/>
          <a:srcRect l="20182" r="20182"/>
          <a:stretch>
            <a:fillRect/>
          </a:stretch>
        </p:blipFill>
        <p:spPr/>
      </p:pic>
      <p:sp>
        <p:nvSpPr>
          <p:cNvPr id="3" name="Content Placeholder 2"/>
          <p:cNvSpPr>
            <a:spLocks noGrp="1"/>
          </p:cNvSpPr>
          <p:nvPr>
            <p:ph sz="half" idx="2"/>
          </p:nvPr>
        </p:nvSpPr>
        <p:spPr>
          <a:xfrm>
            <a:off x="4648200" y="1600200"/>
            <a:ext cx="4038600" cy="5125520"/>
          </a:xfrm>
        </p:spPr>
        <p:txBody>
          <a:bodyPr>
            <a:normAutofit fontScale="92500" lnSpcReduction="10000"/>
          </a:bodyPr>
          <a:lstStyle/>
          <a:p>
            <a:pPr marL="0" indent="0">
              <a:buNone/>
            </a:pPr>
            <a:r>
              <a:rPr lang="en-US" sz="4400" dirty="0" smtClean="0"/>
              <a:t>1973 </a:t>
            </a:r>
            <a:r>
              <a:rPr lang="en-US" sz="4400" dirty="0"/>
              <a:t>military coup in </a:t>
            </a:r>
            <a:r>
              <a:rPr lang="en-US" sz="4400" dirty="0" smtClean="0"/>
              <a:t>Chile</a:t>
            </a:r>
          </a:p>
          <a:p>
            <a:pPr marL="0" indent="0">
              <a:buNone/>
            </a:pPr>
            <a:endParaRPr lang="en-US" sz="4400" dirty="0"/>
          </a:p>
          <a:p>
            <a:pPr marL="0" indent="0">
              <a:buNone/>
            </a:pPr>
            <a:r>
              <a:rPr lang="en-US" sz="4400" dirty="0" smtClean="0"/>
              <a:t>President Dr. Salvador Allende in the Chilean capital during the coup. </a:t>
            </a:r>
          </a:p>
        </p:txBody>
      </p:sp>
      <p:pic>
        <p:nvPicPr>
          <p:cNvPr id="5" name="Content Placeholder 3"/>
          <p:cNvPicPr>
            <a:picLocks noChangeAspect="1"/>
          </p:cNvPicPr>
          <p:nvPr/>
        </p:nvPicPr>
        <p:blipFill>
          <a:blip r:embed="rId2"/>
          <a:srcRect l="20182" r="20182"/>
          <a:stretch>
            <a:fillRect/>
          </a:stretch>
        </p:blipFill>
        <p:spPr>
          <a:xfrm>
            <a:off x="609600" y="1752600"/>
            <a:ext cx="4038600" cy="4525963"/>
          </a:xfrm>
          <a:prstGeom prst="rect">
            <a:avLst/>
          </a:prstGeom>
        </p:spPr>
      </p:pic>
    </p:spTree>
    <p:extLst>
      <p:ext uri="{BB962C8B-B14F-4D97-AF65-F5344CB8AC3E}">
        <p14:creationId xmlns:p14="http://schemas.microsoft.com/office/powerpoint/2010/main" val="4207342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US President Jimmy Carter</a:t>
            </a:r>
            <a:br>
              <a:rPr lang="en-US" sz="2800" dirty="0" smtClean="0"/>
            </a:br>
            <a:r>
              <a:rPr lang="en-US" sz="2800" dirty="0" smtClean="0"/>
              <a:t>1977</a:t>
            </a:r>
            <a:r>
              <a:rPr lang="en-US" sz="2800" dirty="0" smtClean="0"/>
              <a:t/>
            </a:r>
            <a:br>
              <a:rPr lang="en-US" sz="2800" dirty="0" smtClean="0"/>
            </a:br>
            <a:r>
              <a:rPr lang="en-US" sz="2800" dirty="0" smtClean="0"/>
              <a:t> (‘human-rights based foreign policy’</a:t>
            </a:r>
            <a:r>
              <a:rPr lang="en-US" sz="2800" dirty="0" smtClean="0"/>
              <a:t>)</a:t>
            </a:r>
            <a:endParaRPr lang="en-US" sz="2800" dirty="0"/>
          </a:p>
        </p:txBody>
      </p:sp>
      <p:sp>
        <p:nvSpPr>
          <p:cNvPr id="3" name="Content Placeholder 2"/>
          <p:cNvSpPr>
            <a:spLocks noGrp="1"/>
          </p:cNvSpPr>
          <p:nvPr>
            <p:ph sz="half" idx="1"/>
          </p:nvPr>
        </p:nvSpPr>
        <p:spPr/>
        <p:txBody>
          <a:bodyPr>
            <a:noAutofit/>
          </a:bodyPr>
          <a:lstStyle/>
          <a:p>
            <a:pPr marL="0" indent="0">
              <a:buNone/>
            </a:pPr>
            <a:r>
              <a:rPr lang="en-US" sz="3600" dirty="0" smtClean="0"/>
              <a:t>‘You will find the United States eager to stand beside those nations which respect human rights and promote democratic ideals.’</a:t>
            </a:r>
            <a:endParaRPr lang="en-US" sz="3600" dirty="0"/>
          </a:p>
        </p:txBody>
      </p:sp>
      <p:pic>
        <p:nvPicPr>
          <p:cNvPr id="5" name="Content Placeholder 4" descr="f9c69684df944feab1437102603e69a6.jpeg"/>
          <p:cNvPicPr>
            <a:picLocks noGrp="1" noChangeAspect="1"/>
          </p:cNvPicPr>
          <p:nvPr>
            <p:ph sz="half" idx="2"/>
          </p:nvPr>
        </p:nvPicPr>
        <p:blipFill>
          <a:blip r:embed="rId2">
            <a:extLst>
              <a:ext uri="{28A0092B-C50C-407E-A947-70E740481C1C}">
                <a14:useLocalDpi xmlns:a14="http://schemas.microsoft.com/office/drawing/2010/main" val="0"/>
              </a:ext>
            </a:extLst>
          </a:blip>
          <a:srcRect t="-49514" b="-49514"/>
          <a:stretch>
            <a:fillRect/>
          </a:stretch>
        </p:blipFill>
        <p:spPr>
          <a:xfrm>
            <a:off x="4648200" y="612507"/>
            <a:ext cx="4038600" cy="5654641"/>
          </a:xfrm>
        </p:spPr>
      </p:pic>
      <p:sp>
        <p:nvSpPr>
          <p:cNvPr id="6" name="TextBox 5"/>
          <p:cNvSpPr txBox="1"/>
          <p:nvPr/>
        </p:nvSpPr>
        <p:spPr>
          <a:xfrm>
            <a:off x="4938730" y="5291213"/>
            <a:ext cx="3515906" cy="646331"/>
          </a:xfrm>
          <a:prstGeom prst="rect">
            <a:avLst/>
          </a:prstGeom>
          <a:noFill/>
        </p:spPr>
        <p:txBody>
          <a:bodyPr wrap="square" rtlCol="0">
            <a:spAutoFit/>
          </a:bodyPr>
          <a:lstStyle/>
          <a:p>
            <a:r>
              <a:rPr lang="en-GB" dirty="0" smtClean="0"/>
              <a:t>Camp David agreements between Israel and Egypt, 1978</a:t>
            </a:r>
            <a:endParaRPr lang="en-GB" dirty="0"/>
          </a:p>
        </p:txBody>
      </p:sp>
    </p:spTree>
    <p:extLst>
      <p:ext uri="{BB962C8B-B14F-4D97-AF65-F5344CB8AC3E}">
        <p14:creationId xmlns:p14="http://schemas.microsoft.com/office/powerpoint/2010/main" val="28936372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fontScale="55000" lnSpcReduction="20000"/>
          </a:bodyPr>
          <a:lstStyle/>
          <a:p>
            <a:pPr marL="0" indent="0">
              <a:buNone/>
            </a:pPr>
            <a:r>
              <a:rPr lang="en-US" dirty="0" smtClean="0"/>
              <a:t>1900s   	Teddy Roosevelt and the ‘big stick’</a:t>
            </a:r>
          </a:p>
          <a:p>
            <a:pPr marL="0" indent="0">
              <a:buNone/>
            </a:pPr>
            <a:endParaRPr lang="en-US" dirty="0"/>
          </a:p>
          <a:p>
            <a:pPr marL="0" indent="0">
              <a:buNone/>
            </a:pPr>
            <a:endParaRPr lang="en-US" dirty="0"/>
          </a:p>
          <a:p>
            <a:pPr marL="0" indent="0">
              <a:buNone/>
            </a:pPr>
            <a:r>
              <a:rPr lang="en-US" dirty="0" smtClean="0"/>
              <a:t>1930s	Franklin Delano Roosevelt and the </a:t>
            </a:r>
          </a:p>
          <a:p>
            <a:pPr marL="0" indent="0">
              <a:buNone/>
            </a:pPr>
            <a:r>
              <a:rPr lang="en-US" dirty="0"/>
              <a:t>	</a:t>
            </a:r>
            <a:r>
              <a:rPr lang="en-US" dirty="0" smtClean="0"/>
              <a:t>		‘good neighbor’ policy</a:t>
            </a:r>
          </a:p>
          <a:p>
            <a:pPr marL="0" indent="0">
              <a:buNone/>
            </a:pPr>
            <a:endParaRPr lang="en-US" dirty="0" smtClean="0"/>
          </a:p>
          <a:p>
            <a:pPr marL="0" indent="0">
              <a:buNone/>
            </a:pPr>
            <a:r>
              <a:rPr lang="en-US" dirty="0" smtClean="0"/>
              <a:t>1944-</a:t>
            </a:r>
          </a:p>
          <a:p>
            <a:pPr marL="0" indent="0">
              <a:buNone/>
            </a:pPr>
            <a:r>
              <a:rPr lang="en-US" dirty="0" smtClean="0"/>
              <a:t>1950s	Cold War</a:t>
            </a:r>
          </a:p>
          <a:p>
            <a:pPr marL="0" indent="0">
              <a:buNone/>
            </a:pPr>
            <a:endParaRPr lang="en-US" dirty="0"/>
          </a:p>
          <a:p>
            <a:pPr marL="0" indent="0">
              <a:buNone/>
            </a:pPr>
            <a:endParaRPr lang="en-US" dirty="0"/>
          </a:p>
          <a:p>
            <a:pPr marL="0" indent="0">
              <a:buNone/>
            </a:pPr>
            <a:r>
              <a:rPr lang="en-US" dirty="0" smtClean="0"/>
              <a:t>1960s 	Alliance for Progress </a:t>
            </a:r>
          </a:p>
          <a:p>
            <a:pPr marL="0" indent="0">
              <a:buNone/>
            </a:pPr>
            <a:r>
              <a:rPr lang="en-US" dirty="0"/>
              <a:t>	</a:t>
            </a:r>
            <a:r>
              <a:rPr lang="en-US" dirty="0" smtClean="0"/>
              <a:t>	(launched 1961)</a:t>
            </a:r>
          </a:p>
          <a:p>
            <a:pPr marL="0" indent="0">
              <a:buNone/>
            </a:pPr>
            <a:endParaRPr lang="en-US" dirty="0" smtClean="0"/>
          </a:p>
          <a:p>
            <a:pPr marL="0" indent="0">
              <a:buNone/>
            </a:pPr>
            <a:endParaRPr lang="en-US" dirty="0"/>
          </a:p>
          <a:p>
            <a:pPr marL="0" indent="0">
              <a:buNone/>
            </a:pPr>
            <a:r>
              <a:rPr lang="en-US" dirty="0" smtClean="0"/>
              <a:t>1970s-</a:t>
            </a:r>
          </a:p>
          <a:p>
            <a:pPr marL="0" indent="0">
              <a:buNone/>
            </a:pPr>
            <a:r>
              <a:rPr lang="en-US" dirty="0" smtClean="0"/>
              <a:t>1980s          East-West or North-South?</a:t>
            </a:r>
          </a:p>
          <a:p>
            <a:pPr marL="0" indent="0">
              <a:buNone/>
            </a:pPr>
            <a:endParaRPr lang="en-US" dirty="0"/>
          </a:p>
        </p:txBody>
      </p:sp>
      <p:sp>
        <p:nvSpPr>
          <p:cNvPr id="5" name="Content Placeholder 4"/>
          <p:cNvSpPr>
            <a:spLocks noGrp="1"/>
          </p:cNvSpPr>
          <p:nvPr>
            <p:ph sz="half" idx="2"/>
          </p:nvPr>
        </p:nvSpPr>
        <p:spPr/>
        <p:txBody>
          <a:bodyPr>
            <a:normAutofit fontScale="55000" lnSpcReduction="20000"/>
          </a:bodyPr>
          <a:lstStyle/>
          <a:p>
            <a:pPr marL="0" indent="0">
              <a:buNone/>
            </a:pPr>
            <a:r>
              <a:rPr lang="en-US" dirty="0" smtClean="0"/>
              <a:t>regular US military intervention on Latin America</a:t>
            </a:r>
          </a:p>
          <a:p>
            <a:pPr marL="0" indent="0">
              <a:buNone/>
            </a:pPr>
            <a:endParaRPr lang="en-US" dirty="0" smtClean="0"/>
          </a:p>
          <a:p>
            <a:pPr marL="0" indent="0">
              <a:buNone/>
            </a:pPr>
            <a:endParaRPr lang="en-US" dirty="0"/>
          </a:p>
          <a:p>
            <a:pPr marL="0" indent="0">
              <a:buNone/>
            </a:pPr>
            <a:r>
              <a:rPr lang="en-US" dirty="0" smtClean="0"/>
              <a:t>US cooperation with dictators</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1954 coup in Guatemala</a:t>
            </a:r>
            <a:endParaRPr lang="en-US" dirty="0"/>
          </a:p>
          <a:p>
            <a:pPr marL="0" indent="0">
              <a:buNone/>
            </a:pPr>
            <a:endParaRPr lang="en-US" dirty="0" smtClean="0"/>
          </a:p>
          <a:p>
            <a:pPr marL="0" indent="0">
              <a:buNone/>
            </a:pPr>
            <a:endParaRPr lang="en-US" dirty="0" smtClean="0"/>
          </a:p>
          <a:p>
            <a:pPr marL="514350" indent="-514350">
              <a:buAutoNum type="arabicPlain" startAt="1959"/>
            </a:pPr>
            <a:r>
              <a:rPr lang="en-US" dirty="0" smtClean="0"/>
              <a:t>Cuban Revolution</a:t>
            </a:r>
          </a:p>
          <a:p>
            <a:pPr marL="514350" indent="-514350">
              <a:buAutoNum type="arabicPlain" startAt="1959"/>
            </a:pPr>
            <a:endParaRPr lang="en-US" dirty="0"/>
          </a:p>
          <a:p>
            <a:pPr marL="0" indent="0">
              <a:buNone/>
            </a:pPr>
            <a:endParaRPr lang="en-US" dirty="0"/>
          </a:p>
          <a:p>
            <a:pPr marL="0" indent="0">
              <a:buNone/>
            </a:pPr>
            <a:endParaRPr lang="en-US" dirty="0" smtClean="0"/>
          </a:p>
          <a:p>
            <a:pPr marL="0" indent="0">
              <a:buNone/>
            </a:pPr>
            <a:r>
              <a:rPr lang="en-US" dirty="0" smtClean="0"/>
              <a:t>1970s	military dictatorships </a:t>
            </a:r>
          </a:p>
          <a:p>
            <a:pPr marL="0" indent="0">
              <a:buNone/>
            </a:pPr>
            <a:r>
              <a:rPr lang="en-US" dirty="0" smtClean="0"/>
              <a:t>		(</a:t>
            </a:r>
            <a:r>
              <a:rPr lang="en-US" dirty="0" err="1" smtClean="0"/>
              <a:t>eg</a:t>
            </a:r>
            <a:r>
              <a:rPr lang="en-US" dirty="0" smtClean="0"/>
              <a:t>. 1973 military coup in Chile)</a:t>
            </a:r>
            <a:endParaRPr lang="en-US" dirty="0"/>
          </a:p>
          <a:p>
            <a:pPr marL="0" indent="0">
              <a:buNone/>
            </a:pPr>
            <a:endParaRPr lang="en-US" dirty="0" smtClean="0"/>
          </a:p>
          <a:p>
            <a:pPr marL="0" indent="0">
              <a:buNone/>
            </a:pPr>
            <a:r>
              <a:rPr lang="en-US" dirty="0" smtClean="0"/>
              <a:t>1980s     US-backed contra-revolutionaries in </a:t>
            </a:r>
          </a:p>
          <a:p>
            <a:pPr marL="0" indent="0">
              <a:buNone/>
            </a:pPr>
            <a:r>
              <a:rPr lang="en-US" dirty="0"/>
              <a:t> </a:t>
            </a:r>
            <a:r>
              <a:rPr lang="en-US" dirty="0" smtClean="0"/>
              <a:t>                 Nicaragua</a:t>
            </a:r>
            <a:endParaRPr lang="en-US" dirty="0"/>
          </a:p>
        </p:txBody>
      </p:sp>
    </p:spTree>
    <p:extLst>
      <p:ext uri="{BB962C8B-B14F-4D97-AF65-F5344CB8AC3E}">
        <p14:creationId xmlns:p14="http://schemas.microsoft.com/office/powerpoint/2010/main" val="29056453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77232"/>
          </a:xfrm>
        </p:spPr>
        <p:txBody>
          <a:bodyPr>
            <a:noAutofit/>
          </a:bodyPr>
          <a:lstStyle/>
          <a:p>
            <a:r>
              <a:rPr lang="en-US" sz="2800" dirty="0" err="1" smtClean="0"/>
              <a:t>Jeane</a:t>
            </a:r>
            <a:r>
              <a:rPr lang="en-US" sz="2800" dirty="0" smtClean="0"/>
              <a:t> Kirkpatrick </a:t>
            </a:r>
            <a:r>
              <a:rPr lang="en-US" sz="2800" dirty="0" smtClean="0"/>
              <a:t/>
            </a:r>
            <a:br>
              <a:rPr lang="en-US" sz="2800" dirty="0" smtClean="0"/>
            </a:br>
            <a:r>
              <a:rPr lang="en-US" sz="2800" dirty="0" smtClean="0"/>
              <a:t>(</a:t>
            </a:r>
            <a:r>
              <a:rPr lang="en-US" sz="2800" dirty="0" smtClean="0"/>
              <a:t>US ambassador to the United Nations under Ronald Reagan)</a:t>
            </a:r>
            <a:br>
              <a:rPr lang="en-US" sz="2800" dirty="0" smtClean="0"/>
            </a:br>
            <a:r>
              <a:rPr lang="en-US" sz="2800" dirty="0" smtClean="0"/>
              <a:t>1981</a:t>
            </a:r>
            <a:endParaRPr lang="en-US" sz="2800" dirty="0"/>
          </a:p>
        </p:txBody>
      </p:sp>
      <p:sp>
        <p:nvSpPr>
          <p:cNvPr id="3" name="Content Placeholder 2"/>
          <p:cNvSpPr>
            <a:spLocks noGrp="1"/>
          </p:cNvSpPr>
          <p:nvPr>
            <p:ph sz="half" idx="1"/>
          </p:nvPr>
        </p:nvSpPr>
        <p:spPr>
          <a:xfrm>
            <a:off x="457200" y="1951870"/>
            <a:ext cx="4038600" cy="4726817"/>
          </a:xfrm>
        </p:spPr>
        <p:txBody>
          <a:bodyPr>
            <a:noAutofit/>
          </a:bodyPr>
          <a:lstStyle/>
          <a:p>
            <a:pPr marL="0" indent="0">
              <a:buNone/>
            </a:pPr>
            <a:r>
              <a:rPr lang="en-US" sz="3600" dirty="0" smtClean="0"/>
              <a:t>The </a:t>
            </a:r>
            <a:r>
              <a:rPr lang="en-US" sz="3600" dirty="0" smtClean="0"/>
              <a:t>USA intends ‘to normalize completely its relations with Chile in order to work together in a pleasant way.’</a:t>
            </a:r>
            <a:endParaRPr lang="en-US" sz="3600" dirty="0"/>
          </a:p>
        </p:txBody>
      </p:sp>
      <p:pic>
        <p:nvPicPr>
          <p:cNvPr id="5" name="Content Placeholder 4" descr="5106OB.jpeg"/>
          <p:cNvPicPr>
            <a:picLocks noGrp="1" noChangeAspect="1"/>
          </p:cNvPicPr>
          <p:nvPr>
            <p:ph sz="half" idx="2"/>
          </p:nvPr>
        </p:nvPicPr>
        <p:blipFill>
          <a:blip r:embed="rId2">
            <a:extLst>
              <a:ext uri="{28A0092B-C50C-407E-A947-70E740481C1C}">
                <a14:useLocalDpi xmlns:a14="http://schemas.microsoft.com/office/drawing/2010/main" val="0"/>
              </a:ext>
            </a:extLst>
          </a:blip>
          <a:srcRect t="-3120" b="-3120"/>
          <a:stretch>
            <a:fillRect/>
          </a:stretch>
        </p:blipFill>
        <p:spPr>
          <a:xfrm>
            <a:off x="4648200" y="2398713"/>
            <a:ext cx="4038600" cy="3727450"/>
          </a:xfrm>
        </p:spPr>
      </p:pic>
    </p:spTree>
    <p:extLst>
      <p:ext uri="{BB962C8B-B14F-4D97-AF65-F5344CB8AC3E}">
        <p14:creationId xmlns:p14="http://schemas.microsoft.com/office/powerpoint/2010/main" val="3715589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descr="yfQhY.jpeg"/>
          <p:cNvPicPr>
            <a:picLocks noGrp="1" noChangeAspect="1"/>
          </p:cNvPicPr>
          <p:nvPr>
            <p:ph sz="half" idx="1"/>
          </p:nvPr>
        </p:nvPicPr>
        <p:blipFill>
          <a:blip r:embed="rId2">
            <a:extLst>
              <a:ext uri="{28A0092B-C50C-407E-A947-70E740481C1C}">
                <a14:useLocalDpi xmlns:a14="http://schemas.microsoft.com/office/drawing/2010/main" val="0"/>
              </a:ext>
            </a:extLst>
          </a:blip>
          <a:srcRect t="-47301" b="-47301"/>
          <a:stretch>
            <a:fillRect/>
          </a:stretch>
        </p:blipFill>
        <p:spPr>
          <a:xfrm>
            <a:off x="304335" y="-845344"/>
            <a:ext cx="4038600" cy="4525963"/>
          </a:xfrm>
        </p:spPr>
      </p:pic>
      <p:pic>
        <p:nvPicPr>
          <p:cNvPr id="6" name="Content Placeholder 5" descr="lainfo.es-10421-tortura_chile.jpeg"/>
          <p:cNvPicPr>
            <a:picLocks noGrp="1" noChangeAspect="1"/>
          </p:cNvPicPr>
          <p:nvPr>
            <p:ph sz="half" idx="2"/>
          </p:nvPr>
        </p:nvPicPr>
        <p:blipFill>
          <a:blip r:embed="rId3">
            <a:extLst>
              <a:ext uri="{28A0092B-C50C-407E-A947-70E740481C1C}">
                <a14:useLocalDpi xmlns:a14="http://schemas.microsoft.com/office/drawing/2010/main" val="0"/>
              </a:ext>
            </a:extLst>
          </a:blip>
          <a:srcRect t="-30048" b="-30048"/>
          <a:stretch>
            <a:fillRect/>
          </a:stretch>
        </p:blipFill>
        <p:spPr>
          <a:xfrm>
            <a:off x="4648200" y="-304800"/>
            <a:ext cx="4038600" cy="4525963"/>
          </a:xfrm>
        </p:spPr>
      </p:pic>
      <p:pic>
        <p:nvPicPr>
          <p:cNvPr id="7" name="Picture 6" descr="p.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249683"/>
            <a:ext cx="7216634" cy="3608317"/>
          </a:xfrm>
          <a:prstGeom prst="rect">
            <a:avLst/>
          </a:prstGeom>
        </p:spPr>
      </p:pic>
      <p:sp>
        <p:nvSpPr>
          <p:cNvPr id="9" name="TextBox 8"/>
          <p:cNvSpPr txBox="1"/>
          <p:nvPr/>
        </p:nvSpPr>
        <p:spPr>
          <a:xfrm>
            <a:off x="7314024" y="3797915"/>
            <a:ext cx="1372776" cy="1754327"/>
          </a:xfrm>
          <a:prstGeom prst="rect">
            <a:avLst/>
          </a:prstGeom>
          <a:noFill/>
        </p:spPr>
        <p:txBody>
          <a:bodyPr wrap="square" rtlCol="0">
            <a:spAutoFit/>
          </a:bodyPr>
          <a:lstStyle/>
          <a:p>
            <a:endParaRPr lang="en-GB" dirty="0" smtClean="0"/>
          </a:p>
          <a:p>
            <a:endParaRPr lang="en-GB" dirty="0"/>
          </a:p>
          <a:p>
            <a:r>
              <a:rPr lang="en-GB" dirty="0" smtClean="0"/>
              <a:t>Chile under Pinochet: the disappeared</a:t>
            </a:r>
            <a:endParaRPr lang="en-GB" dirty="0"/>
          </a:p>
        </p:txBody>
      </p:sp>
      <p:sp>
        <p:nvSpPr>
          <p:cNvPr id="10" name="TextBox 9"/>
          <p:cNvSpPr txBox="1"/>
          <p:nvPr/>
        </p:nvSpPr>
        <p:spPr>
          <a:xfrm>
            <a:off x="188142" y="2798464"/>
            <a:ext cx="4350786" cy="369332"/>
          </a:xfrm>
          <a:prstGeom prst="rect">
            <a:avLst/>
          </a:prstGeom>
          <a:noFill/>
        </p:spPr>
        <p:txBody>
          <a:bodyPr wrap="square" rtlCol="0">
            <a:spAutoFit/>
          </a:bodyPr>
          <a:lstStyle/>
          <a:p>
            <a:r>
              <a:rPr lang="en-GB" dirty="0" smtClean="0"/>
              <a:t>Chile under Pinochet: torture</a:t>
            </a:r>
            <a:endParaRPr lang="en-GB" dirty="0"/>
          </a:p>
        </p:txBody>
      </p:sp>
    </p:spTree>
    <p:extLst>
      <p:ext uri="{BB962C8B-B14F-4D97-AF65-F5344CB8AC3E}">
        <p14:creationId xmlns:p14="http://schemas.microsoft.com/office/powerpoint/2010/main" val="2386785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688"/>
            <a:ext cx="8229600" cy="1188799"/>
          </a:xfrm>
        </p:spPr>
        <p:txBody>
          <a:bodyPr>
            <a:noAutofit/>
          </a:bodyPr>
          <a:lstStyle/>
          <a:p>
            <a:r>
              <a:rPr lang="en-US" sz="2400" dirty="0" smtClean="0"/>
              <a:t>1980s Central America</a:t>
            </a:r>
            <a:br>
              <a:rPr lang="en-US" sz="2400" dirty="0" smtClean="0"/>
            </a:br>
            <a:r>
              <a:rPr lang="en-US" sz="2400" dirty="0" smtClean="0"/>
              <a:t>guerrillas, democracy, dictatorships and civil war</a:t>
            </a:r>
            <a:endParaRPr lang="en-US" sz="2400" dirty="0"/>
          </a:p>
        </p:txBody>
      </p:sp>
      <p:sp>
        <p:nvSpPr>
          <p:cNvPr id="3" name="Content Placeholder 2"/>
          <p:cNvSpPr>
            <a:spLocks noGrp="1"/>
          </p:cNvSpPr>
          <p:nvPr>
            <p:ph idx="1"/>
          </p:nvPr>
        </p:nvSpPr>
        <p:spPr>
          <a:xfrm>
            <a:off x="457200" y="2996472"/>
            <a:ext cx="8229600" cy="3752763"/>
          </a:xfrm>
        </p:spPr>
        <p:txBody>
          <a:bodyPr>
            <a:normAutofit fontScale="92500"/>
          </a:bodyPr>
          <a:lstStyle/>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US</a:t>
            </a:r>
            <a:r>
              <a:rPr lang="en-US" dirty="0" smtClean="0"/>
              <a:t>-backed ‘Contras’ fought the government of the Sandinistas (Nicaragua)-- ‘Iran-Contra’ scandal</a:t>
            </a:r>
          </a:p>
        </p:txBody>
      </p:sp>
      <p:pic>
        <p:nvPicPr>
          <p:cNvPr id="4" name="Picture 3"/>
          <p:cNvPicPr>
            <a:picLocks noChangeAspect="1"/>
          </p:cNvPicPr>
          <p:nvPr/>
        </p:nvPicPr>
        <p:blipFill>
          <a:blip r:embed="rId2"/>
          <a:stretch>
            <a:fillRect/>
          </a:stretch>
        </p:blipFill>
        <p:spPr>
          <a:xfrm>
            <a:off x="363129" y="1860608"/>
            <a:ext cx="3709867" cy="2551874"/>
          </a:xfrm>
          <a:prstGeom prst="rect">
            <a:avLst/>
          </a:prstGeom>
        </p:spPr>
      </p:pic>
      <p:pic>
        <p:nvPicPr>
          <p:cNvPr id="5" name="Picture 4"/>
          <p:cNvPicPr>
            <a:picLocks noChangeAspect="1"/>
          </p:cNvPicPr>
          <p:nvPr/>
        </p:nvPicPr>
        <p:blipFill>
          <a:blip r:embed="rId3"/>
          <a:stretch>
            <a:fillRect/>
          </a:stretch>
        </p:blipFill>
        <p:spPr>
          <a:xfrm>
            <a:off x="5699854" y="1331487"/>
            <a:ext cx="2605318" cy="3907978"/>
          </a:xfrm>
          <a:prstGeom prst="rect">
            <a:avLst/>
          </a:prstGeom>
        </p:spPr>
      </p:pic>
    </p:spTree>
    <p:extLst>
      <p:ext uri="{BB962C8B-B14F-4D97-AF65-F5344CB8AC3E}">
        <p14:creationId xmlns:p14="http://schemas.microsoft.com/office/powerpoint/2010/main" val="12734454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8600" cy="1018770"/>
          </a:xfrm>
        </p:spPr>
        <p:txBody>
          <a:bodyPr>
            <a:normAutofit fontScale="90000"/>
          </a:bodyPr>
          <a:lstStyle/>
          <a:p>
            <a:pPr algn="l"/>
            <a:r>
              <a:rPr lang="en-US" sz="3200" dirty="0" smtClean="0"/>
              <a:t>Death Squads </a:t>
            </a:r>
            <a:br>
              <a:rPr lang="en-US" sz="3200" dirty="0" smtClean="0"/>
            </a:br>
            <a:r>
              <a:rPr lang="en-US" sz="3200" dirty="0" smtClean="0"/>
              <a:t>in El Salvador</a:t>
            </a:r>
            <a:endParaRPr lang="en-US" sz="3200" dirty="0"/>
          </a:p>
        </p:txBody>
      </p:sp>
      <p:sp>
        <p:nvSpPr>
          <p:cNvPr id="3" name="Content Placeholder 2"/>
          <p:cNvSpPr>
            <a:spLocks noGrp="1"/>
          </p:cNvSpPr>
          <p:nvPr>
            <p:ph sz="half" idx="1"/>
          </p:nvPr>
        </p:nvSpPr>
        <p:spPr>
          <a:xfrm>
            <a:off x="457200" y="1600200"/>
            <a:ext cx="4038600" cy="5149036"/>
          </a:xfrm>
        </p:spPr>
        <p:txBody>
          <a:bodyPr>
            <a:normAutofit fontScale="62500" lnSpcReduction="20000"/>
          </a:bodyPr>
          <a:lstStyle/>
          <a:p>
            <a:pPr marL="0" indent="0">
              <a:buNone/>
            </a:pPr>
            <a:r>
              <a:rPr lang="en-US" sz="3800" dirty="0" smtClean="0"/>
              <a:t>‘US complicity in the dark and brutal work of El Salvador’s death squads is not an aberration.  Rather, it represents a basic bipartisan, institutional commitment on the part of six American administrations—a commitment to guard the Salvadoran regime against the prospect that its people might organize in ways unfriendly to that regime or to the US.</a:t>
            </a:r>
            <a:r>
              <a:rPr lang="en-US" sz="3800" dirty="0" smtClean="0"/>
              <a:t>’</a:t>
            </a:r>
          </a:p>
          <a:p>
            <a:pPr marL="0" indent="0">
              <a:buNone/>
            </a:pPr>
            <a:endParaRPr lang="en-US" sz="3600" dirty="0" smtClean="0"/>
          </a:p>
          <a:p>
            <a:pPr marL="0" indent="0">
              <a:buNone/>
            </a:pPr>
            <a:endParaRPr lang="en-US" sz="3600" dirty="0"/>
          </a:p>
          <a:p>
            <a:pPr marL="0" indent="0">
              <a:buNone/>
            </a:pPr>
            <a:r>
              <a:rPr lang="en-US" sz="3600" dirty="0" smtClean="0"/>
              <a:t>Alan </a:t>
            </a:r>
            <a:r>
              <a:rPr lang="en-US" sz="3600" dirty="0" err="1"/>
              <a:t>Nairn</a:t>
            </a:r>
            <a:r>
              <a:rPr lang="en-US" sz="3600" dirty="0"/>
              <a:t> (US journalist</a:t>
            </a:r>
            <a:r>
              <a:rPr lang="en-US" sz="3600" dirty="0" smtClean="0"/>
              <a:t>) 1984</a:t>
            </a:r>
            <a:endParaRPr lang="en-US" sz="3600" dirty="0"/>
          </a:p>
        </p:txBody>
      </p:sp>
      <p:pic>
        <p:nvPicPr>
          <p:cNvPr id="5" name="Content Placeholder 4" descr="Victims_Of_The_Mozote_Massacre_Morazán_El_Salvador_January_1982-1000x640.jpeg"/>
          <p:cNvPicPr>
            <a:picLocks noGrp="1" noChangeAspect="1"/>
          </p:cNvPicPr>
          <p:nvPr>
            <p:ph sz="half" idx="2"/>
          </p:nvPr>
        </p:nvPicPr>
        <p:blipFill>
          <a:blip r:embed="rId2">
            <a:extLst>
              <a:ext uri="{28A0092B-C50C-407E-A947-70E740481C1C}">
                <a14:useLocalDpi xmlns:a14="http://schemas.microsoft.com/office/drawing/2010/main" val="0"/>
              </a:ext>
            </a:extLst>
          </a:blip>
          <a:srcRect l="21446" r="21446"/>
          <a:stretch>
            <a:fillRect/>
          </a:stretch>
        </p:blipFill>
        <p:spPr>
          <a:xfrm>
            <a:off x="5079837" y="0"/>
            <a:ext cx="4038600" cy="4525963"/>
          </a:xfrm>
        </p:spPr>
      </p:pic>
      <p:sp>
        <p:nvSpPr>
          <p:cNvPr id="6" name="TextBox 5"/>
          <p:cNvSpPr txBox="1"/>
          <p:nvPr/>
        </p:nvSpPr>
        <p:spPr>
          <a:xfrm>
            <a:off x="4762347" y="4691542"/>
            <a:ext cx="4356090" cy="2308324"/>
          </a:xfrm>
          <a:prstGeom prst="rect">
            <a:avLst/>
          </a:prstGeom>
          <a:noFill/>
        </p:spPr>
        <p:txBody>
          <a:bodyPr wrap="square" rtlCol="0">
            <a:spAutoFit/>
          </a:bodyPr>
          <a:lstStyle/>
          <a:p>
            <a:r>
              <a:rPr lang="en-GB" dirty="0"/>
              <a:t>On </a:t>
            </a:r>
            <a:r>
              <a:rPr lang="en-GB" dirty="0" smtClean="0"/>
              <a:t>11 December </a:t>
            </a:r>
            <a:r>
              <a:rPr lang="en-GB" dirty="0"/>
              <a:t>1981, units from the Salvadoran Army killed 800 civilians, over half of them children, in the village of El </a:t>
            </a:r>
            <a:r>
              <a:rPr lang="en-GB" dirty="0" err="1" smtClean="0"/>
              <a:t>Mozote</a:t>
            </a:r>
            <a:r>
              <a:rPr lang="en-GB" dirty="0" smtClean="0"/>
              <a:t>.</a:t>
            </a:r>
          </a:p>
          <a:p>
            <a:endParaRPr lang="en-GB" dirty="0" smtClean="0"/>
          </a:p>
          <a:p>
            <a:r>
              <a:rPr lang="en-GB" dirty="0" smtClean="0"/>
              <a:t>More than 75,000 civilian deaths overall.85% killed by the Salvadoran military.</a:t>
            </a:r>
          </a:p>
          <a:p>
            <a:endParaRPr lang="en-GB" dirty="0"/>
          </a:p>
        </p:txBody>
      </p:sp>
    </p:spTree>
    <p:extLst>
      <p:ext uri="{BB962C8B-B14F-4D97-AF65-F5344CB8AC3E}">
        <p14:creationId xmlns:p14="http://schemas.microsoft.com/office/powerpoint/2010/main" val="17052795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
            </a:r>
            <a:br>
              <a:rPr lang="en-US" dirty="0" smtClean="0"/>
            </a:br>
            <a:r>
              <a:rPr lang="en-US" dirty="0" smtClean="0"/>
              <a:t>Walter </a:t>
            </a:r>
            <a:r>
              <a:rPr lang="en-US" dirty="0" err="1"/>
              <a:t>LaFeber’s</a:t>
            </a:r>
            <a:r>
              <a:rPr lang="en-US" dirty="0"/>
              <a:t> idea of ‘inevitable revolutions’</a:t>
            </a:r>
            <a:br>
              <a:rPr lang="en-US" dirty="0"/>
            </a:br>
            <a:endParaRPr lang="en-GB" dirty="0"/>
          </a:p>
        </p:txBody>
      </p:sp>
      <p:sp>
        <p:nvSpPr>
          <p:cNvPr id="3" name="Content Placeholder 2"/>
          <p:cNvSpPr>
            <a:spLocks noGrp="1"/>
          </p:cNvSpPr>
          <p:nvPr>
            <p:ph sz="half" idx="1"/>
          </p:nvPr>
        </p:nvSpPr>
        <p:spPr>
          <a:xfrm>
            <a:off x="457200" y="1600200"/>
            <a:ext cx="4505048" cy="5019695"/>
          </a:xfrm>
        </p:spPr>
        <p:txBody>
          <a:bodyPr>
            <a:normAutofit/>
          </a:bodyPr>
          <a:lstStyle/>
          <a:p>
            <a:pPr marL="0" indent="0">
              <a:buNone/>
            </a:pPr>
            <a:r>
              <a:rPr lang="en-US" dirty="0" smtClean="0"/>
              <a:t>‘Unable to deal with the products of its own system, reconcile the contradiction between its professed ideals and its century-old foreign policy, or work with other nations to resolve these dilemmas, the United States, from Eisenhower to Bush, has resorted to force. The result has been more revolution.’</a:t>
            </a:r>
            <a:endParaRPr lang="en-US" dirty="0" smtClean="0"/>
          </a:p>
        </p:txBody>
      </p:sp>
      <p:sp>
        <p:nvSpPr>
          <p:cNvPr id="7" name="Content Placeholder 6"/>
          <p:cNvSpPr>
            <a:spLocks noGrp="1"/>
          </p:cNvSpPr>
          <p:nvPr>
            <p:ph sz="half" idx="2"/>
          </p:nvPr>
        </p:nvSpPr>
        <p:spPr>
          <a:xfrm>
            <a:off x="5139665" y="1417638"/>
            <a:ext cx="3547134" cy="5080000"/>
          </a:xfrm>
        </p:spPr>
        <p:txBody>
          <a:bodyPr>
            <a:normAutofit/>
          </a:bodyPr>
          <a:lstStyle/>
          <a:p>
            <a:pPr marL="0" indent="0">
              <a:buNone/>
            </a:pPr>
            <a:endParaRPr lang="en-GB" dirty="0"/>
          </a:p>
        </p:txBody>
      </p:sp>
      <p:pic>
        <p:nvPicPr>
          <p:cNvPr id="4" name="Picture 3" descr="50315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9665" y="1417638"/>
            <a:ext cx="3390900" cy="5080000"/>
          </a:xfrm>
          <a:prstGeom prst="rect">
            <a:avLst/>
          </a:prstGeom>
        </p:spPr>
      </p:pic>
    </p:spTree>
    <p:extLst>
      <p:ext uri="{BB962C8B-B14F-4D97-AF65-F5344CB8AC3E}">
        <p14:creationId xmlns:p14="http://schemas.microsoft.com/office/powerpoint/2010/main" val="4040440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1" dirty="0" smtClean="0"/>
              <a:t>US President </a:t>
            </a:r>
            <a:r>
              <a:rPr lang="en-GB" sz="2000" b="1" dirty="0"/>
              <a:t>James Monroe's seventh annual message to </a:t>
            </a:r>
            <a:r>
              <a:rPr lang="en-GB" sz="2000" b="1" dirty="0" smtClean="0"/>
              <a:t>Congress</a:t>
            </a:r>
            <a:br>
              <a:rPr lang="en-GB" sz="2000" b="1" dirty="0" smtClean="0"/>
            </a:br>
            <a:r>
              <a:rPr lang="en-GB" sz="2000" b="1" dirty="0" smtClean="0"/>
              <a:t> 2 December </a:t>
            </a:r>
            <a:r>
              <a:rPr lang="en-GB" sz="2000" b="1" dirty="0"/>
              <a:t>1823</a:t>
            </a:r>
            <a:r>
              <a:rPr lang="en-GB" sz="2000" dirty="0" smtClean="0">
                <a:effectLst/>
              </a:rPr>
              <a:t> </a:t>
            </a:r>
            <a:br>
              <a:rPr lang="en-GB" sz="2000" dirty="0" smtClean="0">
                <a:effectLst/>
              </a:rPr>
            </a:br>
            <a:r>
              <a:rPr lang="en-GB" sz="2000" dirty="0" smtClean="0"/>
              <a:t>(the ‘Monroe Doctrine’)--continued</a:t>
            </a:r>
            <a:endParaRPr lang="en-US" sz="2000" dirty="0"/>
          </a:p>
        </p:txBody>
      </p:sp>
      <p:sp>
        <p:nvSpPr>
          <p:cNvPr id="3" name="Content Placeholder 2"/>
          <p:cNvSpPr>
            <a:spLocks noGrp="1"/>
          </p:cNvSpPr>
          <p:nvPr>
            <p:ph idx="1"/>
          </p:nvPr>
        </p:nvSpPr>
        <p:spPr>
          <a:xfrm>
            <a:off x="457200" y="1417638"/>
            <a:ext cx="8229600" cy="5440362"/>
          </a:xfrm>
        </p:spPr>
        <p:txBody>
          <a:bodyPr>
            <a:noAutofit/>
          </a:bodyPr>
          <a:lstStyle/>
          <a:p>
            <a:pPr marL="0" indent="0">
              <a:buNone/>
            </a:pPr>
            <a:r>
              <a:rPr lang="en-GB" sz="2400" dirty="0" smtClean="0"/>
              <a:t>‘. . . We </a:t>
            </a:r>
            <a:r>
              <a:rPr lang="en-GB" sz="2400" dirty="0"/>
              <a:t>owe it, therefore, to </a:t>
            </a:r>
            <a:r>
              <a:rPr lang="en-GB" sz="2400" dirty="0" err="1"/>
              <a:t>candor</a:t>
            </a:r>
            <a:r>
              <a:rPr lang="en-GB" sz="2400" dirty="0"/>
              <a:t> and to the amicable relations existing between the United States and those powers </a:t>
            </a:r>
            <a:r>
              <a:rPr lang="en-GB" sz="2400" dirty="0" smtClean="0"/>
              <a:t>[the Holy Alliance in Europe] to </a:t>
            </a:r>
            <a:r>
              <a:rPr lang="en-GB" sz="2400" dirty="0"/>
              <a:t>declare that </a:t>
            </a:r>
            <a:r>
              <a:rPr lang="en-GB" sz="2400" b="1" dirty="0"/>
              <a:t>we should consider any attempt on their part to extend their system to any portion of this hemisphere as dangerous to our peace and safety. </a:t>
            </a:r>
            <a:r>
              <a:rPr lang="en-GB" sz="2400" dirty="0"/>
              <a:t>With the existing colonies or dependencies of any European power we have not interfered and shall not interfere. But with the Governments who have declared their independence and maintained it, and whose independence we have, on great consideration and on just principles, acknowledged, </a:t>
            </a:r>
            <a:r>
              <a:rPr lang="en-GB" sz="2400" b="1" dirty="0"/>
              <a:t>we could not view any interposition for the purpose of oppressing them, or controlling in any other manner their destiny, by any European power in any other light than as the manifestation of an unfriendly disposition toward the United States</a:t>
            </a:r>
            <a:r>
              <a:rPr lang="en-GB" sz="2400" dirty="0" smtClean="0"/>
              <a:t>.’</a:t>
            </a:r>
            <a:r>
              <a:rPr lang="en-GB" sz="2400" dirty="0" smtClean="0">
                <a:effectLst/>
              </a:rPr>
              <a:t> </a:t>
            </a:r>
            <a:endParaRPr lang="en-US" sz="2400" dirty="0"/>
          </a:p>
        </p:txBody>
      </p:sp>
    </p:spTree>
    <p:extLst>
      <p:ext uri="{BB962C8B-B14F-4D97-AF65-F5344CB8AC3E}">
        <p14:creationId xmlns:p14="http://schemas.microsoft.com/office/powerpoint/2010/main" val="27078738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err="1" smtClean="0"/>
              <a:t>Edelberto</a:t>
            </a:r>
            <a:r>
              <a:rPr lang="en-US" sz="3200" dirty="0" smtClean="0"/>
              <a:t> Torres Rivas </a:t>
            </a:r>
            <a:r>
              <a:rPr lang="en-US" sz="3200" dirty="0" smtClean="0"/>
              <a:t/>
            </a:r>
            <a:br>
              <a:rPr lang="en-US" sz="3200" dirty="0" smtClean="0"/>
            </a:br>
            <a:r>
              <a:rPr lang="en-US" sz="3200" dirty="0" smtClean="0"/>
              <a:t>(</a:t>
            </a:r>
            <a:r>
              <a:rPr lang="en-US" sz="3200" dirty="0" smtClean="0"/>
              <a:t>Guatemalan sociologist</a:t>
            </a:r>
            <a:r>
              <a:rPr lang="en-US" sz="3200" dirty="0" smtClean="0"/>
              <a:t>)</a:t>
            </a:r>
            <a:endParaRPr lang="en-US" sz="3200" dirty="0"/>
          </a:p>
        </p:txBody>
      </p:sp>
      <p:sp>
        <p:nvSpPr>
          <p:cNvPr id="3" name="Content Placeholder 2"/>
          <p:cNvSpPr>
            <a:spLocks noGrp="1"/>
          </p:cNvSpPr>
          <p:nvPr>
            <p:ph sz="half" idx="1"/>
          </p:nvPr>
        </p:nvSpPr>
        <p:spPr/>
        <p:txBody>
          <a:bodyPr>
            <a:normAutofit/>
          </a:bodyPr>
          <a:lstStyle/>
          <a:p>
            <a:pPr marL="0" indent="0">
              <a:buNone/>
            </a:pPr>
            <a:r>
              <a:rPr lang="en-US" sz="3600" dirty="0" smtClean="0"/>
              <a:t>US </a:t>
            </a:r>
            <a:r>
              <a:rPr lang="en-US" sz="3600" dirty="0" smtClean="0"/>
              <a:t>policies have supported ‘authoritarian regimes for strategic reasons, economic advantages, or ideological affinity’.</a:t>
            </a:r>
            <a:endParaRPr lang="en-US" sz="3600" dirty="0"/>
          </a:p>
        </p:txBody>
      </p:sp>
      <p:pic>
        <p:nvPicPr>
          <p:cNvPr id="5" name="Content Placeholder 4" descr="260px-Edelberto_Torres.jpeg"/>
          <p:cNvPicPr>
            <a:picLocks noGrp="1" noChangeAspect="1"/>
          </p:cNvPicPr>
          <p:nvPr>
            <p:ph sz="half" idx="2"/>
          </p:nvPr>
        </p:nvPicPr>
        <p:blipFill>
          <a:blip r:embed="rId2">
            <a:extLst>
              <a:ext uri="{28A0092B-C50C-407E-A947-70E740481C1C}">
                <a14:useLocalDpi xmlns:a14="http://schemas.microsoft.com/office/drawing/2010/main" val="0"/>
              </a:ext>
            </a:extLst>
          </a:blip>
          <a:srcRect l="-15551" r="-15551"/>
          <a:stretch>
            <a:fillRect/>
          </a:stretch>
        </p:blipFill>
        <p:spPr>
          <a:xfrm>
            <a:off x="4648199" y="1600200"/>
            <a:ext cx="4510643" cy="5054970"/>
          </a:xfrm>
        </p:spPr>
      </p:pic>
    </p:spTree>
    <p:extLst>
      <p:ext uri="{BB962C8B-B14F-4D97-AF65-F5344CB8AC3E}">
        <p14:creationId xmlns:p14="http://schemas.microsoft.com/office/powerpoint/2010/main" val="3690612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2455"/>
            <a:ext cx="7772400" cy="585025"/>
          </a:xfrm>
        </p:spPr>
        <p:txBody>
          <a:bodyPr>
            <a:normAutofit/>
          </a:bodyPr>
          <a:lstStyle/>
          <a:p>
            <a:r>
              <a:rPr lang="en-US" sz="2000" dirty="0" smtClean="0"/>
              <a:t>External Trade between Latin America and the USA</a:t>
            </a:r>
            <a:endParaRPr lang="en-US" sz="2000" dirty="0"/>
          </a:p>
        </p:txBody>
      </p:sp>
      <p:sp>
        <p:nvSpPr>
          <p:cNvPr id="3" name="Subtitle 2"/>
          <p:cNvSpPr>
            <a:spLocks noGrp="1"/>
          </p:cNvSpPr>
          <p:nvPr>
            <p:ph type="subTitle" idx="1"/>
          </p:nvPr>
        </p:nvSpPr>
        <p:spPr>
          <a:xfrm>
            <a:off x="1371600" y="1269934"/>
            <a:ext cx="6400800" cy="4368866"/>
          </a:xfrm>
        </p:spPr>
        <p:txBody>
          <a:bodyPr/>
          <a:lstStyle/>
          <a:p>
            <a:endParaRPr lang="en-US" dirty="0"/>
          </a:p>
        </p:txBody>
      </p:sp>
      <p:pic>
        <p:nvPicPr>
          <p:cNvPr id="4" name="Picture 3" descr="tab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146300" y="0"/>
            <a:ext cx="4847728" cy="6858000"/>
          </a:xfrm>
          <a:prstGeom prst="rect">
            <a:avLst/>
          </a:prstGeom>
        </p:spPr>
      </p:pic>
    </p:spTree>
    <p:extLst>
      <p:ext uri="{BB962C8B-B14F-4D97-AF65-F5344CB8AC3E}">
        <p14:creationId xmlns:p14="http://schemas.microsoft.com/office/powerpoint/2010/main" val="1931480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‘My, How You Have Grown!’</a:t>
            </a:r>
            <a:br>
              <a:rPr lang="en-US" sz="2000" dirty="0" smtClean="0"/>
            </a:br>
            <a:r>
              <a:rPr lang="en-US" sz="2000" dirty="0" smtClean="0"/>
              <a:t>(1923)</a:t>
            </a:r>
            <a:endParaRPr lang="en-US" sz="2000" dirty="0"/>
          </a:p>
        </p:txBody>
      </p:sp>
      <p:pic>
        <p:nvPicPr>
          <p:cNvPr id="4" name="Content Placeholder 3" descr="señorita.jpg"/>
          <p:cNvPicPr>
            <a:picLocks noGrp="1" noChangeAspect="1"/>
          </p:cNvPicPr>
          <p:nvPr>
            <p:ph idx="1"/>
          </p:nvPr>
        </p:nvPicPr>
        <p:blipFill>
          <a:blip r:embed="rId2">
            <a:extLst>
              <a:ext uri="{28A0092B-C50C-407E-A947-70E740481C1C}">
                <a14:useLocalDpi xmlns:a14="http://schemas.microsoft.com/office/drawing/2010/main" val="0"/>
              </a:ext>
            </a:extLst>
          </a:blip>
          <a:srcRect l="-86650" r="-86650"/>
          <a:stretch>
            <a:fillRect/>
          </a:stretch>
        </p:blipFill>
        <p:spPr/>
      </p:pic>
    </p:spTree>
    <p:extLst>
      <p:ext uri="{BB962C8B-B14F-4D97-AF65-F5344CB8AC3E}">
        <p14:creationId xmlns:p14="http://schemas.microsoft.com/office/powerpoint/2010/main" val="2663229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681"/>
          </a:xfrm>
        </p:spPr>
        <p:txBody>
          <a:bodyPr>
            <a:noAutofit/>
          </a:bodyPr>
          <a:lstStyle/>
          <a:p>
            <a:r>
              <a:rPr lang="en-US" sz="4000" dirty="0" smtClean="0"/>
              <a:t>1900-1930s: ‘the big stick’</a:t>
            </a:r>
            <a:endParaRPr lang="en-US" sz="4000" dirty="0"/>
          </a:p>
        </p:txBody>
      </p:sp>
      <p:sp>
        <p:nvSpPr>
          <p:cNvPr id="3" name="Content Placeholder 2"/>
          <p:cNvSpPr>
            <a:spLocks noGrp="1"/>
          </p:cNvSpPr>
          <p:nvPr>
            <p:ph idx="1"/>
          </p:nvPr>
        </p:nvSpPr>
        <p:spPr>
          <a:xfrm>
            <a:off x="129348" y="1128792"/>
            <a:ext cx="9014652" cy="5706529"/>
          </a:xfrm>
        </p:spPr>
        <p:txBody>
          <a:bodyPr/>
          <a:lstStyle/>
          <a:p>
            <a:pPr marL="0" indent="0">
              <a:buNone/>
            </a:pPr>
            <a:endParaRPr lang="en-US" dirty="0" smtClean="0"/>
          </a:p>
          <a:p>
            <a:pPr marL="0" indent="0">
              <a:buNone/>
            </a:pPr>
            <a:r>
              <a:rPr lang="en-US" dirty="0" smtClean="0"/>
              <a:t>Teddy Roosevelt</a:t>
            </a:r>
            <a:endParaRPr lang="en-US" dirty="0"/>
          </a:p>
          <a:p>
            <a:pPr marL="0" indent="0">
              <a:buNone/>
            </a:pPr>
            <a:r>
              <a:rPr lang="en-US" dirty="0"/>
              <a:t>	</a:t>
            </a:r>
            <a:r>
              <a:rPr lang="en-US" dirty="0" smtClean="0"/>
              <a:t>		</a:t>
            </a:r>
            <a:endParaRPr lang="en-US" dirty="0"/>
          </a:p>
        </p:txBody>
      </p:sp>
      <p:pic>
        <p:nvPicPr>
          <p:cNvPr id="4" name="Picture 3" descr="teddy_cartoon.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69013"/>
            <a:ext cx="5305957" cy="3966308"/>
          </a:xfrm>
          <a:prstGeom prst="rect">
            <a:avLst/>
          </a:prstGeom>
        </p:spPr>
      </p:pic>
      <p:sp>
        <p:nvSpPr>
          <p:cNvPr id="5" name="TextBox 4"/>
          <p:cNvSpPr txBox="1"/>
          <p:nvPr/>
        </p:nvSpPr>
        <p:spPr>
          <a:xfrm>
            <a:off x="5949994" y="3656816"/>
            <a:ext cx="2736806" cy="1200329"/>
          </a:xfrm>
          <a:prstGeom prst="rect">
            <a:avLst/>
          </a:prstGeom>
          <a:noFill/>
        </p:spPr>
        <p:txBody>
          <a:bodyPr wrap="square" rtlCol="0">
            <a:spAutoFit/>
          </a:bodyPr>
          <a:lstStyle/>
          <a:p>
            <a:r>
              <a:rPr lang="en-US" dirty="0">
                <a:hlinkClick r:id="rId3"/>
              </a:rPr>
              <a:t>http://www.yachana.org/teaching/resources/interventions.html</a:t>
            </a:r>
            <a:endParaRPr lang="en-US" dirty="0"/>
          </a:p>
          <a:p>
            <a:endParaRPr lang="en-GB" dirty="0"/>
          </a:p>
        </p:txBody>
      </p:sp>
    </p:spTree>
    <p:extLst>
      <p:ext uri="{BB962C8B-B14F-4D97-AF65-F5344CB8AC3E}">
        <p14:creationId xmlns:p14="http://schemas.microsoft.com/office/powerpoint/2010/main" val="3757950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US President Theodore Roosevelt (1904)</a:t>
            </a:r>
            <a:endParaRPr lang="en-US" sz="2000" dirty="0"/>
          </a:p>
        </p:txBody>
      </p:sp>
      <p:sp>
        <p:nvSpPr>
          <p:cNvPr id="3" name="Content Placeholder 2"/>
          <p:cNvSpPr>
            <a:spLocks noGrp="1"/>
          </p:cNvSpPr>
          <p:nvPr>
            <p:ph idx="1"/>
          </p:nvPr>
        </p:nvSpPr>
        <p:spPr/>
        <p:txBody>
          <a:bodyPr/>
          <a:lstStyle/>
          <a:p>
            <a:pPr marL="0" indent="0">
              <a:buNone/>
            </a:pPr>
            <a:r>
              <a:rPr lang="en-US" dirty="0" smtClean="0"/>
              <a:t>‘If a nation shows that it knows how to act with decency in industrial and political matters, if it keeps order and pays its obligations, then it need fear no interference from the US. Brutal wrongdoing, or an impotence which results in a general loosening of the ties of civilized society, may finally require intervention by some civilized nation, and in the Western Hemisphere the US cannot ignore this duty.’</a:t>
            </a:r>
            <a:endParaRPr lang="en-US" dirty="0"/>
          </a:p>
        </p:txBody>
      </p:sp>
    </p:spTree>
    <p:extLst>
      <p:ext uri="{BB962C8B-B14F-4D97-AF65-F5344CB8AC3E}">
        <p14:creationId xmlns:p14="http://schemas.microsoft.com/office/powerpoint/2010/main" val="19495249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marL="0" indent="0"/>
            <a:r>
              <a:rPr lang="en-US" sz="3200" dirty="0" smtClean="0"/>
              <a:t>1930s: the ‘</a:t>
            </a:r>
            <a:r>
              <a:rPr lang="en-US" sz="3200" dirty="0"/>
              <a:t>good neighbor’ </a:t>
            </a:r>
            <a:br>
              <a:rPr lang="en-US" sz="3200" dirty="0"/>
            </a:br>
            <a:endParaRPr lang="en-GB" sz="3200" dirty="0"/>
          </a:p>
        </p:txBody>
      </p:sp>
      <p:sp>
        <p:nvSpPr>
          <p:cNvPr id="3" name="Content Placeholder 2"/>
          <p:cNvSpPr>
            <a:spLocks noGrp="1"/>
          </p:cNvSpPr>
          <p:nvPr>
            <p:ph idx="1"/>
          </p:nvPr>
        </p:nvSpPr>
        <p:spPr/>
        <p:txBody>
          <a:bodyPr/>
          <a:lstStyle/>
          <a:p>
            <a:pPr marL="0" indent="0">
              <a:buNone/>
            </a:pPr>
            <a:endParaRPr lang="en-US" dirty="0"/>
          </a:p>
        </p:txBody>
      </p:sp>
      <p:sp>
        <p:nvSpPr>
          <p:cNvPr id="5" name="Title 1"/>
          <p:cNvSpPr txBox="1">
            <a:spLocks/>
          </p:cNvSpPr>
          <p:nvPr/>
        </p:nvSpPr>
        <p:spPr>
          <a:xfrm>
            <a:off x="-1836247" y="202616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smtClean="0"/>
              <a:t>‘Neighborly Call’</a:t>
            </a:r>
            <a:br>
              <a:rPr lang="en-US" sz="2000" smtClean="0"/>
            </a:br>
            <a:r>
              <a:rPr lang="en-US" sz="2000" smtClean="0"/>
              <a:t>(1934)</a:t>
            </a:r>
            <a:endParaRPr lang="en-US" sz="2000" dirty="0"/>
          </a:p>
        </p:txBody>
      </p:sp>
      <p:pic>
        <p:nvPicPr>
          <p:cNvPr id="6" name="Content Placeholder 3" descr="good neighbour.jpg"/>
          <p:cNvPicPr>
            <a:picLocks noChangeAspect="1"/>
          </p:cNvPicPr>
          <p:nvPr/>
        </p:nvPicPr>
        <p:blipFill>
          <a:blip r:embed="rId2">
            <a:extLst>
              <a:ext uri="{28A0092B-C50C-407E-A947-70E740481C1C}">
                <a14:useLocalDpi xmlns:a14="http://schemas.microsoft.com/office/drawing/2010/main" val="0"/>
              </a:ext>
            </a:extLst>
          </a:blip>
          <a:srcRect l="-97956" r="-97956"/>
          <a:stretch>
            <a:fillRect/>
          </a:stretch>
        </p:blipFill>
        <p:spPr>
          <a:xfrm>
            <a:off x="-2106701" y="1600200"/>
            <a:ext cx="8229600" cy="4525963"/>
          </a:xfrm>
          <a:prstGeom prst="rect">
            <a:avLst/>
          </a:prstGeom>
        </p:spPr>
      </p:pic>
      <p:sp>
        <p:nvSpPr>
          <p:cNvPr id="7" name="TextBox 6"/>
          <p:cNvSpPr txBox="1"/>
          <p:nvPr/>
        </p:nvSpPr>
        <p:spPr>
          <a:xfrm>
            <a:off x="4124476" y="2406952"/>
            <a:ext cx="3749524" cy="1323439"/>
          </a:xfrm>
          <a:prstGeom prst="rect">
            <a:avLst/>
          </a:prstGeom>
          <a:noFill/>
        </p:spPr>
        <p:txBody>
          <a:bodyPr wrap="square" rtlCol="0">
            <a:spAutoFit/>
          </a:bodyPr>
          <a:lstStyle/>
          <a:p>
            <a:r>
              <a:rPr lang="en-US" sz="4000" dirty="0"/>
              <a:t>‘Neighborly Call’</a:t>
            </a:r>
            <a:br>
              <a:rPr lang="en-US" sz="4000" dirty="0"/>
            </a:br>
            <a:r>
              <a:rPr lang="en-US" sz="4000" dirty="0"/>
              <a:t>(1934)</a:t>
            </a:r>
            <a:endParaRPr lang="en-GB" sz="4000" dirty="0"/>
          </a:p>
        </p:txBody>
      </p:sp>
    </p:spTree>
    <p:extLst>
      <p:ext uri="{BB962C8B-B14F-4D97-AF65-F5344CB8AC3E}">
        <p14:creationId xmlns:p14="http://schemas.microsoft.com/office/powerpoint/2010/main" val="1838524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US Secretary </a:t>
            </a:r>
            <a:r>
              <a:rPr lang="en-US" sz="2000" b="1" dirty="0"/>
              <a:t>of State </a:t>
            </a:r>
            <a:r>
              <a:rPr lang="en-US" sz="2000" b="1" dirty="0" smtClean="0"/>
              <a:t>Cordell Hull (1934)</a:t>
            </a:r>
            <a:endParaRPr lang="en-US" sz="2000" b="1"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sz="3600" dirty="0" smtClean="0"/>
              <a:t>‘It </a:t>
            </a:r>
            <a:r>
              <a:rPr lang="en-US" sz="3600" dirty="0"/>
              <a:t>has for many years been said that the United States has sought to impose its own views upon the Central American states, and that to this end it has not hesitated to interfere or intervene in their affairs. </a:t>
            </a:r>
            <a:r>
              <a:rPr lang="en-US" sz="3600" dirty="0" smtClean="0"/>
              <a:t>. . </a:t>
            </a:r>
            <a:r>
              <a:rPr lang="en-US" sz="3600" dirty="0"/>
              <a:t>We therefore desire not only to refrain in fact from any interference, but also from any measure which might seem to give the appearance of such interference</a:t>
            </a:r>
            <a:r>
              <a:rPr lang="en-US" sz="3600" dirty="0" smtClean="0"/>
              <a:t>.’</a:t>
            </a:r>
            <a:endParaRPr lang="en-US" sz="3600" dirty="0"/>
          </a:p>
        </p:txBody>
      </p:sp>
    </p:spTree>
    <p:extLst>
      <p:ext uri="{BB962C8B-B14F-4D97-AF65-F5344CB8AC3E}">
        <p14:creationId xmlns:p14="http://schemas.microsoft.com/office/powerpoint/2010/main" val="38928722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925</TotalTime>
  <Words>1142</Words>
  <Application>Microsoft Macintosh PowerPoint</Application>
  <PresentationFormat>On-screen Show (4:3)</PresentationFormat>
  <Paragraphs>122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The USA and Latin America</vt:lpstr>
      <vt:lpstr>US President James Monroe's seventh annual message to Congress  2 December 1823  (the ‘Monroe Doctrine’)</vt:lpstr>
      <vt:lpstr>US President James Monroe's seventh annual message to Congress  2 December 1823  (the ‘Monroe Doctrine’)--continued</vt:lpstr>
      <vt:lpstr>External Trade between Latin America and the USA</vt:lpstr>
      <vt:lpstr>‘My, How You Have Grown!’ (1923)</vt:lpstr>
      <vt:lpstr>1900-1930s: ‘the big stick’</vt:lpstr>
      <vt:lpstr>US President Theodore Roosevelt (1904)</vt:lpstr>
      <vt:lpstr>1930s: the ‘good neighbor’  </vt:lpstr>
      <vt:lpstr>US Secretary of State Cordell Hull (1934)</vt:lpstr>
      <vt:lpstr>Cold War</vt:lpstr>
      <vt:lpstr>George Kennan (US historian and cold war diplomat) 1950 </vt:lpstr>
      <vt:lpstr>Woodrow Wilson Foundation at Harvard University 1955</vt:lpstr>
      <vt:lpstr>Cold War</vt:lpstr>
      <vt:lpstr>1954</vt:lpstr>
      <vt:lpstr>The Cuban Revolution  (1959)</vt:lpstr>
      <vt:lpstr>Roy Rubottom, Assistant Secretary for Inter-American Affairs (1960)</vt:lpstr>
      <vt:lpstr>  1961  Alliance for Progress formed</vt:lpstr>
      <vt:lpstr>‘The Express Will Be A Trifle Late’ (1963)</vt:lpstr>
      <vt:lpstr>‘Were Are We?’ (1968)</vt:lpstr>
      <vt:lpstr>Richard Nixon on Latin America (1968)</vt:lpstr>
      <vt:lpstr>Rise of Military dictatorships: 1970s</vt:lpstr>
      <vt:lpstr>Rise of Military dictatorships: 1970s</vt:lpstr>
      <vt:lpstr>US President Jimmy Carter 1977  (‘human-rights based foreign policy’)</vt:lpstr>
      <vt:lpstr>PowerPoint Presentation</vt:lpstr>
      <vt:lpstr>Jeane Kirkpatrick  (US ambassador to the United Nations under Ronald Reagan) 1981</vt:lpstr>
      <vt:lpstr>PowerPoint Presentation</vt:lpstr>
      <vt:lpstr>1980s Central America guerrillas, democracy, dictatorships and civil war</vt:lpstr>
      <vt:lpstr>Death Squads  in El Salvador</vt:lpstr>
      <vt:lpstr> Walter LaFeber’s idea of ‘inevitable revolutions’ </vt:lpstr>
      <vt:lpstr>Edelberto Torres Rivas  (Guatemalan sociologist)</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Trade between Latin America and the USA</dc:title>
  <dc:creator>Rebecca Earle</dc:creator>
  <cp:lastModifiedBy>Rebecca Earle</cp:lastModifiedBy>
  <cp:revision>200</cp:revision>
  <dcterms:created xsi:type="dcterms:W3CDTF">2014-01-21T17:57:13Z</dcterms:created>
  <dcterms:modified xsi:type="dcterms:W3CDTF">2017-01-25T08:56:44Z</dcterms:modified>
</cp:coreProperties>
</file>