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2"/>
  </p:handout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6" r:id="rId9"/>
    <p:sldId id="258" r:id="rId10"/>
    <p:sldId id="265" r:id="rId11"/>
  </p:sldIdLst>
  <p:sldSz cx="9144000" cy="6858000" type="screen4x3"/>
  <p:notesSz cx="6797675" cy="9926638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CF5BDB-7DC4-4439-A526-F95456916530}" v="1" dt="2024-02-01T21:04:02.367"/>
    <p1510:client id="{D3833993-C98B-4FDE-BE07-082B993C6437}" v="1" dt="2024-02-01T20:52:45.8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yle, Rosie" userId="5dc1ee3f-9b2a-4c55-85b1-648ff68ca97e" providerId="ADAL" clId="{6CCF5BDB-7DC4-4439-A526-F95456916530}"/>
    <pc:docChg chg="custSel modSld">
      <pc:chgData name="Doyle, Rosie" userId="5dc1ee3f-9b2a-4c55-85b1-648ff68ca97e" providerId="ADAL" clId="{6CCF5BDB-7DC4-4439-A526-F95456916530}" dt="2024-02-02T07:43:32.838" v="11" actId="27636"/>
      <pc:docMkLst>
        <pc:docMk/>
      </pc:docMkLst>
      <pc:sldChg chg="modSp mod">
        <pc:chgData name="Doyle, Rosie" userId="5dc1ee3f-9b2a-4c55-85b1-648ff68ca97e" providerId="ADAL" clId="{6CCF5BDB-7DC4-4439-A526-F95456916530}" dt="2024-02-02T07:43:32.838" v="11" actId="27636"/>
        <pc:sldMkLst>
          <pc:docMk/>
          <pc:sldMk cId="2613424988" sldId="258"/>
        </pc:sldMkLst>
        <pc:spChg chg="mod">
          <ac:chgData name="Doyle, Rosie" userId="5dc1ee3f-9b2a-4c55-85b1-648ff68ca97e" providerId="ADAL" clId="{6CCF5BDB-7DC4-4439-A526-F95456916530}" dt="2024-02-02T07:43:32.838" v="11" actId="27636"/>
          <ac:spMkLst>
            <pc:docMk/>
            <pc:sldMk cId="2613424988" sldId="258"/>
            <ac:spMk id="3" creationId="{00000000-0000-0000-0000-000000000000}"/>
          </ac:spMkLst>
        </pc:spChg>
      </pc:sldChg>
      <pc:sldChg chg="modSp mod">
        <pc:chgData name="Doyle, Rosie" userId="5dc1ee3f-9b2a-4c55-85b1-648ff68ca97e" providerId="ADAL" clId="{6CCF5BDB-7DC4-4439-A526-F95456916530}" dt="2024-02-01T21:04:08.973" v="6" actId="20577"/>
        <pc:sldMkLst>
          <pc:docMk/>
          <pc:sldMk cId="687576678" sldId="259"/>
        </pc:sldMkLst>
        <pc:spChg chg="mod">
          <ac:chgData name="Doyle, Rosie" userId="5dc1ee3f-9b2a-4c55-85b1-648ff68ca97e" providerId="ADAL" clId="{6CCF5BDB-7DC4-4439-A526-F95456916530}" dt="2024-02-01T21:04:08.973" v="6" actId="20577"/>
          <ac:spMkLst>
            <pc:docMk/>
            <pc:sldMk cId="687576678" sldId="259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8A06319-C9EE-46FB-BBC6-54AACD34A2AD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A0EF27C-1822-4A2A-8029-1E245003DC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725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44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51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6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00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88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9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12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4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9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2DCEC-7EC2-6744-969B-6BD16528F2E7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9BF8C-9624-A549-A6E4-61DCEF114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5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oveman.sdsu.edu/docs/1903PlattAmendment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anoramas.secure.pitt.edu/news-and-politics/eduardo-galeanos-criticism-his-open-veins-taken-lightl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 Foreign Policy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HI115</a:t>
            </a:r>
          </a:p>
        </p:txBody>
      </p:sp>
    </p:spTree>
    <p:extLst>
      <p:ext uri="{BB962C8B-B14F-4D97-AF65-F5344CB8AC3E}">
        <p14:creationId xmlns:p14="http://schemas.microsoft.com/office/powerpoint/2010/main" val="3893531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Essay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US was a neo-colonial power. Discuss.</a:t>
            </a:r>
          </a:p>
          <a:p>
            <a:r>
              <a:rPr lang="en-GB" dirty="0"/>
              <a:t>How effective was the US foreign policy in stopping the spread of communism between 1945 and 1991?</a:t>
            </a:r>
          </a:p>
          <a:p>
            <a:r>
              <a:rPr lang="en-GB" dirty="0"/>
              <a:t>Assess the influence of the US in Latin America post-independence.</a:t>
            </a:r>
          </a:p>
          <a:p>
            <a:r>
              <a:rPr lang="en-GB" dirty="0"/>
              <a:t>Assess the influence of US popular culture in Latin America during the Cold War.</a:t>
            </a:r>
          </a:p>
        </p:txBody>
      </p:sp>
    </p:spTree>
    <p:extLst>
      <p:ext uri="{BB962C8B-B14F-4D97-AF65-F5344CB8AC3E}">
        <p14:creationId xmlns:p14="http://schemas.microsoft.com/office/powerpoint/2010/main" val="577801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the Monroe Doctrine and the Platt Amendment tell us about the aims of US foreign policy in Latin America?</a:t>
            </a:r>
          </a:p>
          <a:p>
            <a:r>
              <a:rPr lang="en-US" dirty="0"/>
              <a:t>In what ways does the Platt Amendment conform to the Monroe Doctrine?</a:t>
            </a:r>
          </a:p>
          <a:p>
            <a:r>
              <a:rPr lang="en-US" dirty="0">
                <a:hlinkClick r:id="rId2"/>
              </a:rPr>
              <a:t>https://loveman.sdsu.edu/docs/1903PlattAmendment.pdf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757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Eduardo </a:t>
            </a:r>
            <a:r>
              <a:rPr lang="en-US" dirty="0" err="1"/>
              <a:t>Galleano</a:t>
            </a:r>
            <a:r>
              <a:rPr lang="en-US" dirty="0"/>
              <a:t>, </a:t>
            </a:r>
            <a:r>
              <a:rPr lang="en-US" i="1" dirty="0"/>
              <a:t>The Open Veins of Latin America: Five Centuries of the Pillage of a Continent, </a:t>
            </a:r>
            <a:r>
              <a:rPr lang="en-US" dirty="0"/>
              <a:t>1971</a:t>
            </a:r>
            <a:endParaRPr lang="en-US" i="1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247" y="1758881"/>
            <a:ext cx="4023360" cy="29689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764326" y="4719327"/>
            <a:ext cx="75492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Hugo Chávez, president of Venezuela, handing President Obama a copy of Eduardo </a:t>
            </a:r>
            <a:r>
              <a:rPr lang="en-US" sz="1600" dirty="0" err="1"/>
              <a:t>Galeano's</a:t>
            </a:r>
            <a:r>
              <a:rPr lang="en-US" sz="1600" dirty="0"/>
              <a:t> "The Open Veins of Latin America" in 2009.</a:t>
            </a:r>
          </a:p>
          <a:p>
            <a:r>
              <a:rPr lang="en-US" sz="1600" dirty="0"/>
              <a:t>Credit Matthew Cavanaugh/European </a:t>
            </a:r>
            <a:r>
              <a:rPr lang="en-US" sz="1600" dirty="0" err="1"/>
              <a:t>Pressphoto</a:t>
            </a:r>
            <a:r>
              <a:rPr lang="en-US" sz="1600" dirty="0"/>
              <a:t> Agency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9711" y="5534561"/>
            <a:ext cx="9486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does the article effect the way you would consider this book as a source for your research?</a:t>
            </a:r>
          </a:p>
          <a:p>
            <a:r>
              <a:rPr lang="en-US" sz="2000" dirty="0">
                <a:hlinkClick r:id="rId3"/>
              </a:rPr>
              <a:t>https://panoramas.secure.pitt.edu/news-and-politics/eduardo-galeanos-criticism-his-open-veins-taken-lightly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9852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Latin America After the Wall St Crash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Economic Nationalism </a:t>
            </a:r>
            <a:endParaRPr lang="en-US" dirty="0">
              <a:effectLst/>
            </a:endParaRPr>
          </a:p>
          <a:p>
            <a:r>
              <a:rPr lang="en-US" dirty="0"/>
              <a:t>Inward looking economies: Import Substituting </a:t>
            </a:r>
            <a:r>
              <a:rPr lang="en-US" dirty="0" err="1"/>
              <a:t>Industrialisation</a:t>
            </a:r>
            <a:r>
              <a:rPr lang="en-US" dirty="0"/>
              <a:t> (ISI) Central America and the Caribbean, Import Substituting Agriculture (ISA) </a:t>
            </a:r>
            <a:endParaRPr lang="en-US" dirty="0">
              <a:effectLst/>
            </a:endParaRPr>
          </a:p>
          <a:p>
            <a:r>
              <a:rPr lang="en-US" dirty="0"/>
              <a:t>Authoritarian regimes/ Dictatorships </a:t>
            </a:r>
            <a:endParaRPr lang="en-US" dirty="0">
              <a:effectLst/>
            </a:endParaRPr>
          </a:p>
          <a:p>
            <a:r>
              <a:rPr lang="en-US" dirty="0"/>
              <a:t>Military dictatorships with fascist tendencies-Dominican Republic,</a:t>
            </a:r>
            <a:br>
              <a:rPr lang="en-US" dirty="0"/>
            </a:br>
            <a:r>
              <a:rPr lang="en-US" dirty="0"/>
              <a:t>El Salvador, Guatemala, Argentina</a:t>
            </a:r>
            <a:br>
              <a:rPr lang="en-US" dirty="0"/>
            </a:br>
            <a:r>
              <a:rPr lang="en-US" dirty="0"/>
              <a:t>Civilian governments with fascist tendencies- Chile</a:t>
            </a:r>
            <a:br>
              <a:rPr lang="en-US" dirty="0"/>
            </a:br>
            <a:r>
              <a:rPr lang="en-US" dirty="0"/>
              <a:t>Reformist, socialistic, authoritarian governments Brazil, Mexico, Bolivia 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85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Economic Nationalism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1932- Roca-</a:t>
            </a:r>
            <a:r>
              <a:rPr lang="en-US" sz="2400" dirty="0" err="1"/>
              <a:t>Runciman</a:t>
            </a:r>
            <a:r>
              <a:rPr lang="en-US" sz="2400" dirty="0"/>
              <a:t> Treaty Britain-Argentina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2400" dirty="0"/>
              <a:t>18 March 1838: Mexican Oil </a:t>
            </a:r>
            <a:r>
              <a:rPr lang="en-US" sz="2400" dirty="0" err="1"/>
              <a:t>Nationalised</a:t>
            </a:r>
            <a:r>
              <a:rPr lang="en-US" sz="2400" dirty="0"/>
              <a:t> under President </a:t>
            </a:r>
            <a:r>
              <a:rPr lang="en-US" sz="2400" dirty="0" err="1"/>
              <a:t>Lázaro</a:t>
            </a:r>
            <a:r>
              <a:rPr lang="en-US" sz="2400" dirty="0"/>
              <a:t> </a:t>
            </a:r>
            <a:r>
              <a:rPr lang="en-US" sz="2400" dirty="0" err="1"/>
              <a:t>Cárdenas</a:t>
            </a:r>
            <a:r>
              <a:rPr lang="en-US" sz="2400" dirty="0"/>
              <a:t>. PEMEX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2400" dirty="0"/>
              <a:t>1 October 1952: Act of Bolivia’s Economic Independence-</a:t>
            </a:r>
            <a:r>
              <a:rPr lang="en-US" sz="2400" dirty="0" err="1"/>
              <a:t>Nationalised</a:t>
            </a:r>
            <a:r>
              <a:rPr lang="en-US" sz="2400" dirty="0"/>
              <a:t> tin mines. COMIBOL </a:t>
            </a:r>
            <a:endParaRPr lang="en-US" sz="2400" dirty="0">
              <a:effectLst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489" y="4205709"/>
            <a:ext cx="3884965" cy="248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23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Economic Nationalism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Argentina under the Government of </a:t>
            </a:r>
            <a:r>
              <a:rPr lang="en-US" dirty="0" err="1"/>
              <a:t>Juán</a:t>
            </a:r>
            <a:r>
              <a:rPr lang="en-US" dirty="0"/>
              <a:t> Domingo </a:t>
            </a:r>
            <a:r>
              <a:rPr lang="en-US" dirty="0" err="1"/>
              <a:t>Perón</a:t>
            </a:r>
            <a:r>
              <a:rPr lang="en-US" dirty="0"/>
              <a:t> 1946-55</a:t>
            </a:r>
            <a:br>
              <a:rPr lang="en-US" dirty="0"/>
            </a:br>
            <a:endParaRPr lang="en-US" dirty="0"/>
          </a:p>
          <a:p>
            <a:r>
              <a:rPr lang="en-US" dirty="0"/>
              <a:t>Declaration of economic independence (1947): ‘to break the chains of domination that have bound ... [Argentines] to foreign capital, and to recover their right to control the sources of their national wealth’ </a:t>
            </a:r>
          </a:p>
          <a:p>
            <a:endParaRPr lang="en-US" dirty="0">
              <a:effectLst/>
            </a:endParaRPr>
          </a:p>
          <a:p>
            <a:r>
              <a:rPr lang="en-US" i="1" dirty="0" err="1">
                <a:effectLst/>
              </a:rPr>
              <a:t>Justicialismo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Nationalisation</a:t>
            </a:r>
            <a:r>
              <a:rPr lang="en-US" dirty="0">
                <a:effectLst/>
              </a:rPr>
              <a:t> of railways, grain production, telecommunications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491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8" descr="Afiche 5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57706" y="362122"/>
            <a:ext cx="4382894" cy="625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227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Dependency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Radical economists, using Latin America as an example, argue that certain “core” economic countries keep the world’s “peripheral” countries underdeveloped by </a:t>
            </a:r>
          </a:p>
          <a:p>
            <a:pPr marL="514350" indent="-514350">
              <a:buAutoNum type="alphaLcParenR"/>
            </a:pPr>
            <a:r>
              <a:rPr lang="en-US" dirty="0"/>
              <a:t>extracting raw materials at a low price, </a:t>
            </a:r>
          </a:p>
          <a:p>
            <a:pPr marL="514350" indent="-514350">
              <a:buAutoNum type="alphaLcParenR"/>
            </a:pPr>
            <a:r>
              <a:rPr lang="en-US" dirty="0"/>
              <a:t>developing these raw materials into manufactured goods in the core countries, </a:t>
            </a:r>
          </a:p>
          <a:p>
            <a:pPr marL="514350" indent="-514350">
              <a:buAutoNum type="alphaLcParenR"/>
            </a:pPr>
            <a:r>
              <a:rPr lang="en-US" dirty="0"/>
              <a:t>then selling them back to peripheral countries. </a:t>
            </a:r>
          </a:p>
          <a:p>
            <a:pPr marL="514350" indent="-514350">
              <a:buAutoNum type="alphaLcParenR"/>
            </a:pPr>
            <a:endParaRPr lang="en-US" dirty="0"/>
          </a:p>
          <a:p>
            <a:pPr marL="0" indent="0">
              <a:buNone/>
            </a:pPr>
            <a:r>
              <a:rPr lang="en-US" dirty="0"/>
              <a:t>Often aided by certain economically elite groups in these peripheral countries.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601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/>
              <a:t>What </a:t>
            </a:r>
            <a:r>
              <a:rPr lang="en-GB" dirty="0"/>
              <a:t>explains the US’s persistent involvement in Latin American politics?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did US involvement in Latin America change over time? Why?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Was there a gap between the aims of the US and the results? Why (or why not)?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Do you think that political or economic influence was more significant? (or did this change over time/ place - e.g. think about your "adopted" country)?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4249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63402418-b7fe-4052-8405-07162e59f77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1756</TotalTime>
  <Words>503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US Foreign Policy</vt:lpstr>
      <vt:lpstr>Sources</vt:lpstr>
      <vt:lpstr>Eduardo Galleano, The Open Veins of Latin America: Five Centuries of the Pillage of a Continent, 1971</vt:lpstr>
      <vt:lpstr>Latin America After the Wall St Crash</vt:lpstr>
      <vt:lpstr>Economic Nationalism</vt:lpstr>
      <vt:lpstr>Economic Nationalism</vt:lpstr>
      <vt:lpstr>PowerPoint Presentation</vt:lpstr>
      <vt:lpstr>Dependency Theory</vt:lpstr>
      <vt:lpstr>Questions</vt:lpstr>
      <vt:lpstr>Essay Questions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Rosie Doyle</dc:creator>
  <cp:lastModifiedBy>Doyle, Rosie</cp:lastModifiedBy>
  <cp:revision>20</cp:revision>
  <cp:lastPrinted>2019-01-24T13:17:09Z</cp:lastPrinted>
  <dcterms:created xsi:type="dcterms:W3CDTF">2016-01-29T09:21:10Z</dcterms:created>
  <dcterms:modified xsi:type="dcterms:W3CDTF">2024-02-02T07:43:41Z</dcterms:modified>
</cp:coreProperties>
</file>