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9" r:id="rId2"/>
    <p:sldId id="256" r:id="rId3"/>
    <p:sldId id="257" r:id="rId4"/>
    <p:sldId id="258" r:id="rId5"/>
    <p:sldId id="259" r:id="rId6"/>
    <p:sldId id="267" r:id="rId7"/>
    <p:sldId id="260" r:id="rId8"/>
    <p:sldId id="261" r:id="rId9"/>
    <p:sldId id="262" r:id="rId10"/>
    <p:sldId id="263" r:id="rId11"/>
    <p:sldId id="278" r:id="rId12"/>
    <p:sldId id="268" r:id="rId13"/>
    <p:sldId id="269" r:id="rId14"/>
    <p:sldId id="270" r:id="rId15"/>
    <p:sldId id="265" r:id="rId16"/>
    <p:sldId id="264" r:id="rId17"/>
    <p:sldId id="266" r:id="rId18"/>
    <p:sldId id="272" r:id="rId19"/>
    <p:sldId id="273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27"/>
    <p:restoredTop sz="95897"/>
  </p:normalViewPr>
  <p:slideViewPr>
    <p:cSldViewPr snapToGrid="0" snapToObjects="1">
      <p:cViewPr varScale="1">
        <p:scale>
          <a:sx n="118" d="100"/>
          <a:sy n="118" d="100"/>
        </p:scale>
        <p:origin x="224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8A250-54EA-17CB-BE03-99F7A37994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A37462-383D-472B-B773-FB99E424B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9D892-ADC1-ED3A-351E-CB1386F28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0FE6D-D0F1-7CDF-5B1D-7356FDDF2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62DDE-FF24-1A63-169A-EC33C90E7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44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E1C06-0D87-5984-9E89-EFD3D35B5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D7FB30-BF6B-3F18-F193-D4D26D88EC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DBAC3-B4F3-1455-C939-C98157C17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5746F-B03F-8593-310B-0C54D155F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EE63D-1E4D-801C-A64F-6F34BAC75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44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A569A4-B06A-11FD-6705-EB656D0118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B3D94F-002B-211B-E69C-2D47D3049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3F9C6-4D2F-9223-12CB-E5043B7BA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EB34F7-B79C-720C-C228-4677F773E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CB49CC-F5A8-BB27-0463-C32A9B5F9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07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A6E96-4496-9EF4-9010-E5C98E69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A7D4B-DC17-1CB4-A3DB-440EEC07B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266ED-FABA-9AAA-3729-F99D9B5D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AAC36-6659-3D67-B1E5-5746651A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D538A-5BE5-4F7E-2998-71127AF10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0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FDB83-E803-308A-9B15-E59FFF901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94C85C-9499-222B-A193-490EA51512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BD3FB-D7DC-EE78-A513-8BB4AF6A4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43F91-1402-FC6F-CD34-E47868C76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89AE7-2911-707D-DD96-A75236CFD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98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28544-AAF1-FA3C-0EEA-C391AE1E3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18472-4CBF-7F88-A2C9-F613931944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2B3F71-25DA-09C0-6168-D880790FC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1E54AF-4115-1AFD-65E0-29F2C130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133740-41F3-1A3F-891A-6FC8D1F6A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32771-8AF0-55F8-BB8D-CE01B1B0C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87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6A6D7-A5A1-50E2-A3EA-CB9FB9EB1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04705-C800-614B-CE91-07D370DDA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28614B-90B0-462D-38F5-89CCB7681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C6D90C-DC06-A8A4-3F3C-7070587E8A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032BE7-B9AD-1DA4-5D45-0B45AF4DDF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6A5A0B-6F4C-43F9-72EE-04C7A0689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A64752-D177-FCA3-2198-AE1522642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1349FE-AA00-6270-D212-2CB7A5D25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68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C77CA-EA16-A46B-27D5-0E9ECDF99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2BE59C-5089-C0E5-FB21-BDB273313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58D763-4F92-3484-F929-ABC8377A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B2DB9C-4BCC-396B-F593-C8CADFFD5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09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6EC87A-A0B6-681A-513D-730BDFB20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EFFA52-AFF7-4BC5-71A4-7275E408D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3E90FA-C0E9-B246-3410-4671C332E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565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34580-C698-75A4-CF57-9BBDD8C63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FC0098-9720-EA3B-792E-C3AA6A35A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DDFED-A59A-E008-3098-26047A019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3A210-FD5D-F271-D10B-A9D332282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55CC3C-FB58-1DDD-8006-61D7DD1F4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1A5D02-29D7-35CB-FE99-C45F0ED53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32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5DBBB-451A-1330-2938-BEF564C02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F950BD-5044-1DB7-F241-EB88329EF9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AFBCFD-B2C2-726B-8C71-879174B680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EB8521-3FA1-3731-10BC-1D287980C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0C0A66-09C5-1B5B-0347-F51D4AB08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4019A-8EF2-594F-1E6A-E10170E48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157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E6C935-FE14-A347-43C2-79AB439F3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B4495-F593-DBA6-B10F-88ECED9383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E8D8D-7D4C-5C7B-D6C3-FFCBD4B83B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33EE-87BF-3D46-A39D-99C273C73C4D}" type="datetimeFigureOut">
              <a:rPr lang="en-US" smtClean="0"/>
              <a:t>2/5/24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21AC3-F58E-A295-68EB-7FCB6809C3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29C13-B7E9-E739-1D3F-F1291D49A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E7D1F-5C91-7646-B2C9-85B574AC9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88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6D7BF-39C5-7763-19FE-2F0989B4C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Vocab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E1D81-9E93-7A25-796A-3CAF71720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Autofit/>
          </a:bodyPr>
          <a:lstStyle/>
          <a:p>
            <a:r>
              <a:rPr lang="en-US" sz="2200" i="1" dirty="0">
                <a:solidFill>
                  <a:schemeClr val="bg1"/>
                </a:solidFill>
                <a:latin typeface="Garamond" panose="02020404030301010803" pitchFamily="18" charset="0"/>
              </a:rPr>
              <a:t>Caudillo – </a:t>
            </a:r>
            <a:r>
              <a:rPr lang="en-GB" sz="2200" dirty="0">
                <a:solidFill>
                  <a:schemeClr val="bg1"/>
                </a:solidFill>
                <a:effectLst/>
                <a:latin typeface="Garamond" panose="02020404030301010803" pitchFamily="18" charset="0"/>
                <a:ea typeface="DengXian" panose="02010600030101010101" pitchFamily="2" charset="-122"/>
              </a:rPr>
              <a:t>an ex-military general who has claimed civilian power. (This happens a lot in the C19th!)</a:t>
            </a:r>
            <a:br>
              <a:rPr lang="en-GB" sz="2200" dirty="0">
                <a:solidFill>
                  <a:schemeClr val="bg1"/>
                </a:solidFill>
                <a:effectLst/>
                <a:latin typeface="Garamond" panose="02020404030301010803" pitchFamily="18" charset="0"/>
                <a:ea typeface="DengXian" panose="02010600030101010101" pitchFamily="2" charset="-122"/>
              </a:rPr>
            </a:br>
            <a:endParaRPr lang="en-US" sz="2200" i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2200" i="1" dirty="0">
                <a:solidFill>
                  <a:schemeClr val="bg1"/>
                </a:solidFill>
                <a:latin typeface="Garamond" panose="02020404030301010803" pitchFamily="18" charset="0"/>
              </a:rPr>
              <a:t>Hacienda – </a:t>
            </a:r>
            <a:r>
              <a:rPr lang="en-US" sz="2200" dirty="0">
                <a:solidFill>
                  <a:schemeClr val="bg1"/>
                </a:solidFill>
                <a:latin typeface="Garamond" panose="02020404030301010803" pitchFamily="18" charset="0"/>
              </a:rPr>
              <a:t>a huge estate/plantation.</a:t>
            </a:r>
            <a:br>
              <a:rPr lang="en-US" sz="22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endParaRPr lang="en-US" sz="2200" i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en-US" sz="2200" i="1" dirty="0">
                <a:solidFill>
                  <a:schemeClr val="bg1"/>
                </a:solidFill>
                <a:latin typeface="Garamond" panose="02020404030301010803" pitchFamily="18" charset="0"/>
              </a:rPr>
              <a:t>  Hacendado – </a:t>
            </a:r>
            <a:r>
              <a:rPr lang="en-US" sz="2200" dirty="0">
                <a:solidFill>
                  <a:schemeClr val="bg1"/>
                </a:solidFill>
                <a:latin typeface="Garamond" panose="02020404030301010803" pitchFamily="18" charset="0"/>
              </a:rPr>
              <a:t>the man who owns that estate/plantation.</a:t>
            </a:r>
            <a:br>
              <a:rPr lang="en-US" sz="22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endParaRPr lang="en-US" sz="2200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2200" i="1" dirty="0">
                <a:solidFill>
                  <a:schemeClr val="bg1"/>
                </a:solidFill>
                <a:latin typeface="Garamond" panose="02020404030301010803" pitchFamily="18" charset="0"/>
              </a:rPr>
              <a:t>Mestizaje –</a:t>
            </a:r>
            <a:r>
              <a:rPr lang="en-GB" sz="2200" dirty="0">
                <a:solidFill>
                  <a:schemeClr val="bg1"/>
                </a:solidFill>
                <a:effectLst/>
                <a:latin typeface="Garamond" panose="02020404030301010803" pitchFamily="18" charset="0"/>
                <a:ea typeface="DengXian" panose="02010600030101010101" pitchFamily="2" charset="-122"/>
              </a:rPr>
              <a:t> the idea of </a:t>
            </a:r>
            <a:r>
              <a:rPr lang="en-GB" sz="2200" dirty="0">
                <a:solidFill>
                  <a:schemeClr val="bg1"/>
                </a:solidFill>
                <a:latin typeface="Garamond" panose="02020404030301010803" pitchFamily="18" charset="0"/>
                <a:ea typeface="DengXian" panose="02010600030101010101" pitchFamily="2" charset="-122"/>
              </a:rPr>
              <a:t>the national</a:t>
            </a:r>
            <a:r>
              <a:rPr lang="en-GB" sz="2200" dirty="0">
                <a:solidFill>
                  <a:schemeClr val="bg1"/>
                </a:solidFill>
                <a:effectLst/>
                <a:latin typeface="Garamond" panose="02020404030301010803" pitchFamily="18" charset="0"/>
                <a:ea typeface="DengXian" panose="02010600030101010101" pitchFamily="2" charset="-122"/>
              </a:rPr>
              <a:t> population being a “melting pot” of Europeans and indigenous people. Used with positive connotations.</a:t>
            </a:r>
            <a:endParaRPr lang="en-US" sz="22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300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6C5C5-B232-E1EF-C4EE-62798BC9B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-171451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aramond" panose="02020404030301010803" pitchFamily="18" charset="0"/>
              </a:rPr>
              <a:t>Plan de Ayala - 1911</a:t>
            </a:r>
          </a:p>
        </p:txBody>
      </p:sp>
      <p:pic>
        <p:nvPicPr>
          <p:cNvPr id="8194" name="Picture 2" descr="Document #6: “Plan de Ayala,” Emiliano Zapata (1911) | Modern Latin America">
            <a:extLst>
              <a:ext uri="{FF2B5EF4-FFF2-40B4-BE49-F238E27FC236}">
                <a16:creationId xmlns:a16="http://schemas.microsoft.com/office/drawing/2014/main" id="{12DE2587-6BDF-5267-EA11-D968AD6C477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774" y="988594"/>
            <a:ext cx="7894076" cy="566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423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exican Revolutionary Leaders Francisco “Pancho” Villa and Emiliano Zapata  sitting next to each other at Palacio Nacional. 1914 : r/OldSchoolCool">
            <a:extLst>
              <a:ext uri="{FF2B5EF4-FFF2-40B4-BE49-F238E27FC236}">
                <a16:creationId xmlns:a16="http://schemas.microsoft.com/office/drawing/2014/main" id="{3F618FD7-6450-2811-3ED4-C07BDD4C2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3" y="0"/>
            <a:ext cx="92995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608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6E77B-E513-4D98-84FA-CB49D1AFA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chemeClr val="bg1"/>
                </a:solidFill>
                <a:latin typeface="Garamond" panose="02020404030301010803" pitchFamily="18" charset="0"/>
              </a:rPr>
              <a:t>Adelitas</a:t>
            </a:r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 / </a:t>
            </a:r>
            <a:r>
              <a:rPr lang="en-US" b="1" i="1" dirty="0">
                <a:solidFill>
                  <a:schemeClr val="bg1"/>
                </a:solidFill>
                <a:latin typeface="Garamond" panose="02020404030301010803" pitchFamily="18" charset="0"/>
              </a:rPr>
              <a:t>Soldaderas</a:t>
            </a:r>
          </a:p>
        </p:txBody>
      </p:sp>
      <p:pic>
        <p:nvPicPr>
          <p:cNvPr id="5" name="Content Placeholder 4" descr="A picture containing text, person, outdoor, posing&#10;&#10;Description automatically generated">
            <a:extLst>
              <a:ext uri="{FF2B5EF4-FFF2-40B4-BE49-F238E27FC236}">
                <a16:creationId xmlns:a16="http://schemas.microsoft.com/office/drawing/2014/main" id="{9D9980F0-75AF-A0D9-2CB5-E22B6AE66C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62750" y="1"/>
            <a:ext cx="4752976" cy="6858000"/>
          </a:xfrm>
        </p:spPr>
      </p:pic>
    </p:spTree>
    <p:extLst>
      <p:ext uri="{BB962C8B-B14F-4D97-AF65-F5344CB8AC3E}">
        <p14:creationId xmlns:p14="http://schemas.microsoft.com/office/powerpoint/2010/main" val="125916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wearing hats&#10;&#10;Description automatically generated with medium confidence">
            <a:extLst>
              <a:ext uri="{FF2B5EF4-FFF2-40B4-BE49-F238E27FC236}">
                <a16:creationId xmlns:a16="http://schemas.microsoft.com/office/drawing/2014/main" id="{48D06A0B-58C3-F40D-761C-0B221AB46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4"/>
            <a:ext cx="12192000" cy="685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2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outdoor, person, standing, old&#10;&#10;Description automatically generated">
            <a:extLst>
              <a:ext uri="{FF2B5EF4-FFF2-40B4-BE49-F238E27FC236}">
                <a16:creationId xmlns:a16="http://schemas.microsoft.com/office/drawing/2014/main" id="{3E980491-CCA7-B243-1701-55E5B2E06C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37347"/>
            <a:ext cx="4946644" cy="6183306"/>
          </a:xfrm>
        </p:spPr>
      </p:pic>
      <p:pic>
        <p:nvPicPr>
          <p:cNvPr id="7" name="Picture 6" descr="A person sitting in a chair&#10;&#10;Description automatically generated with medium confidence">
            <a:extLst>
              <a:ext uri="{FF2B5EF4-FFF2-40B4-BE49-F238E27FC236}">
                <a16:creationId xmlns:a16="http://schemas.microsoft.com/office/drawing/2014/main" id="{92DBDDB3-0336-C7CE-C362-E5BEB6347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003" y="0"/>
            <a:ext cx="49466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44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text, outdoor, person, posing&#10;&#10;Description automatically generated">
            <a:extLst>
              <a:ext uri="{FF2B5EF4-FFF2-40B4-BE49-F238E27FC236}">
                <a16:creationId xmlns:a16="http://schemas.microsoft.com/office/drawing/2014/main" id="{A17FD194-B4CE-8B46-F02E-EFBB324B87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1683" y="573325"/>
            <a:ext cx="3569593" cy="5711349"/>
          </a:xfrm>
        </p:spPr>
      </p:pic>
      <p:pic>
        <p:nvPicPr>
          <p:cNvPr id="7" name="Picture 6" descr="A group of men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78C08E0C-F265-0EE9-0598-DC3EDD78E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533" y="0"/>
            <a:ext cx="48337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96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E9B50-5520-5F2B-DCDC-F2F7307C2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359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Results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3B68957C-92F1-357E-1E8B-46EA329BF76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294" y="1071563"/>
            <a:ext cx="6402055" cy="504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BBA614-AF48-3915-6074-04CE52F3B72C}"/>
              </a:ext>
            </a:extLst>
          </p:cNvPr>
          <p:cNvSpPr txBox="1"/>
          <p:nvPr/>
        </p:nvSpPr>
        <p:spPr>
          <a:xfrm>
            <a:off x="573651" y="1672639"/>
            <a:ext cx="4597002" cy="41755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1917: Mexican Constitution – secular, establishes free universal education, minimum wage and regulated work hours, return of peasant lands.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1920-4: President Álvaro </a:t>
            </a:r>
            <a:r>
              <a:rPr lang="en-GB" sz="2200" b="0" i="0" u="none" strike="noStrike" dirty="0" err="1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Obregón</a:t>
            </a: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: more stable period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Interpretations: Civil war? Coup? Myth? Authoritarian power-grab? Restoration of a preferred past (liberal 19</a:t>
            </a:r>
            <a:r>
              <a:rPr lang="en-GB" sz="2200" b="0" i="0" u="none" strike="noStrike" baseline="30000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th</a:t>
            </a: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century) rather than upheaval? US influence?</a:t>
            </a:r>
          </a:p>
        </p:txBody>
      </p:sp>
    </p:spTree>
    <p:extLst>
      <p:ext uri="{BB962C8B-B14F-4D97-AF65-F5344CB8AC3E}">
        <p14:creationId xmlns:p14="http://schemas.microsoft.com/office/powerpoint/2010/main" val="1449551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C6BBE-7F48-BCB5-CD3F-5E5DAF332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3651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Post-Revolutionary Mexico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DC7E1E2-47BC-F820-3340-A436898AC8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839" y="530224"/>
            <a:ext cx="4507738" cy="579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7E4338-4FC3-6296-785B-11DB0688D54F}"/>
              </a:ext>
            </a:extLst>
          </p:cNvPr>
          <p:cNvSpPr txBox="1"/>
          <p:nvPr/>
        </p:nvSpPr>
        <p:spPr>
          <a:xfrm>
            <a:off x="584123" y="1690688"/>
            <a:ext cx="6093618" cy="43755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1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</a:t>
            </a: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President </a:t>
            </a:r>
            <a:r>
              <a:rPr lang="en-GB" sz="2200" b="1" i="0" u="none" strike="noStrike" dirty="0" err="1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Lázaro</a:t>
            </a:r>
            <a:r>
              <a:rPr lang="en-GB" sz="2200" b="1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Cárdenas </a:t>
            </a: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(1934-40)</a:t>
            </a:r>
            <a:endParaRPr lang="en-GB" sz="2200" b="1" i="0" u="none" strike="noStrike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Land reform: Agrarian Code of 1934. More land &amp; freedoms for peasants, emphasis on farming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Education: literacy, history, agricultural progress. Doesn’t always tackle root inequality? 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Indigenous rights &amp; education: Department of Indigenous Affairs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Economic nationalism: nationalises petroleum 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State organisation around presidential power: authoritarian? </a:t>
            </a:r>
          </a:p>
        </p:txBody>
      </p:sp>
    </p:spTree>
    <p:extLst>
      <p:ext uri="{BB962C8B-B14F-4D97-AF65-F5344CB8AC3E}">
        <p14:creationId xmlns:p14="http://schemas.microsoft.com/office/powerpoint/2010/main" val="3855994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77FC3-F76B-9E15-1A15-71886387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85737"/>
            <a:ext cx="10515600" cy="1325563"/>
          </a:xfrm>
        </p:spPr>
        <p:txBody>
          <a:bodyPr>
            <a:normAutofit/>
          </a:bodyPr>
          <a:lstStyle/>
          <a:p>
            <a:r>
              <a:rPr lang="en-GB" b="1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Communism and </a:t>
            </a:r>
            <a:br>
              <a:rPr lang="en-GB" b="1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en-GB" b="1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the Mexican Revolution</a:t>
            </a: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937F7-C5A3-D24E-8144-929052CBE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39913"/>
            <a:ext cx="5791200" cy="4351338"/>
          </a:xfrm>
        </p:spPr>
        <p:txBody>
          <a:bodyPr/>
          <a:lstStyle/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Not supporting international communism, but many supporters of new state influenced by communism / socialism. Party = ‘National Revolutionary Party’ PNR / PRI , but only from 1929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Welcomes exiles from Spanish Civil War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Trotsky lives in Mexico 1937-40, welcomed by President Cárdenas, eventually assassinated in Mexico City. 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Unions supported and socialist / welfare policies adopted after revolution. Tensions between workers &amp; peasants though?</a:t>
            </a:r>
          </a:p>
          <a:p>
            <a:endParaRPr lang="en-US" dirty="0"/>
          </a:p>
        </p:txBody>
      </p:sp>
      <p:pic>
        <p:nvPicPr>
          <p:cNvPr id="11266" name="Picture 2" descr="Tina Modotti Bandolier corn sickle 1927 | Greg Neville's photography blog">
            <a:extLst>
              <a:ext uri="{FF2B5EF4-FFF2-40B4-BE49-F238E27FC236}">
                <a16:creationId xmlns:a16="http://schemas.microsoft.com/office/drawing/2014/main" id="{D2680905-B39D-26EB-F374-3EDC3901C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114300"/>
            <a:ext cx="53975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1991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A1976-99DF-AD78-CF8F-6EFBB69D5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4300"/>
            <a:ext cx="10515600" cy="1325563"/>
          </a:xfrm>
        </p:spPr>
        <p:txBody>
          <a:bodyPr/>
          <a:lstStyle/>
          <a:p>
            <a:r>
              <a:rPr lang="en-US" b="1" i="1" dirty="0" err="1">
                <a:solidFill>
                  <a:schemeClr val="bg1"/>
                </a:solidFill>
                <a:latin typeface="Garamond" panose="02020404030301010803" pitchFamily="18" charset="0"/>
              </a:rPr>
              <a:t>Cristero</a:t>
            </a:r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 Wars</a:t>
            </a:r>
          </a:p>
        </p:txBody>
      </p:sp>
      <p:pic>
        <p:nvPicPr>
          <p:cNvPr id="12292" name="Picture 4" descr="What I Didn't Know About the Cristeros War – EpicPew">
            <a:extLst>
              <a:ext uri="{FF2B5EF4-FFF2-40B4-BE49-F238E27FC236}">
                <a16:creationId xmlns:a16="http://schemas.microsoft.com/office/drawing/2014/main" id="{AF5D21F7-9991-2397-BE56-E4CAB75B944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692" y="1022860"/>
            <a:ext cx="9110795" cy="567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750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0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6" name="Picture 2" descr="Mexican Revolutionary Leaders Francisco “Pancho” Villa and Emiliano Zapata  sitting next to each other at Palacio Nacional. 1914 : r/OldSchoolCool">
            <a:extLst>
              <a:ext uri="{FF2B5EF4-FFF2-40B4-BE49-F238E27FC236}">
                <a16:creationId xmlns:a16="http://schemas.microsoft.com/office/drawing/2014/main" id="{A8421FFA-C024-412C-9EB0-570747AEEC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29"/>
          <a:stretch/>
        </p:blipFill>
        <p:spPr bwMode="auto">
          <a:xfrm>
            <a:off x="-1" y="10"/>
            <a:ext cx="1219200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956232-431B-881A-D7F6-9DB2D83B5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6656" y="-473186"/>
            <a:ext cx="9795637" cy="2220775"/>
          </a:xfrm>
        </p:spPr>
        <p:txBody>
          <a:bodyPr>
            <a:normAutofit/>
          </a:bodyPr>
          <a:lstStyle/>
          <a:p>
            <a:r>
              <a:rPr lang="en-US" sz="5200" b="1" dirty="0">
                <a:solidFill>
                  <a:srgbClr val="FFFFFF"/>
                </a:solidFill>
                <a:latin typeface="Garamond" panose="02020404030301010803" pitchFamily="18" charset="0"/>
              </a:rPr>
              <a:t>The Mexican Revolution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6A3AE2-9F3B-C5D1-D4DE-4E3582E9E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6656" y="1792214"/>
            <a:ext cx="9795637" cy="85712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Garamond" panose="02020404030301010803" pitchFamily="18" charset="0"/>
              </a:rPr>
              <a:t>1910 – 1920</a:t>
            </a:r>
          </a:p>
          <a:p>
            <a:endParaRPr lang="en-US" dirty="0">
              <a:solidFill>
                <a:srgbClr val="FFFFFF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A6F373-6292-AA62-6ADA-EA6AD85F6A7F}"/>
              </a:ext>
            </a:extLst>
          </p:cNvPr>
          <p:cNvSpPr txBox="1"/>
          <p:nvPr/>
        </p:nvSpPr>
        <p:spPr>
          <a:xfrm>
            <a:off x="4443297" y="5627915"/>
            <a:ext cx="330235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FFFFFF"/>
                </a:solidFill>
                <a:latin typeface="Garamond" panose="02020404030301010803" pitchFamily="18" charset="0"/>
              </a:rPr>
              <a:t>Dr Liana Beatrice Valerio</a:t>
            </a:r>
          </a:p>
        </p:txBody>
      </p:sp>
    </p:spTree>
    <p:extLst>
      <p:ext uri="{BB962C8B-B14F-4D97-AF65-F5344CB8AC3E}">
        <p14:creationId xmlns:p14="http://schemas.microsoft.com/office/powerpoint/2010/main" val="251555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66FF8-7F82-E45E-5EC0-79956B8BD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961" y="15319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Cultural </a:t>
            </a:r>
            <a:b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Legacies: 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D0AE6-28D9-05BB-45E4-D5F15774A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50826"/>
            <a:ext cx="3990975" cy="4351338"/>
          </a:xfrm>
        </p:spPr>
        <p:txBody>
          <a:bodyPr>
            <a:normAutofit/>
          </a:bodyPr>
          <a:lstStyle/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Muralists, art in newspapers and other popular print to reach illiterate population: art to create new vision of society, define national history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1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Diego Rivera</a:t>
            </a: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: Murals in public buildings, especially Palacio Nacional</a:t>
            </a:r>
            <a:endParaRPr lang="en-GB" sz="2200" b="1" i="0" u="none" strike="noStrike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  <a:p>
            <a:r>
              <a:rPr lang="en-GB" sz="2200" b="1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Frida Kahlo</a:t>
            </a: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: indigenous / </a:t>
            </a:r>
            <a:r>
              <a:rPr lang="en-GB" sz="2200" b="0" i="1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mestizo </a:t>
            </a:r>
            <a:r>
              <a:rPr lang="en-GB" sz="22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themes</a:t>
            </a:r>
            <a:endParaRPr lang="en-US" sz="22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4340" name="Picture 4" descr="A New Book Gathers Every Single Documented Frida Kahlo Painting, Including  Lost Works—See Images Here | Artnet News">
            <a:extLst>
              <a:ext uri="{FF2B5EF4-FFF2-40B4-BE49-F238E27FC236}">
                <a16:creationId xmlns:a16="http://schemas.microsoft.com/office/drawing/2014/main" id="{544B770C-DB88-6F30-4A10-B93D346A54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" r="4549" b="3986"/>
          <a:stretch/>
        </p:blipFill>
        <p:spPr bwMode="auto">
          <a:xfrm>
            <a:off x="7366340" y="246858"/>
            <a:ext cx="4829176" cy="645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Portrait of diego rivera - by Frida Kahlo">
            <a:extLst>
              <a:ext uri="{FF2B5EF4-FFF2-40B4-BE49-F238E27FC236}">
                <a16:creationId xmlns:a16="http://schemas.microsoft.com/office/drawing/2014/main" id="{407AFD21-531B-5A17-D18F-07F8E82A4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181" y="246858"/>
            <a:ext cx="4291846" cy="645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206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useo Mural Diego Rivera on X: &quot;#DiegoDeVisita “Epopeya del pueblo  mexicano” es un mural pintado por Diego Rivera para Palacio Nacional,  ubicado en Plaza de la Constitución s/n, en el Centro Histórico">
            <a:extLst>
              <a:ext uri="{FF2B5EF4-FFF2-40B4-BE49-F238E27FC236}">
                <a16:creationId xmlns:a16="http://schemas.microsoft.com/office/drawing/2014/main" id="{1AD43EA5-63DA-A91D-D00F-740D0040A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0" y="0"/>
            <a:ext cx="105830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386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EE1E0-2E95-7D3B-DA19-D94800116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17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aramond" panose="02020404030301010803" pitchFamily="18" charset="0"/>
              </a:rPr>
              <a:t>Nineteenth Century Mexico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3303B-34A9-690C-A918-BF4D80296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3562" y="189711"/>
            <a:ext cx="2596221" cy="988116"/>
          </a:xfrm>
        </p:spPr>
        <p:txBody>
          <a:bodyPr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20D567D1-4DBD-98C2-3977-63A28D5C1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897" y="1177827"/>
            <a:ext cx="4373330" cy="527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F2DD17-09DC-FB49-86D1-B4ECA46BDD6A}"/>
              </a:ext>
            </a:extLst>
          </p:cNvPr>
          <p:cNvSpPr txBox="1"/>
          <p:nvPr/>
        </p:nvSpPr>
        <p:spPr>
          <a:xfrm>
            <a:off x="256683" y="877790"/>
            <a:ext cx="6093618" cy="5180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spcBef>
                <a:spcPts val="0"/>
              </a:spcBef>
              <a:spcAft>
                <a:spcPts val="0"/>
              </a:spcAft>
            </a:pPr>
            <a:endParaRPr lang="en-GB" sz="2000" b="1" i="0" u="none" strike="noStrike" dirty="0">
              <a:solidFill>
                <a:schemeClr val="bg1"/>
              </a:solidFill>
              <a:effectLst/>
              <a:latin typeface="Twentieth Century"/>
            </a:endParaRPr>
          </a:p>
          <a:p>
            <a:pPr algn="l" rtl="0" fontAlgn="base">
              <a:spcBef>
                <a:spcPts val="0"/>
              </a:spcBef>
              <a:spcAft>
                <a:spcPts val="0"/>
              </a:spcAft>
            </a:pPr>
            <a:endParaRPr lang="en-GB" sz="2400" b="1" dirty="0">
              <a:solidFill>
                <a:schemeClr val="bg1"/>
              </a:solidFill>
              <a:latin typeface="Twentieth Century"/>
            </a:endParaRPr>
          </a:p>
          <a:p>
            <a:pPr algn="l" rtl="0" fontAlgn="base">
              <a:spcBef>
                <a:spcPts val="0"/>
              </a:spcBef>
              <a:spcAft>
                <a:spcPts val="0"/>
              </a:spcAft>
            </a:pPr>
            <a:r>
              <a:rPr lang="en-GB" sz="2400" b="1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Benito Juárez </a:t>
            </a: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1858 – 1872 (almost)</a:t>
            </a:r>
            <a:endParaRPr lang="en-GB" sz="2400" b="1" i="0" u="none" strike="noStrike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Defends 1857 Liberal Constitution, which includes secularism (breaks power of Church), individual rights, pro-democracy. 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Liberal: ‘Progress’ is about civil society, but also capitalist economy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Against foreign influence: civil war breaks out, Liberals vs Conservatives (&amp; Maximilian III of France)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Of indigenous origin (Zapotec)</a:t>
            </a:r>
          </a:p>
        </p:txBody>
      </p:sp>
    </p:spTree>
    <p:extLst>
      <p:ext uri="{BB962C8B-B14F-4D97-AF65-F5344CB8AC3E}">
        <p14:creationId xmlns:p14="http://schemas.microsoft.com/office/powerpoint/2010/main" val="3594002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E383A-BF9E-5BF1-8C52-5CBEE3132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210" y="180840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aramond" panose="02020404030301010803" pitchFamily="18" charset="0"/>
              </a:rPr>
              <a:t>Turn of the Century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F46BB-7771-466D-A73D-D270F5248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413" y="1839912"/>
            <a:ext cx="10515600" cy="4351338"/>
          </a:xfrm>
        </p:spPr>
        <p:txBody>
          <a:bodyPr/>
          <a:lstStyle/>
          <a:p>
            <a:pPr marL="0" indent="0" algn="l" rtl="0" fontAlgn="base">
              <a:spcBef>
                <a:spcPts val="1400"/>
              </a:spcBef>
              <a:spcAft>
                <a:spcPts val="0"/>
              </a:spcAft>
              <a:buNone/>
            </a:pPr>
            <a:r>
              <a:rPr lang="en-GB" sz="2400" b="1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Porfirio Díaz </a:t>
            </a: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1877-1911 (almost) </a:t>
            </a:r>
            <a:endParaRPr lang="en-GB" sz="2400" b="1" i="0" u="none" strike="noStrike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‘Caudillo’ – former military general, comes </a:t>
            </a:r>
            <a:b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to power in coup.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sng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also</a:t>
            </a: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‘Liberal’ vision of modernisation. </a:t>
            </a:r>
            <a:b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Slogan ‘order and progress’. </a:t>
            </a:r>
            <a:b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Advisors &amp; ministers = </a:t>
            </a:r>
            <a:r>
              <a:rPr lang="en-GB" sz="2400" b="0" i="1" u="none" strike="noStrike" dirty="0" err="1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científicos</a:t>
            </a: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: technocrats.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Accommodates foreign investment: </a:t>
            </a:r>
            <a:b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e.g. US in minerals /petroleum; supports big </a:t>
            </a:r>
            <a:b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landowners rather than small farmers. </a:t>
            </a:r>
          </a:p>
          <a:p>
            <a:endParaRPr lang="en-US" dirty="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1F11FC33-7FCC-EE83-71D8-44BBAEDA4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63" y="435163"/>
            <a:ext cx="4494211" cy="61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655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6BDD4-BD11-1284-CBC7-4CBCB3E2D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192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Garamond" panose="02020404030301010803" pitchFamily="18" charset="0"/>
              </a:rPr>
              <a:t>Mexico in 1910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B8533-A7FE-BE1D-02E1-C2A5F2A00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300" y="1478755"/>
            <a:ext cx="4833938" cy="4351338"/>
          </a:xfrm>
        </p:spPr>
        <p:txBody>
          <a:bodyPr>
            <a:noAutofit/>
          </a:bodyPr>
          <a:lstStyle/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Porfirio Díaz had been in power since 1877: ‘the </a:t>
            </a:r>
            <a:r>
              <a:rPr lang="en-GB" sz="2400" b="0" i="1" u="none" strike="noStrike" dirty="0" err="1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Porfiriato</a:t>
            </a:r>
            <a:r>
              <a:rPr lang="en-GB" sz="2400" b="0" i="1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’. </a:t>
            </a: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Took power through army, rigged elections, changed constitution. 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Policy ‘order and progress’: pro-capitalist, technocratic, political </a:t>
            </a:r>
            <a:b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stability to promote investment. Emphasis e.g. railways, mining. Generally benefits investors, not workers – poor conditions. </a:t>
            </a:r>
          </a:p>
          <a:p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Legacy of 19</a:t>
            </a:r>
            <a:r>
              <a:rPr lang="en-GB" sz="2400" b="0" i="0" u="none" strike="noStrike" baseline="30000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th</a:t>
            </a: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century: </a:t>
            </a:r>
            <a:b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French interference through Maximilian III, history of wars with USA, loss of Texas.</a:t>
            </a:r>
            <a:endParaRPr lang="en-US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D90182C7-0D56-2715-AE1C-772DFF8BA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63" y="435163"/>
            <a:ext cx="4494211" cy="61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87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A45C0-BEC8-1BDE-03E3-66A3E34E5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Who Plays a Part?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71C2D-6EC2-1254-1331-5E93BA9B04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Urban workers</a:t>
            </a:r>
          </a:p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The middle class</a:t>
            </a:r>
          </a:p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Rural, landless “peasants”</a:t>
            </a:r>
          </a:p>
          <a:p>
            <a:pPr marL="0" indent="0">
              <a:buNone/>
            </a:pPr>
            <a:endParaRPr lang="en-US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406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27A81-F9F6-F2D2-116F-17D2E05B2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341" y="406400"/>
            <a:ext cx="9341983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Land Rights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23E63-27EA-67B4-1667-F0068BDE4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137" y="1916112"/>
            <a:ext cx="4084638" cy="4351338"/>
          </a:xfrm>
        </p:spPr>
        <p:txBody>
          <a:bodyPr>
            <a:normAutofit/>
          </a:bodyPr>
          <a:lstStyle/>
          <a:p>
            <a:pPr algn="l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Foundational aspect of Latin American politics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Goes back to colonial period?</a:t>
            </a:r>
          </a:p>
          <a:p>
            <a:pPr algn="l" rtl="0" fontAlgn="base">
              <a:spcBef>
                <a:spcPts val="1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Ignored &amp; made worse by C19</a:t>
            </a:r>
            <a:r>
              <a:rPr lang="en-GB" sz="2400" b="0" i="0" u="none" strike="noStrike" baseline="30000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th</a:t>
            </a: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leaders in Mexico and elsewhere</a:t>
            </a:r>
          </a:p>
          <a:p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 Land redistribution: </a:t>
            </a:r>
            <a:r>
              <a:rPr lang="en-GB" sz="2400" b="0" i="1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agrarian reform </a:t>
            </a:r>
            <a:r>
              <a:rPr lang="en-GB" sz="2400" b="0" i="0" u="none" strike="noStrike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one of central aims of revolution</a:t>
            </a:r>
            <a:endParaRPr lang="en-US" sz="2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C3E1E74-54F5-A394-FE18-143E169D2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342900"/>
            <a:ext cx="7769225" cy="622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121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7605D-3EC1-FA95-D9F1-23E71C704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655"/>
            <a:ext cx="10515600" cy="1325563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  <a:latin typeface="Garamond" panose="02020404030301010803" pitchFamily="18" charset="0"/>
              </a:rPr>
              <a:t>La </a:t>
            </a:r>
            <a:r>
              <a:rPr lang="en-US" b="1" i="1" dirty="0" err="1">
                <a:solidFill>
                  <a:schemeClr val="bg1"/>
                </a:solidFill>
                <a:latin typeface="Garamond" panose="02020404030301010803" pitchFamily="18" charset="0"/>
              </a:rPr>
              <a:t>Revolución</a:t>
            </a:r>
            <a:r>
              <a:rPr lang="en-US" b="1" i="1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- 1910</a:t>
            </a:r>
          </a:p>
        </p:txBody>
      </p:sp>
      <p:pic>
        <p:nvPicPr>
          <p:cNvPr id="6146" name="Picture 2" descr="FRANCISCO I MADERO (October 18, 1873 — February 22, 1913), Mexican  government official, military, politician, president | World Biographical  Encyclopedia">
            <a:extLst>
              <a:ext uri="{FF2B5EF4-FFF2-40B4-BE49-F238E27FC236}">
                <a16:creationId xmlns:a16="http://schemas.microsoft.com/office/drawing/2014/main" id="{4D879EF0-0453-AEB5-C669-AADC02CD0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97" y="1470218"/>
            <a:ext cx="4595813" cy="413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EB51ED-2A50-4178-447D-EE74097178FA}"/>
              </a:ext>
            </a:extLst>
          </p:cNvPr>
          <p:cNvSpPr txBox="1"/>
          <p:nvPr/>
        </p:nvSpPr>
        <p:spPr>
          <a:xfrm>
            <a:off x="1404971" y="6220902"/>
            <a:ext cx="2335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Francisco Madero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1FBBCEC5-60A2-C701-147C-EEF27310A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079" y="1037684"/>
            <a:ext cx="3998347" cy="499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40C761-3595-435D-5D49-20317163BF1E}"/>
              </a:ext>
            </a:extLst>
          </p:cNvPr>
          <p:cNvSpPr txBox="1"/>
          <p:nvPr/>
        </p:nvSpPr>
        <p:spPr>
          <a:xfrm>
            <a:off x="8284713" y="6251680"/>
            <a:ext cx="1747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Garamond" panose="02020404030301010803" pitchFamily="18" charset="0"/>
              </a:rPr>
              <a:t>Porfirio Díaz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C829CC-BCA6-D3BB-E118-A8D549F7287D}"/>
              </a:ext>
            </a:extLst>
          </p:cNvPr>
          <p:cNvSpPr txBox="1"/>
          <p:nvPr/>
        </p:nvSpPr>
        <p:spPr>
          <a:xfrm>
            <a:off x="5559631" y="3244333"/>
            <a:ext cx="469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</a:rPr>
              <a:t>Vs.</a:t>
            </a:r>
          </a:p>
        </p:txBody>
      </p:sp>
    </p:spTree>
    <p:extLst>
      <p:ext uri="{BB962C8B-B14F-4D97-AF65-F5344CB8AC3E}">
        <p14:creationId xmlns:p14="http://schemas.microsoft.com/office/powerpoint/2010/main" val="2699724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2E4B4-0ABC-9F60-309F-8EE500650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55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From Revolution to Civil War - 1911</a:t>
            </a:r>
          </a:p>
        </p:txBody>
      </p:sp>
      <p:pic>
        <p:nvPicPr>
          <p:cNvPr id="7170" name="Picture 2" descr="Emiliano Zapata | Famous Bi People | Bi.org">
            <a:extLst>
              <a:ext uri="{FF2B5EF4-FFF2-40B4-BE49-F238E27FC236}">
                <a16:creationId xmlns:a16="http://schemas.microsoft.com/office/drawing/2014/main" id="{5973251F-6F85-8E73-7769-FE261F885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33116"/>
            <a:ext cx="4548188" cy="482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Pancho Villa Remains Elusive Even in Death - WSJ">
            <a:extLst>
              <a:ext uri="{FF2B5EF4-FFF2-40B4-BE49-F238E27FC236}">
                <a16:creationId xmlns:a16="http://schemas.microsoft.com/office/drawing/2014/main" id="{C664DD6F-8D4E-0F0F-A1F2-B0ED93D7A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075" y="1900823"/>
            <a:ext cx="5847076" cy="389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F9A59B-5BD0-A298-E131-4BE3DC73F42B}"/>
              </a:ext>
            </a:extLst>
          </p:cNvPr>
          <p:cNvSpPr txBox="1"/>
          <p:nvPr/>
        </p:nvSpPr>
        <p:spPr>
          <a:xfrm>
            <a:off x="2011672" y="6319558"/>
            <a:ext cx="2201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Garamond" panose="02020404030301010803" pitchFamily="18" charset="0"/>
              </a:rPr>
              <a:t>Emiliano Zapata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ECADE8-0C52-C0CC-31F4-6D0EAE0E2A6B}"/>
              </a:ext>
            </a:extLst>
          </p:cNvPr>
          <p:cNvSpPr txBox="1"/>
          <p:nvPr/>
        </p:nvSpPr>
        <p:spPr>
          <a:xfrm>
            <a:off x="7127417" y="6044047"/>
            <a:ext cx="32063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Garamond" panose="02020404030301010803" pitchFamily="18" charset="0"/>
              </a:rPr>
              <a:t>Francisco “</a:t>
            </a:r>
            <a:r>
              <a:rPr lang="en-US" sz="2200" b="1" dirty="0" err="1">
                <a:solidFill>
                  <a:schemeClr val="bg1"/>
                </a:solidFill>
                <a:latin typeface="Garamond" panose="02020404030301010803" pitchFamily="18" charset="0"/>
              </a:rPr>
              <a:t>Pancho</a:t>
            </a:r>
            <a:r>
              <a:rPr lang="en-US" sz="2200" b="1" dirty="0">
                <a:solidFill>
                  <a:schemeClr val="bg1"/>
                </a:solidFill>
                <a:latin typeface="Garamond" panose="02020404030301010803" pitchFamily="18" charset="0"/>
              </a:rPr>
              <a:t>” Villa</a:t>
            </a:r>
          </a:p>
        </p:txBody>
      </p:sp>
    </p:spTree>
    <p:extLst>
      <p:ext uri="{BB962C8B-B14F-4D97-AF65-F5344CB8AC3E}">
        <p14:creationId xmlns:p14="http://schemas.microsoft.com/office/powerpoint/2010/main" val="3394537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669</Words>
  <Application>Microsoft Macintosh PowerPoint</Application>
  <PresentationFormat>Widescreen</PresentationFormat>
  <Paragraphs>65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Twentieth Century</vt:lpstr>
      <vt:lpstr>Arial</vt:lpstr>
      <vt:lpstr>Calibri</vt:lpstr>
      <vt:lpstr>Calibri Light</vt:lpstr>
      <vt:lpstr>Garamond</vt:lpstr>
      <vt:lpstr>Office Theme</vt:lpstr>
      <vt:lpstr>Vocab</vt:lpstr>
      <vt:lpstr>The Mexican Revolution</vt:lpstr>
      <vt:lpstr>Nineteenth Century Mexico</vt:lpstr>
      <vt:lpstr>Turn of the Century</vt:lpstr>
      <vt:lpstr>Mexico in 1910</vt:lpstr>
      <vt:lpstr>Who Plays a Part?</vt:lpstr>
      <vt:lpstr>Land Rights</vt:lpstr>
      <vt:lpstr>La Revolución - 1910</vt:lpstr>
      <vt:lpstr>From Revolution to Civil War - 1911</vt:lpstr>
      <vt:lpstr>Plan de Ayala - 1911</vt:lpstr>
      <vt:lpstr>PowerPoint Presentation</vt:lpstr>
      <vt:lpstr>Adelitas / Soldaderas</vt:lpstr>
      <vt:lpstr>PowerPoint Presentation</vt:lpstr>
      <vt:lpstr>PowerPoint Presentation</vt:lpstr>
      <vt:lpstr>PowerPoint Presentation</vt:lpstr>
      <vt:lpstr>Results</vt:lpstr>
      <vt:lpstr>Post-Revolutionary Mexico</vt:lpstr>
      <vt:lpstr>Communism and  the Mexican Revolution</vt:lpstr>
      <vt:lpstr>Cristero Wars</vt:lpstr>
      <vt:lpstr>Cultural  Legacies: Art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Mexican Revolution</dc:title>
  <dc:creator>Liana Valerio</dc:creator>
  <cp:lastModifiedBy>Liana Valerio</cp:lastModifiedBy>
  <cp:revision>41</cp:revision>
  <dcterms:created xsi:type="dcterms:W3CDTF">2022-11-02T13:34:09Z</dcterms:created>
  <dcterms:modified xsi:type="dcterms:W3CDTF">2024-02-05T12:56:28Z</dcterms:modified>
</cp:coreProperties>
</file>