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89" r:id="rId4"/>
    <p:sldId id="262" r:id="rId5"/>
    <p:sldId id="263" r:id="rId6"/>
    <p:sldId id="264" r:id="rId7"/>
    <p:sldId id="265" r:id="rId8"/>
    <p:sldId id="290" r:id="rId9"/>
    <p:sldId id="266" r:id="rId10"/>
    <p:sldId id="267" r:id="rId11"/>
    <p:sldId id="257" r:id="rId12"/>
    <p:sldId id="258" r:id="rId13"/>
    <p:sldId id="269" r:id="rId14"/>
    <p:sldId id="270" r:id="rId15"/>
    <p:sldId id="271" r:id="rId16"/>
    <p:sldId id="272" r:id="rId17"/>
    <p:sldId id="273" r:id="rId18"/>
    <p:sldId id="274" r:id="rId19"/>
    <p:sldId id="276" r:id="rId20"/>
    <p:sldId id="275" r:id="rId21"/>
    <p:sldId id="282" r:id="rId22"/>
    <p:sldId id="291" r:id="rId23"/>
    <p:sldId id="292" r:id="rId24"/>
    <p:sldId id="293" r:id="rId25"/>
    <p:sldId id="294" r:id="rId26"/>
    <p:sldId id="283" r:id="rId27"/>
    <p:sldId id="284" r:id="rId28"/>
    <p:sldId id="286" r:id="rId29"/>
    <p:sldId id="288" r:id="rId30"/>
    <p:sldId id="277" r:id="rId31"/>
    <p:sldId id="280" r:id="rId32"/>
    <p:sldId id="281" r:id="rId33"/>
    <p:sldId id="268" r:id="rId34"/>
    <p:sldId id="285"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26"/>
  </p:normalViewPr>
  <p:slideViewPr>
    <p:cSldViewPr snapToGrid="0" snapToObjects="1">
      <p:cViewPr varScale="1">
        <p:scale>
          <a:sx n="106" d="100"/>
          <a:sy n="106" d="100"/>
        </p:scale>
        <p:origin x="103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514811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1413676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010043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951829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B96FA5D-5AE3-2D4C-86DB-89DBEA6BAF49}" type="datetimeFigureOut">
              <a:rPr lang="en-US" smtClean="0"/>
              <a:t>2/23/2023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676859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FB96FA5D-5AE3-2D4C-86DB-89DBEA6BAF49}" type="datetimeFigureOut">
              <a:rPr lang="en-US" smtClean="0"/>
              <a:t>2/23/2023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394317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FB96FA5D-5AE3-2D4C-86DB-89DBEA6BAF49}" type="datetimeFigureOut">
              <a:rPr lang="en-US" smtClean="0"/>
              <a:t>2/23/2023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203681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FB96FA5D-5AE3-2D4C-86DB-89DBEA6BAF49}" type="datetimeFigureOut">
              <a:rPr lang="en-US" smtClean="0"/>
              <a:t>2/23/2023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4235100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96FA5D-5AE3-2D4C-86DB-89DBEA6BAF49}" type="datetimeFigureOut">
              <a:rPr lang="en-US" smtClean="0"/>
              <a:t>2/23/2023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1857353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B96FA5D-5AE3-2D4C-86DB-89DBEA6BAF49}" type="datetimeFigureOut">
              <a:rPr lang="en-US" smtClean="0"/>
              <a:t>2/23/2023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1405022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B96FA5D-5AE3-2D4C-86DB-89DBEA6BAF49}" type="datetimeFigureOut">
              <a:rPr lang="en-US" smtClean="0"/>
              <a:t>2/23/2023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3315755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96FA5D-5AE3-2D4C-86DB-89DBEA6BAF49}" type="datetimeFigureOut">
              <a:rPr lang="en-US" smtClean="0"/>
              <a:t>2/23/2023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DC4B7D-7F7F-504B-9BB8-4D3A24355E38}" type="slidenum">
              <a:rPr lang="en-US" smtClean="0"/>
              <a:t>‹#›</a:t>
            </a:fld>
            <a:endParaRPr lang="en-US"/>
          </a:p>
        </p:txBody>
      </p:sp>
    </p:spTree>
    <p:extLst>
      <p:ext uri="{BB962C8B-B14F-4D97-AF65-F5344CB8AC3E}">
        <p14:creationId xmlns:p14="http://schemas.microsoft.com/office/powerpoint/2010/main" val="912626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youtube.com/watch?v=HBDgOrB76Rk"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598460" y="1783959"/>
            <a:ext cx="3065480" cy="2889114"/>
          </a:xfrm>
        </p:spPr>
        <p:txBody>
          <a:bodyPr anchor="b">
            <a:normAutofit/>
          </a:bodyPr>
          <a:lstStyle/>
          <a:p>
            <a:pPr algn="l">
              <a:lnSpc>
                <a:spcPct val="90000"/>
              </a:lnSpc>
            </a:pPr>
            <a:r>
              <a:rPr lang="en-US" sz="3300"/>
              <a:t>Urbanization, Modernization and Class Division in Latin America, 1930-1960</a:t>
            </a:r>
          </a:p>
        </p:txBody>
      </p:sp>
      <p:sp>
        <p:nvSpPr>
          <p:cNvPr id="1031" name="Freeform: Shape 1030">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6" name="Picture 2" descr="Metropolitan Cathedral, Brasilia - Oscar Niemeyer | Arquitectura Viva">
            <a:extLst>
              <a:ext uri="{FF2B5EF4-FFF2-40B4-BE49-F238E27FC236}">
                <a16:creationId xmlns:a16="http://schemas.microsoft.com/office/drawing/2014/main" id="{18287149-CD87-D481-C7BB-005AE70B1FA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516"/>
          <a:stretch/>
        </p:blipFill>
        <p:spPr bwMode="auto">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685347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Lomas de Chapultepec</a:t>
            </a:r>
          </a:p>
        </p:txBody>
      </p:sp>
      <p:pic>
        <p:nvPicPr>
          <p:cNvPr id="4" name="Content Placeholder 3"/>
          <p:cNvPicPr>
            <a:picLocks noGrp="1" noChangeAspect="1"/>
          </p:cNvPicPr>
          <p:nvPr>
            <p:ph idx="1"/>
          </p:nvPr>
        </p:nvPicPr>
        <p:blipFill>
          <a:blip r:embed="rId2"/>
          <a:srcRect t="13336" b="13336"/>
          <a:stretch>
            <a:fillRect/>
          </a:stretch>
        </p:blipFill>
        <p:spPr/>
      </p:pic>
    </p:spTree>
    <p:extLst>
      <p:ext uri="{BB962C8B-B14F-4D97-AF65-F5344CB8AC3E}">
        <p14:creationId xmlns:p14="http://schemas.microsoft.com/office/powerpoint/2010/main" val="1949968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California Style residences</a:t>
            </a:r>
          </a:p>
        </p:txBody>
      </p:sp>
      <p:sp>
        <p:nvSpPr>
          <p:cNvPr id="3" name="Content Placeholder 2"/>
          <p:cNvSpPr>
            <a:spLocks noGrp="1"/>
          </p:cNvSpPr>
          <p:nvPr>
            <p:ph idx="1"/>
          </p:nvPr>
        </p:nvSpPr>
        <p:spPr/>
        <p:txBody>
          <a:bodyPr/>
          <a:lstStyle/>
          <a:p>
            <a:endParaRPr lang="en-US"/>
          </a:p>
        </p:txBody>
      </p:sp>
      <p:pic>
        <p:nvPicPr>
          <p:cNvPr id="4"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782763"/>
            <a:ext cx="5791200" cy="434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73352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labor aristocracy and the </a:t>
            </a:r>
            <a:br>
              <a:rPr lang="en-US" dirty="0"/>
            </a:br>
            <a:r>
              <a:rPr lang="en-US" dirty="0"/>
              <a:t>middle class</a:t>
            </a:r>
          </a:p>
        </p:txBody>
      </p:sp>
      <p:sp>
        <p:nvSpPr>
          <p:cNvPr id="3" name="Content Placeholder 2"/>
          <p:cNvSpPr>
            <a:spLocks noGrp="1"/>
          </p:cNvSpPr>
          <p:nvPr>
            <p:ph idx="1"/>
          </p:nvPr>
        </p:nvSpPr>
        <p:spPr/>
        <p:txBody>
          <a:bodyPr>
            <a:normAutofit/>
          </a:bodyPr>
          <a:lstStyle/>
          <a:p>
            <a:r>
              <a:rPr lang="en-US" dirty="0"/>
              <a:t>From 1940 onwards, populist presidents like Vargas, Peron, and the Institutional Revolutionary Party (PRI) in Mexico attempted to woo labor aristocracy and middle class. </a:t>
            </a:r>
          </a:p>
          <a:p>
            <a:endParaRPr lang="en-US" dirty="0"/>
          </a:p>
          <a:p>
            <a:r>
              <a:rPr lang="en-US" dirty="0"/>
              <a:t>Central to this project was construction of modernist housing projects and sale at below market price to middle class consumers.</a:t>
            </a:r>
          </a:p>
        </p:txBody>
      </p:sp>
    </p:spTree>
    <p:extLst>
      <p:ext uri="{BB962C8B-B14F-4D97-AF65-F5344CB8AC3E}">
        <p14:creationId xmlns:p14="http://schemas.microsoft.com/office/powerpoint/2010/main" val="955125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7652" name="Picture 3"/>
          <p:cNvPicPr>
            <a:picLocks noGrp="1" noChangeAspect="1"/>
          </p:cNvPicPr>
          <p:nvPr>
            <p:ph idx="1"/>
          </p:nvPr>
        </p:nvPicPr>
        <p:blipFill rotWithShape="1">
          <a:blip r:embed="rId2">
            <a:extLst>
              <a:ext uri="{28A0092B-C50C-407E-A947-70E740481C1C}">
                <a14:useLocalDpi xmlns:a14="http://schemas.microsoft.com/office/drawing/2010/main" val="0"/>
              </a:ext>
            </a:extLst>
          </a:blip>
          <a:srcRect l="6268" r="5246" b="-1"/>
          <a:stretch/>
        </p:blipFill>
        <p:spPr bwMode="auto">
          <a:xfrm>
            <a:off x="20" y="10"/>
            <a:ext cx="9143980" cy="685799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657" name="Rectangle 27656">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9144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50" name="Title 1"/>
          <p:cNvSpPr>
            <a:spLocks noGrp="1"/>
          </p:cNvSpPr>
          <p:nvPr>
            <p:ph type="title"/>
          </p:nvPr>
        </p:nvSpPr>
        <p:spPr>
          <a:xfrm>
            <a:off x="392906" y="5317240"/>
            <a:ext cx="8408194" cy="744836"/>
          </a:xfrm>
        </p:spPr>
        <p:txBody>
          <a:bodyPr vert="horz" lIns="91440" tIns="45720" rIns="91440" bIns="45720" rtlCol="0" anchor="ctr">
            <a:normAutofit/>
          </a:bodyPr>
          <a:lstStyle/>
          <a:p>
            <a:pPr defTabSz="914400">
              <a:lnSpc>
                <a:spcPct val="90000"/>
              </a:lnSpc>
            </a:pPr>
            <a:r>
              <a:rPr lang="en-US" sz="3100">
                <a:solidFill>
                  <a:schemeClr val="tx1">
                    <a:lumMod val="85000"/>
                    <a:lumOff val="15000"/>
                  </a:schemeClr>
                </a:solidFill>
              </a:rPr>
              <a:t>Mexico City - Ciudad Nonoalco-Tlatelolco, 1964</a:t>
            </a:r>
          </a:p>
        </p:txBody>
      </p:sp>
      <p:cxnSp>
        <p:nvCxnSpPr>
          <p:cNvPr id="27659" name="Straight Connector 27658">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7661" name="Straight Connector 27660">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4605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676" name="Picture 3"/>
          <p:cNvPicPr>
            <a:picLocks noGrp="1" noChangeAspect="1"/>
          </p:cNvPicPr>
          <p:nvPr>
            <p:ph idx="1"/>
          </p:nvPr>
        </p:nvPicPr>
        <p:blipFill rotWithShape="1">
          <a:blip r:embed="rId2">
            <a:extLst>
              <a:ext uri="{28A0092B-C50C-407E-A947-70E740481C1C}">
                <a14:useLocalDpi xmlns:a14="http://schemas.microsoft.com/office/drawing/2010/main" val="0"/>
              </a:ext>
            </a:extLst>
          </a:blip>
          <a:srcRect t="4674" r="1" b="2890"/>
          <a:stretch/>
        </p:blipFill>
        <p:spPr bwMode="auto">
          <a:xfrm>
            <a:off x="20" y="10"/>
            <a:ext cx="9143980" cy="685799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8681" name="Rectangle 28680">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9144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74" name="Title 1"/>
          <p:cNvSpPr>
            <a:spLocks noGrp="1"/>
          </p:cNvSpPr>
          <p:nvPr>
            <p:ph type="title"/>
          </p:nvPr>
        </p:nvSpPr>
        <p:spPr>
          <a:xfrm>
            <a:off x="392906" y="5317240"/>
            <a:ext cx="8408194" cy="744836"/>
          </a:xfrm>
        </p:spPr>
        <p:txBody>
          <a:bodyPr vert="horz" lIns="91440" tIns="45720" rIns="91440" bIns="45720" rtlCol="0" anchor="ctr">
            <a:normAutofit/>
          </a:bodyPr>
          <a:lstStyle/>
          <a:p>
            <a:pPr defTabSz="914400">
              <a:lnSpc>
                <a:spcPct val="90000"/>
              </a:lnSpc>
            </a:pPr>
            <a:r>
              <a:rPr lang="en-US" sz="3100">
                <a:solidFill>
                  <a:schemeClr val="tx1">
                    <a:lumMod val="85000"/>
                    <a:lumOff val="15000"/>
                  </a:schemeClr>
                </a:solidFill>
              </a:rPr>
              <a:t>Mexico City - Centro Urbano Presidente Juarez</a:t>
            </a:r>
          </a:p>
        </p:txBody>
      </p:sp>
      <p:cxnSp>
        <p:nvCxnSpPr>
          <p:cNvPr id="28683" name="Straight Connector 28682">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8685" name="Straight Connector 28684">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8071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5" name="Rectangle 29704">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7"/>
            <a:ext cx="3249230"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98" name="Title 1"/>
          <p:cNvSpPr>
            <a:spLocks noGrp="1"/>
          </p:cNvSpPr>
          <p:nvPr>
            <p:ph type="title"/>
          </p:nvPr>
        </p:nvSpPr>
        <p:spPr>
          <a:xfrm>
            <a:off x="505677" y="914400"/>
            <a:ext cx="2743200" cy="2887579"/>
          </a:xfrm>
        </p:spPr>
        <p:txBody>
          <a:bodyPr vert="horz" lIns="91440" tIns="45720" rIns="91440" bIns="45720" rtlCol="0" anchor="b">
            <a:normAutofit/>
          </a:bodyPr>
          <a:lstStyle/>
          <a:p>
            <a:pPr defTabSz="914400">
              <a:lnSpc>
                <a:spcPct val="90000"/>
              </a:lnSpc>
            </a:pPr>
            <a:r>
              <a:rPr lang="en-US" sz="4200" kern="1200">
                <a:solidFill>
                  <a:srgbClr val="FFFFFF"/>
                </a:solidFill>
                <a:latin typeface="+mj-lt"/>
                <a:ea typeface="+mj-ea"/>
                <a:cs typeface="+mj-cs"/>
              </a:rPr>
              <a:t>Centro Miguel Aleman, 1949</a:t>
            </a:r>
          </a:p>
        </p:txBody>
      </p:sp>
      <p:cxnSp>
        <p:nvCxnSpPr>
          <p:cNvPr id="29707" name="Straight Connector 29706">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3344" y="3910267"/>
            <a:ext cx="1940093"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29700" name="Picture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3865366" y="498547"/>
            <a:ext cx="4915159" cy="5868847"/>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36184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urban poor</a:t>
            </a:r>
          </a:p>
        </p:txBody>
      </p:sp>
      <p:sp>
        <p:nvSpPr>
          <p:cNvPr id="3" name="Content Placeholder 2"/>
          <p:cNvSpPr>
            <a:spLocks noGrp="1"/>
          </p:cNvSpPr>
          <p:nvPr>
            <p:ph idx="1"/>
          </p:nvPr>
        </p:nvSpPr>
        <p:spPr/>
        <p:txBody>
          <a:bodyPr>
            <a:normAutofit fontScale="85000" lnSpcReduction="20000"/>
          </a:bodyPr>
          <a:lstStyle/>
          <a:p>
            <a:r>
              <a:rPr lang="en-US" dirty="0"/>
              <a:t>This period of industrialization also saw the establishment of Latin America’s slums, barrios in Spanish Latin America, favelas in Brazil. </a:t>
            </a:r>
          </a:p>
          <a:p>
            <a:endParaRPr lang="en-US" dirty="0"/>
          </a:p>
          <a:p>
            <a:r>
              <a:rPr lang="en-US" dirty="0"/>
              <a:t>Many of the people who flooded into the cities from the countryside faced problems. </a:t>
            </a:r>
          </a:p>
          <a:p>
            <a:pPr lvl="1"/>
            <a:r>
              <a:rPr lang="en-US" dirty="0"/>
              <a:t>Lack of stable employment in industry (profits of industrial growth went to industrialists and new labor aristocracy)</a:t>
            </a:r>
          </a:p>
          <a:p>
            <a:pPr lvl="1"/>
            <a:r>
              <a:rPr lang="en-US" dirty="0"/>
              <a:t>Forced to work a series of menial, short-term jobs in the “informal” sector. Low wages, no job security, no social security, no union kickbacks. </a:t>
            </a:r>
          </a:p>
          <a:p>
            <a:pPr lvl="1"/>
            <a:r>
              <a:rPr lang="en-US" dirty="0"/>
              <a:t>Housing</a:t>
            </a:r>
          </a:p>
          <a:p>
            <a:pPr lvl="1"/>
            <a:endParaRPr lang="en-US" dirty="0"/>
          </a:p>
        </p:txBody>
      </p:sp>
    </p:spTree>
    <p:extLst>
      <p:ext uri="{BB962C8B-B14F-4D97-AF65-F5344CB8AC3E}">
        <p14:creationId xmlns:p14="http://schemas.microsoft.com/office/powerpoint/2010/main" val="24118507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532891" cy="1143000"/>
          </a:xfrm>
        </p:spPr>
        <p:txBody>
          <a:bodyPr>
            <a:normAutofit fontScale="90000"/>
          </a:bodyPr>
          <a:lstStyle/>
          <a:p>
            <a:r>
              <a:rPr lang="en-US" dirty="0"/>
              <a:t>In Mexico, new immigrants were forced to choose between three options</a:t>
            </a:r>
          </a:p>
        </p:txBody>
      </p:sp>
      <p:sp>
        <p:nvSpPr>
          <p:cNvPr id="3" name="Content Placeholder 2"/>
          <p:cNvSpPr>
            <a:spLocks noGrp="1"/>
          </p:cNvSpPr>
          <p:nvPr>
            <p:ph idx="1"/>
          </p:nvPr>
        </p:nvSpPr>
        <p:spPr>
          <a:xfrm>
            <a:off x="457199" y="1817483"/>
            <a:ext cx="8229600" cy="4525963"/>
          </a:xfrm>
        </p:spPr>
        <p:txBody>
          <a:bodyPr>
            <a:normAutofit fontScale="92500"/>
          </a:bodyPr>
          <a:lstStyle/>
          <a:p>
            <a:r>
              <a:rPr lang="en-US" dirty="0" err="1"/>
              <a:t>Vecindades</a:t>
            </a:r>
            <a:r>
              <a:rPr lang="en-US" dirty="0"/>
              <a:t> - high rent, converted nineteenth century buildings</a:t>
            </a:r>
          </a:p>
          <a:p>
            <a:endParaRPr lang="en-US" dirty="0"/>
          </a:p>
          <a:p>
            <a:r>
              <a:rPr lang="en-US" dirty="0" err="1"/>
              <a:t>Ciudades</a:t>
            </a:r>
            <a:r>
              <a:rPr lang="en-US" dirty="0"/>
              <a:t> </a:t>
            </a:r>
            <a:r>
              <a:rPr lang="en-US" dirty="0" err="1"/>
              <a:t>perdidas</a:t>
            </a:r>
            <a:r>
              <a:rPr lang="en-US" dirty="0"/>
              <a:t>  - empty, privately owned lots, medium rent, necessary to construct own house. </a:t>
            </a:r>
          </a:p>
          <a:p>
            <a:endParaRPr lang="en-US" dirty="0"/>
          </a:p>
          <a:p>
            <a:r>
              <a:rPr lang="en-US" dirty="0" err="1"/>
              <a:t>Paracaidismo</a:t>
            </a:r>
            <a:r>
              <a:rPr lang="en-US" dirty="0"/>
              <a:t> – squatting, possibility of no rent, but high risk due to constant threat of eviction. </a:t>
            </a:r>
          </a:p>
        </p:txBody>
      </p:sp>
    </p:spTree>
    <p:extLst>
      <p:ext uri="{BB962C8B-B14F-4D97-AF65-F5344CB8AC3E}">
        <p14:creationId xmlns:p14="http://schemas.microsoft.com/office/powerpoint/2010/main" val="40037394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4385066"/>
            <a:ext cx="8192729" cy="1317643"/>
          </a:xfrm>
        </p:spPr>
        <p:txBody>
          <a:bodyPr vert="horz" lIns="91440" tIns="45720" rIns="91440" bIns="45720" rtlCol="0" anchor="b">
            <a:normAutofit/>
          </a:bodyPr>
          <a:lstStyle/>
          <a:p>
            <a:pPr algn="l" defTabSz="914400">
              <a:lnSpc>
                <a:spcPct val="90000"/>
              </a:lnSpc>
            </a:pPr>
            <a:r>
              <a:rPr lang="en-US" sz="5700" kern="1200">
                <a:solidFill>
                  <a:schemeClr val="tx1"/>
                </a:solidFill>
                <a:latin typeface="+mj-lt"/>
                <a:ea typeface="+mj-ea"/>
                <a:cs typeface="+mj-cs"/>
              </a:rPr>
              <a:t>Vecindades</a:t>
            </a:r>
          </a:p>
        </p:txBody>
      </p:sp>
      <p:pic>
        <p:nvPicPr>
          <p:cNvPr id="31750" name="Picture 5"/>
          <p:cNvPicPr>
            <a:picLocks noChangeAspect="1"/>
          </p:cNvPicPr>
          <p:nvPr/>
        </p:nvPicPr>
        <p:blipFill rotWithShape="1">
          <a:blip r:embed="rId2">
            <a:extLst>
              <a:ext uri="{28A0092B-C50C-407E-A947-70E740481C1C}">
                <a14:useLocalDpi xmlns:a14="http://schemas.microsoft.com/office/drawing/2010/main" val="0"/>
              </a:ext>
            </a:extLst>
          </a:blip>
          <a:srcRect l="1751" r="5430" b="-1"/>
          <a:stretch/>
        </p:blipFill>
        <p:spPr bwMode="auto">
          <a:xfrm>
            <a:off x="20" y="10"/>
            <a:ext cx="3044932" cy="424280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9" name="Picture 4"/>
          <p:cNvPicPr>
            <a:picLocks noChangeAspect="1"/>
          </p:cNvPicPr>
          <p:nvPr/>
        </p:nvPicPr>
        <p:blipFill rotWithShape="1">
          <a:blip r:embed="rId3">
            <a:extLst>
              <a:ext uri="{28A0092B-C50C-407E-A947-70E740481C1C}">
                <a14:useLocalDpi xmlns:a14="http://schemas.microsoft.com/office/drawing/2010/main" val="0"/>
              </a:ext>
            </a:extLst>
          </a:blip>
          <a:srcRect l="4240"/>
          <a:stretch/>
        </p:blipFill>
        <p:spPr bwMode="auto">
          <a:xfrm>
            <a:off x="3067861" y="-1"/>
            <a:ext cx="3047189" cy="424281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8" name="Picture 3"/>
          <p:cNvPicPr>
            <a:picLocks noChangeAspect="1"/>
          </p:cNvPicPr>
          <p:nvPr/>
        </p:nvPicPr>
        <p:blipFill rotWithShape="1">
          <a:blip r:embed="rId4">
            <a:extLst>
              <a:ext uri="{28A0092B-C50C-407E-A947-70E740481C1C}">
                <a14:useLocalDpi xmlns:a14="http://schemas.microsoft.com/office/drawing/2010/main" val="0"/>
              </a:ext>
            </a:extLst>
          </a:blip>
          <a:srcRect l="18797" r="29051" b="-2"/>
          <a:stretch/>
        </p:blipFill>
        <p:spPr bwMode="auto">
          <a:xfrm>
            <a:off x="6099048" y="10"/>
            <a:ext cx="3044952" cy="424280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1766" name="Straight Connector 31765">
            <a:extLst>
              <a:ext uri="{FF2B5EF4-FFF2-40B4-BE49-F238E27FC236}">
                <a16:creationId xmlns:a16="http://schemas.microsoft.com/office/drawing/2014/main" id="{C800968E-0A99-46C4-A9B2-6A63AC66F4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4242136"/>
            <a:ext cx="9144001"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768" name="Straight Connector 31767">
            <a:extLst>
              <a:ext uri="{FF2B5EF4-FFF2-40B4-BE49-F238E27FC236}">
                <a16:creationId xmlns:a16="http://schemas.microsoft.com/office/drawing/2014/main" id="{0627B73E-D784-4780-AA33-DCDFE7DA16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7189"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770" name="Straight Connector 31769">
            <a:extLst>
              <a:ext uri="{FF2B5EF4-FFF2-40B4-BE49-F238E27FC236}">
                <a16:creationId xmlns:a16="http://schemas.microsoft.com/office/drawing/2014/main" id="{EBAD6A72-88E8-42F7-88B9-CAF744536B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4378"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7463647"/>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85" name="Freeform: Shape 32784">
            <a:extLst>
              <a:ext uri="{FF2B5EF4-FFF2-40B4-BE49-F238E27FC236}">
                <a16:creationId xmlns:a16="http://schemas.microsoft.com/office/drawing/2014/main" id="{E4505C23-674B-4195-81D6-0C127FEAE3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7908"/>
            <a:ext cx="6870771" cy="1490093"/>
          </a:xfrm>
          <a:custGeom>
            <a:avLst/>
            <a:gdLst>
              <a:gd name="connsiteX0" fmla="*/ 0 w 9161029"/>
              <a:gd name="connsiteY0" fmla="*/ 0 h 1490093"/>
              <a:gd name="connsiteX1" fmla="*/ 2046494 w 9161029"/>
              <a:gd name="connsiteY1" fmla="*/ 0 h 1490093"/>
              <a:gd name="connsiteX2" fmla="*/ 2496613 w 9161029"/>
              <a:gd name="connsiteY2" fmla="*/ 0 h 1490093"/>
              <a:gd name="connsiteX3" fmla="*/ 3235839 w 9161029"/>
              <a:gd name="connsiteY3" fmla="*/ 0 h 1490093"/>
              <a:gd name="connsiteX4" fmla="*/ 9161029 w 9161029"/>
              <a:gd name="connsiteY4" fmla="*/ 0 h 1490093"/>
              <a:gd name="connsiteX5" fmla="*/ 8470921 w 9161029"/>
              <a:gd name="connsiteY5" fmla="*/ 1490093 h 1490093"/>
              <a:gd name="connsiteX6" fmla="*/ 0 w 9161029"/>
              <a:gd name="connsiteY6"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1029" h="1490093">
                <a:moveTo>
                  <a:pt x="0" y="0"/>
                </a:moveTo>
                <a:lnTo>
                  <a:pt x="2046494" y="0"/>
                </a:lnTo>
                <a:lnTo>
                  <a:pt x="2496613" y="0"/>
                </a:lnTo>
                <a:lnTo>
                  <a:pt x="3235839" y="0"/>
                </a:lnTo>
                <a:lnTo>
                  <a:pt x="9161029" y="0"/>
                </a:lnTo>
                <a:lnTo>
                  <a:pt x="8470921" y="1490093"/>
                </a:lnTo>
                <a:lnTo>
                  <a:pt x="0" y="1490093"/>
                </a:lnTo>
                <a:close/>
              </a:path>
            </a:pathLst>
          </a:custGeom>
          <a:solidFill>
            <a:schemeClr val="tx1">
              <a:lumMod val="50000"/>
              <a:lumOff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87" name="Freeform: Shape 32786">
            <a:extLst>
              <a:ext uri="{FF2B5EF4-FFF2-40B4-BE49-F238E27FC236}">
                <a16:creationId xmlns:a16="http://schemas.microsoft.com/office/drawing/2014/main" id="{65C9B8F0-FF66-4C15-BD05-E86B87331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72277" y="5367908"/>
            <a:ext cx="2571723" cy="1490093"/>
          </a:xfrm>
          <a:custGeom>
            <a:avLst/>
            <a:gdLst>
              <a:gd name="connsiteX0" fmla="*/ 690108 w 3428963"/>
              <a:gd name="connsiteY0" fmla="*/ 0 h 1490093"/>
              <a:gd name="connsiteX1" fmla="*/ 3428963 w 3428963"/>
              <a:gd name="connsiteY1" fmla="*/ 0 h 1490093"/>
              <a:gd name="connsiteX2" fmla="*/ 3428963 w 3428963"/>
              <a:gd name="connsiteY2" fmla="*/ 1490093 h 1490093"/>
              <a:gd name="connsiteX3" fmla="*/ 0 w 3428963"/>
              <a:gd name="connsiteY3" fmla="*/ 1490093 h 1490093"/>
            </a:gdLst>
            <a:ahLst/>
            <a:cxnLst>
              <a:cxn ang="0">
                <a:pos x="connsiteX0" y="connsiteY0"/>
              </a:cxn>
              <a:cxn ang="0">
                <a:pos x="connsiteX1" y="connsiteY1"/>
              </a:cxn>
              <a:cxn ang="0">
                <a:pos x="connsiteX2" y="connsiteY2"/>
              </a:cxn>
              <a:cxn ang="0">
                <a:pos x="connsiteX3" y="connsiteY3"/>
              </a:cxn>
            </a:cxnLst>
            <a:rect l="l" t="t" r="r" b="b"/>
            <a:pathLst>
              <a:path w="3428963" h="1490093">
                <a:moveTo>
                  <a:pt x="690108" y="0"/>
                </a:moveTo>
                <a:lnTo>
                  <a:pt x="3428963" y="0"/>
                </a:lnTo>
                <a:lnTo>
                  <a:pt x="3428963" y="1490093"/>
                </a:lnTo>
                <a:lnTo>
                  <a:pt x="0" y="1490093"/>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2773" name="Picture 4"/>
          <p:cNvPicPr>
            <a:picLocks noChangeAspect="1"/>
          </p:cNvPicPr>
          <p:nvPr/>
        </p:nvPicPr>
        <p:blipFill rotWithShape="1">
          <a:blip r:embed="rId2">
            <a:extLst>
              <a:ext uri="{28A0092B-C50C-407E-A947-70E740481C1C}">
                <a14:useLocalDpi xmlns:a14="http://schemas.microsoft.com/office/drawing/2010/main" val="0"/>
              </a:ext>
            </a:extLst>
          </a:blip>
          <a:srcRect r="8268" b="5"/>
          <a:stretch/>
        </p:blipFill>
        <p:spPr bwMode="auto">
          <a:xfrm>
            <a:off x="628650" y="674688"/>
            <a:ext cx="2740025" cy="4017963"/>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772" name="Picture 3"/>
          <p:cNvPicPr>
            <a:picLocks noChangeAspect="1"/>
          </p:cNvPicPr>
          <p:nvPr/>
        </p:nvPicPr>
        <p:blipFill rotWithShape="1">
          <a:blip r:embed="rId3">
            <a:extLst>
              <a:ext uri="{28A0092B-C50C-407E-A947-70E740481C1C}">
                <a14:useLocalDpi xmlns:a14="http://schemas.microsoft.com/office/drawing/2010/main" val="0"/>
              </a:ext>
            </a:extLst>
          </a:blip>
          <a:srcRect l="1156" r="15264" b="1"/>
          <a:stretch/>
        </p:blipFill>
        <p:spPr bwMode="auto">
          <a:xfrm>
            <a:off x="3440113" y="674688"/>
            <a:ext cx="5075238" cy="4017963"/>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770" name="Title 1"/>
          <p:cNvSpPr>
            <a:spLocks noGrp="1"/>
          </p:cNvSpPr>
          <p:nvPr>
            <p:ph type="title"/>
          </p:nvPr>
        </p:nvSpPr>
        <p:spPr>
          <a:xfrm>
            <a:off x="628650" y="5529884"/>
            <a:ext cx="5789535" cy="1096331"/>
          </a:xfrm>
        </p:spPr>
        <p:txBody>
          <a:bodyPr>
            <a:normAutofit/>
          </a:bodyPr>
          <a:lstStyle/>
          <a:p>
            <a:pPr eaLnBrk="1" hangingPunct="1"/>
            <a:r>
              <a:rPr lang="en-US">
                <a:latin typeface="Calibri" charset="0"/>
                <a:ea typeface="ＭＳ Ｐゴシック" charset="0"/>
                <a:cs typeface="ＭＳ Ｐゴシック" charset="0"/>
              </a:rPr>
              <a:t>Ciudades Perdidas</a:t>
            </a:r>
          </a:p>
        </p:txBody>
      </p:sp>
    </p:spTree>
    <p:extLst>
      <p:ext uri="{BB962C8B-B14F-4D97-AF65-F5344CB8AC3E}">
        <p14:creationId xmlns:p14="http://schemas.microsoft.com/office/powerpoint/2010/main" val="1572232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3074" name="Picture 2" descr="Perón and the People: Democracy and Authoritarianism in Juan Perón's  Argentina - Inquiries Journal">
            <a:extLst>
              <a:ext uri="{FF2B5EF4-FFF2-40B4-BE49-F238E27FC236}">
                <a16:creationId xmlns:a16="http://schemas.microsoft.com/office/drawing/2014/main" id="{095A5A9A-E1DD-F69D-67D0-3272BB34E9D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075"/>
          <a:stretch/>
        </p:blipFill>
        <p:spPr bwMode="auto">
          <a:xfrm>
            <a:off x="20" y="10"/>
            <a:ext cx="5257402" cy="6857990"/>
          </a:xfrm>
          <a:custGeom>
            <a:avLst/>
            <a:gdLst/>
            <a:ahLst/>
            <a:cxnLst/>
            <a:rect l="l" t="t" r="r" b="b"/>
            <a:pathLst>
              <a:path w="7009896" h="6858000">
                <a:moveTo>
                  <a:pt x="0" y="0"/>
                </a:moveTo>
                <a:lnTo>
                  <a:pt x="7009896" y="0"/>
                </a:lnTo>
                <a:lnTo>
                  <a:pt x="7009896" y="1"/>
                </a:lnTo>
                <a:lnTo>
                  <a:pt x="6295211" y="1"/>
                </a:lnTo>
                <a:lnTo>
                  <a:pt x="6195255" y="380651"/>
                </a:lnTo>
                <a:cubicBezTo>
                  <a:pt x="5677600" y="2559611"/>
                  <a:pt x="5966601" y="4758249"/>
                  <a:pt x="6880029" y="6647018"/>
                </a:cubicBezTo>
                <a:lnTo>
                  <a:pt x="6988280"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4823" name="Freeform: Shape 34822">
            <a:extLst>
              <a:ext uri="{FF2B5EF4-FFF2-40B4-BE49-F238E27FC236}">
                <a16:creationId xmlns:a16="http://schemas.microsoft.com/office/drawing/2014/main" id="{5FDF4720-5445-47BE-89FE-E40D1AE6F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83945" y="-1"/>
            <a:ext cx="4860055"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34825" name="Freeform: Shape 34824">
            <a:extLst>
              <a:ext uri="{FF2B5EF4-FFF2-40B4-BE49-F238E27FC236}">
                <a16:creationId xmlns:a16="http://schemas.microsoft.com/office/drawing/2014/main" id="{AC8710B4-A815-4082-9E4F-F13A000709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457088" y="0"/>
            <a:ext cx="4686912"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817" name="Title 1"/>
          <p:cNvSpPr>
            <a:spLocks noGrp="1"/>
          </p:cNvSpPr>
          <p:nvPr>
            <p:ph type="title"/>
          </p:nvPr>
        </p:nvSpPr>
        <p:spPr>
          <a:xfrm>
            <a:off x="4993062" y="733507"/>
            <a:ext cx="3614964" cy="1325563"/>
          </a:xfrm>
        </p:spPr>
        <p:txBody>
          <a:bodyPr>
            <a:normAutofit/>
          </a:bodyPr>
          <a:lstStyle/>
          <a:p>
            <a:pPr>
              <a:lnSpc>
                <a:spcPct val="90000"/>
              </a:lnSpc>
            </a:pPr>
            <a:r>
              <a:rPr lang="en-US" dirty="0">
                <a:latin typeface="Calibri" charset="0"/>
                <a:ea typeface="ＭＳ Ｐゴシック" charset="0"/>
                <a:cs typeface="ＭＳ Ｐゴシック" charset="0"/>
              </a:rPr>
              <a:t>Latin American economies</a:t>
            </a:r>
          </a:p>
        </p:txBody>
      </p:sp>
      <p:sp>
        <p:nvSpPr>
          <p:cNvPr id="34818" name="Content Placeholder 2"/>
          <p:cNvSpPr>
            <a:spLocks noGrp="1"/>
          </p:cNvSpPr>
          <p:nvPr>
            <p:ph idx="1"/>
          </p:nvPr>
        </p:nvSpPr>
        <p:spPr>
          <a:xfrm>
            <a:off x="4788459" y="2174865"/>
            <a:ext cx="4150918" cy="3465444"/>
          </a:xfrm>
        </p:spPr>
        <p:txBody>
          <a:bodyPr anchor="t">
            <a:noAutofit/>
          </a:bodyPr>
          <a:lstStyle/>
          <a:p>
            <a:pPr marL="0" indent="0">
              <a:lnSpc>
                <a:spcPct val="90000"/>
              </a:lnSpc>
              <a:buNone/>
            </a:pPr>
            <a:r>
              <a:rPr lang="en-US" sz="2000" dirty="0">
                <a:latin typeface="Calibri" charset="0"/>
                <a:ea typeface="ＭＳ Ｐゴシック" charset="0"/>
                <a:cs typeface="ＭＳ Ｐゴシック" charset="0"/>
              </a:rPr>
              <a:t>Rise of populist governments – </a:t>
            </a:r>
            <a:r>
              <a:rPr lang="en-US" sz="2000" dirty="0" err="1">
                <a:latin typeface="Calibri" charset="0"/>
                <a:ea typeface="ＭＳ Ｐゴシック" charset="0"/>
                <a:cs typeface="ＭＳ Ｐゴシック" charset="0"/>
              </a:rPr>
              <a:t>Lázaro</a:t>
            </a:r>
            <a:r>
              <a:rPr lang="en-US" sz="2000" dirty="0">
                <a:latin typeface="Calibri" charset="0"/>
                <a:ea typeface="ＭＳ Ｐゴシック" charset="0"/>
                <a:cs typeface="ＭＳ Ｐゴシック" charset="0"/>
              </a:rPr>
              <a:t> Cárdenas in Mexico, </a:t>
            </a:r>
            <a:r>
              <a:rPr lang="en-US" sz="2000" dirty="0" err="1">
                <a:latin typeface="Calibri" charset="0"/>
                <a:ea typeface="ＭＳ Ｐゴシック" charset="0"/>
                <a:cs typeface="ＭＳ Ｐゴシック" charset="0"/>
              </a:rPr>
              <a:t>Getulio</a:t>
            </a:r>
            <a:r>
              <a:rPr lang="en-US" sz="2000" dirty="0">
                <a:latin typeface="Calibri" charset="0"/>
                <a:ea typeface="ＭＳ Ｐゴシック" charset="0"/>
                <a:cs typeface="ＭＳ Ｐゴシック" charset="0"/>
              </a:rPr>
              <a:t> Vargas in Brazil, Juan Peron in Argentina.</a:t>
            </a:r>
          </a:p>
          <a:p>
            <a:pPr marL="0" indent="0">
              <a:lnSpc>
                <a:spcPct val="90000"/>
              </a:lnSpc>
              <a:buNone/>
            </a:pPr>
            <a:endParaRPr lang="en-US" sz="2000" dirty="0">
              <a:latin typeface="Calibri" charset="0"/>
              <a:ea typeface="ＭＳ Ｐゴシック" charset="0"/>
              <a:cs typeface="ＭＳ Ｐゴシック" charset="0"/>
            </a:endParaRPr>
          </a:p>
          <a:p>
            <a:pPr marL="0" indent="0">
              <a:lnSpc>
                <a:spcPct val="90000"/>
              </a:lnSpc>
              <a:buNone/>
            </a:pPr>
            <a:r>
              <a:rPr lang="en-US" sz="2000" dirty="0">
                <a:latin typeface="Calibri" charset="0"/>
                <a:ea typeface="ＭＳ Ｐゴシック" charset="0"/>
                <a:cs typeface="ＭＳ Ｐゴシック" charset="0"/>
              </a:rPr>
              <a:t>During the depression most Latin American governments embraced Import Substitution Industrialization.</a:t>
            </a:r>
          </a:p>
          <a:p>
            <a:pPr marL="0" indent="0">
              <a:lnSpc>
                <a:spcPct val="90000"/>
              </a:lnSpc>
              <a:buNone/>
            </a:pPr>
            <a:endParaRPr lang="en-US" sz="2000" dirty="0">
              <a:latin typeface="Calibri" charset="0"/>
              <a:ea typeface="ＭＳ Ｐゴシック" charset="0"/>
              <a:cs typeface="ＭＳ Ｐゴシック" charset="0"/>
            </a:endParaRPr>
          </a:p>
          <a:p>
            <a:pPr marL="0" indent="0">
              <a:lnSpc>
                <a:spcPct val="90000"/>
              </a:lnSpc>
              <a:buNone/>
            </a:pPr>
            <a:r>
              <a:rPr lang="en-US" sz="2000" dirty="0">
                <a:latin typeface="Calibri" charset="0"/>
                <a:ea typeface="ＭＳ Ｐゴシック" charset="0"/>
                <a:cs typeface="ＭＳ Ｐゴシック" charset="0"/>
              </a:rPr>
              <a:t>ISI involved high tariffs on imported goods, support for national industries. </a:t>
            </a:r>
          </a:p>
        </p:txBody>
      </p:sp>
    </p:spTree>
    <p:extLst>
      <p:ext uri="{BB962C8B-B14F-4D97-AF65-F5344CB8AC3E}">
        <p14:creationId xmlns:p14="http://schemas.microsoft.com/office/powerpoint/2010/main" val="2231712862"/>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E91F5CA-B392-444C-88E3-BF5BAAEBD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459807F-B6FA-44D3-9A53-C55B6B5688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80681"/>
            <a:ext cx="9144000" cy="2777318"/>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41295" y="5279511"/>
            <a:ext cx="7261411" cy="739880"/>
          </a:xfrm>
        </p:spPr>
        <p:txBody>
          <a:bodyPr vert="horz" lIns="91440" tIns="45720" rIns="91440" bIns="45720" rtlCol="0" anchor="b">
            <a:normAutofit/>
          </a:bodyPr>
          <a:lstStyle/>
          <a:p>
            <a:pPr defTabSz="914400">
              <a:lnSpc>
                <a:spcPct val="90000"/>
              </a:lnSpc>
            </a:pPr>
            <a:r>
              <a:rPr lang="en-US" sz="3100">
                <a:solidFill>
                  <a:schemeClr val="tx1">
                    <a:lumMod val="85000"/>
                    <a:lumOff val="15000"/>
                  </a:schemeClr>
                </a:solidFill>
              </a:rPr>
              <a:t>Paracaidismo e.g. Ciudad Nezahualcoyotl</a:t>
            </a:r>
          </a:p>
        </p:txBody>
      </p:sp>
      <p:pic>
        <p:nvPicPr>
          <p:cNvPr id="6" name="Content Placeholder 5"/>
          <p:cNvPicPr>
            <a:picLocks noGrp="1" noChangeAspect="1"/>
          </p:cNvPicPr>
          <p:nvPr>
            <p:ph idx="1"/>
          </p:nvPr>
        </p:nvPicPr>
        <p:blipFill rotWithShape="1">
          <a:blip r:embed="rId2"/>
          <a:srcRect t="3557"/>
          <a:stretch/>
        </p:blipFill>
        <p:spPr>
          <a:xfrm>
            <a:off x="20" y="10"/>
            <a:ext cx="9143979" cy="5886523"/>
          </a:xfrm>
          <a:custGeom>
            <a:avLst/>
            <a:gdLst/>
            <a:ahLst/>
            <a:cxnLst/>
            <a:rect l="l" t="t" r="r" b="b"/>
            <a:pathLst>
              <a:path w="12191999" h="5886533">
                <a:moveTo>
                  <a:pt x="4721173" y="4907914"/>
                </a:moveTo>
                <a:lnTo>
                  <a:pt x="4722109" y="4908125"/>
                </a:lnTo>
                <a:cubicBezTo>
                  <a:pt x="4721143" y="4908767"/>
                  <a:pt x="4718263" y="4909373"/>
                  <a:pt x="4717199" y="4909396"/>
                </a:cubicBezTo>
                <a:close/>
                <a:moveTo>
                  <a:pt x="0" y="0"/>
                </a:moveTo>
                <a:lnTo>
                  <a:pt x="12191999" y="0"/>
                </a:lnTo>
                <a:lnTo>
                  <a:pt x="12191999" y="5751311"/>
                </a:lnTo>
                <a:lnTo>
                  <a:pt x="12140860" y="5770509"/>
                </a:lnTo>
                <a:cubicBezTo>
                  <a:pt x="12126656" y="5772723"/>
                  <a:pt x="12093589" y="5827925"/>
                  <a:pt x="12080161" y="5826358"/>
                </a:cubicBezTo>
                <a:cubicBezTo>
                  <a:pt x="11978188" y="5850511"/>
                  <a:pt x="11967361" y="5873564"/>
                  <a:pt x="11917885" y="5861578"/>
                </a:cubicBezTo>
                <a:cubicBezTo>
                  <a:pt x="11872779" y="5859863"/>
                  <a:pt x="11928861" y="5896778"/>
                  <a:pt x="11894610" y="5883738"/>
                </a:cubicBezTo>
                <a:cubicBezTo>
                  <a:pt x="11860359" y="5870698"/>
                  <a:pt x="11736091" y="5807232"/>
                  <a:pt x="11712379" y="5783337"/>
                </a:cubicBezTo>
                <a:cubicBezTo>
                  <a:pt x="11688667" y="5759442"/>
                  <a:pt x="11627912" y="5782933"/>
                  <a:pt x="11585366" y="5740371"/>
                </a:cubicBezTo>
                <a:lnTo>
                  <a:pt x="11516470" y="5663679"/>
                </a:lnTo>
                <a:cubicBezTo>
                  <a:pt x="11468274" y="5661847"/>
                  <a:pt x="11507335" y="5626593"/>
                  <a:pt x="11462692" y="5610127"/>
                </a:cubicBezTo>
                <a:cubicBezTo>
                  <a:pt x="11417567" y="5608500"/>
                  <a:pt x="11408021" y="5556613"/>
                  <a:pt x="11369712" y="5548654"/>
                </a:cubicBezTo>
                <a:cubicBezTo>
                  <a:pt x="11354317" y="5554704"/>
                  <a:pt x="11288328" y="5499810"/>
                  <a:pt x="11273969" y="5488986"/>
                </a:cubicBezTo>
                <a:cubicBezTo>
                  <a:pt x="11231913" y="5490378"/>
                  <a:pt x="11221973" y="5480544"/>
                  <a:pt x="11195084" y="5467967"/>
                </a:cubicBezTo>
                <a:cubicBezTo>
                  <a:pt x="11164086" y="5497749"/>
                  <a:pt x="11171649" y="5471790"/>
                  <a:pt x="11143408" y="5468614"/>
                </a:cubicBezTo>
                <a:cubicBezTo>
                  <a:pt x="11125906" y="5464975"/>
                  <a:pt x="11102603" y="5460835"/>
                  <a:pt x="11085935" y="5459365"/>
                </a:cubicBezTo>
                <a:cubicBezTo>
                  <a:pt x="11057493" y="5459661"/>
                  <a:pt x="11029906" y="5441496"/>
                  <a:pt x="11030953" y="5456484"/>
                </a:cubicBezTo>
                <a:cubicBezTo>
                  <a:pt x="11007784" y="5459001"/>
                  <a:pt x="10982005" y="5463178"/>
                  <a:pt x="10951060" y="5461240"/>
                </a:cubicBezTo>
                <a:cubicBezTo>
                  <a:pt x="10885365" y="5424406"/>
                  <a:pt x="10915288" y="5460968"/>
                  <a:pt x="10857721" y="5448157"/>
                </a:cubicBezTo>
                <a:cubicBezTo>
                  <a:pt x="10806646" y="5435790"/>
                  <a:pt x="10707075" y="5402712"/>
                  <a:pt x="10644616" y="5387039"/>
                </a:cubicBezTo>
                <a:cubicBezTo>
                  <a:pt x="10616446" y="5382224"/>
                  <a:pt x="10558603" y="5371613"/>
                  <a:pt x="10519277" y="5366793"/>
                </a:cubicBezTo>
                <a:cubicBezTo>
                  <a:pt x="10495461" y="5368312"/>
                  <a:pt x="10473830" y="5354868"/>
                  <a:pt x="10445981" y="5364735"/>
                </a:cubicBezTo>
                <a:cubicBezTo>
                  <a:pt x="10436536" y="5368773"/>
                  <a:pt x="10409281" y="5367966"/>
                  <a:pt x="10383865" y="5360888"/>
                </a:cubicBezTo>
                <a:cubicBezTo>
                  <a:pt x="10374827" y="5369095"/>
                  <a:pt x="10347864" y="5360432"/>
                  <a:pt x="10336852" y="5360277"/>
                </a:cubicBezTo>
                <a:cubicBezTo>
                  <a:pt x="10323586" y="5366987"/>
                  <a:pt x="10274741" y="5357921"/>
                  <a:pt x="10261098" y="5350526"/>
                </a:cubicBezTo>
                <a:lnTo>
                  <a:pt x="10126497" y="5339011"/>
                </a:lnTo>
                <a:lnTo>
                  <a:pt x="10082166" y="5336916"/>
                </a:lnTo>
                <a:cubicBezTo>
                  <a:pt x="10074567" y="5338985"/>
                  <a:pt x="10046860" y="5337657"/>
                  <a:pt x="10039237" y="5338580"/>
                </a:cubicBezTo>
                <a:cubicBezTo>
                  <a:pt x="9998458" y="5328479"/>
                  <a:pt x="9984394" y="5327989"/>
                  <a:pt x="9960016" y="5323065"/>
                </a:cubicBezTo>
                <a:cubicBezTo>
                  <a:pt x="9918980" y="5322923"/>
                  <a:pt x="9888741" y="5326122"/>
                  <a:pt x="9847789" y="5316297"/>
                </a:cubicBezTo>
                <a:lnTo>
                  <a:pt x="9728306" y="5296090"/>
                </a:lnTo>
                <a:cubicBezTo>
                  <a:pt x="9675056" y="5305676"/>
                  <a:pt x="9602035" y="5297282"/>
                  <a:pt x="9584504" y="5284670"/>
                </a:cubicBezTo>
                <a:cubicBezTo>
                  <a:pt x="9518952" y="5270394"/>
                  <a:pt x="9415429" y="5244268"/>
                  <a:pt x="9343049" y="5238968"/>
                </a:cubicBezTo>
                <a:lnTo>
                  <a:pt x="9231367" y="5187063"/>
                </a:lnTo>
                <a:lnTo>
                  <a:pt x="9194807" y="5176984"/>
                </a:lnTo>
                <a:lnTo>
                  <a:pt x="9189243" y="5167745"/>
                </a:lnTo>
                <a:lnTo>
                  <a:pt x="9151229" y="5156543"/>
                </a:lnTo>
                <a:lnTo>
                  <a:pt x="9150207" y="5157608"/>
                </a:lnTo>
                <a:cubicBezTo>
                  <a:pt x="9147045" y="5159739"/>
                  <a:pt x="9143081" y="5160831"/>
                  <a:pt x="9137315" y="5159777"/>
                </a:cubicBezTo>
                <a:cubicBezTo>
                  <a:pt x="9138862" y="5179261"/>
                  <a:pt x="9130952" y="5165972"/>
                  <a:pt x="9113809" y="5161143"/>
                </a:cubicBezTo>
                <a:cubicBezTo>
                  <a:pt x="9112388" y="5190326"/>
                  <a:pt x="9068114" y="5155892"/>
                  <a:pt x="9053450" y="5169457"/>
                </a:cubicBezTo>
                <a:lnTo>
                  <a:pt x="9005483" y="5166172"/>
                </a:lnTo>
                <a:lnTo>
                  <a:pt x="9005198" y="5166412"/>
                </a:lnTo>
                <a:cubicBezTo>
                  <a:pt x="9003143" y="5166632"/>
                  <a:pt x="9000324" y="5166304"/>
                  <a:pt x="8996229" y="5165201"/>
                </a:cubicBezTo>
                <a:lnTo>
                  <a:pt x="8990391" y="5163140"/>
                </a:lnTo>
                <a:lnTo>
                  <a:pt x="8974334" y="5159914"/>
                </a:lnTo>
                <a:lnTo>
                  <a:pt x="8968008" y="5160614"/>
                </a:lnTo>
                <a:lnTo>
                  <a:pt x="8963045" y="5162839"/>
                </a:lnTo>
                <a:cubicBezTo>
                  <a:pt x="8954690" y="5154888"/>
                  <a:pt x="8955517" y="5145940"/>
                  <a:pt x="8928985" y="5166027"/>
                </a:cubicBezTo>
                <a:cubicBezTo>
                  <a:pt x="8898031" y="5165007"/>
                  <a:pt x="8789300" y="5150352"/>
                  <a:pt x="8752441" y="5146795"/>
                </a:cubicBezTo>
                <a:cubicBezTo>
                  <a:pt x="8719819" y="5136075"/>
                  <a:pt x="8748194" y="5149736"/>
                  <a:pt x="8707844" y="5144694"/>
                </a:cubicBezTo>
                <a:cubicBezTo>
                  <a:pt x="8671606" y="5125159"/>
                  <a:pt x="8639142" y="5141599"/>
                  <a:pt x="8596068" y="5136122"/>
                </a:cubicBezTo>
                <a:lnTo>
                  <a:pt x="8525227" y="5150964"/>
                </a:lnTo>
                <a:lnTo>
                  <a:pt x="8510980" y="5145049"/>
                </a:lnTo>
                <a:lnTo>
                  <a:pt x="8506164" y="5142048"/>
                </a:lnTo>
                <a:cubicBezTo>
                  <a:pt x="8502646" y="5140271"/>
                  <a:pt x="8500045" y="5139460"/>
                  <a:pt x="8497965" y="5139310"/>
                </a:cubicBezTo>
                <a:lnTo>
                  <a:pt x="8497591" y="5139489"/>
                </a:lnTo>
                <a:lnTo>
                  <a:pt x="8490246" y="5136439"/>
                </a:lnTo>
                <a:lnTo>
                  <a:pt x="8367179" y="5122397"/>
                </a:lnTo>
                <a:cubicBezTo>
                  <a:pt x="8362021" y="5120372"/>
                  <a:pt x="8357730" y="5120720"/>
                  <a:pt x="8353796" y="5122203"/>
                </a:cubicBezTo>
                <a:lnTo>
                  <a:pt x="8352369" y="5123043"/>
                </a:lnTo>
                <a:lnTo>
                  <a:pt x="8320101" y="5105625"/>
                </a:lnTo>
                <a:lnTo>
                  <a:pt x="8314429" y="5105299"/>
                </a:lnTo>
                <a:lnTo>
                  <a:pt x="8295170" y="5091404"/>
                </a:lnTo>
                <a:lnTo>
                  <a:pt x="8284273" y="5085581"/>
                </a:lnTo>
                <a:lnTo>
                  <a:pt x="8283146" y="5081138"/>
                </a:lnTo>
                <a:cubicBezTo>
                  <a:pt x="8280842" y="5077893"/>
                  <a:pt x="8276148" y="5075245"/>
                  <a:pt x="8266072" y="5073963"/>
                </a:cubicBezTo>
                <a:lnTo>
                  <a:pt x="8263373" y="5074193"/>
                </a:lnTo>
                <a:lnTo>
                  <a:pt x="8252030" y="5064350"/>
                </a:lnTo>
                <a:cubicBezTo>
                  <a:pt x="8248856" y="5060500"/>
                  <a:pt x="8246644" y="5056218"/>
                  <a:pt x="8245831" y="5051358"/>
                </a:cubicBezTo>
                <a:cubicBezTo>
                  <a:pt x="8181824" y="5054265"/>
                  <a:pt x="8147127" y="5020143"/>
                  <a:pt x="8090268" y="5005197"/>
                </a:cubicBezTo>
                <a:cubicBezTo>
                  <a:pt x="8025464" y="4982055"/>
                  <a:pt x="7967067" y="4960819"/>
                  <a:pt x="7905404" y="4963224"/>
                </a:cubicBezTo>
                <a:cubicBezTo>
                  <a:pt x="7835116" y="4948312"/>
                  <a:pt x="7780962" y="4946081"/>
                  <a:pt x="7718741" y="4937509"/>
                </a:cubicBezTo>
                <a:lnTo>
                  <a:pt x="7614343" y="4940980"/>
                </a:lnTo>
                <a:lnTo>
                  <a:pt x="7527539" y="4935152"/>
                </a:lnTo>
                <a:lnTo>
                  <a:pt x="7519567" y="4932599"/>
                </a:lnTo>
                <a:cubicBezTo>
                  <a:pt x="7513989" y="4931260"/>
                  <a:pt x="7510169" y="4930910"/>
                  <a:pt x="7507408" y="4931264"/>
                </a:cubicBezTo>
                <a:lnTo>
                  <a:pt x="7507036" y="4931591"/>
                </a:lnTo>
                <a:lnTo>
                  <a:pt x="7495791" y="4929639"/>
                </a:lnTo>
                <a:cubicBezTo>
                  <a:pt x="7476982" y="4925521"/>
                  <a:pt x="7422524" y="4942937"/>
                  <a:pt x="7405387" y="4937744"/>
                </a:cubicBezTo>
                <a:cubicBezTo>
                  <a:pt x="7374785" y="4940694"/>
                  <a:pt x="7333986" y="4941799"/>
                  <a:pt x="7312176" y="4947339"/>
                </a:cubicBezTo>
                <a:lnTo>
                  <a:pt x="7310849" y="4948781"/>
                </a:lnTo>
                <a:lnTo>
                  <a:pt x="7218556" y="4923532"/>
                </a:lnTo>
                <a:lnTo>
                  <a:pt x="7201098" y="4918982"/>
                </a:lnTo>
                <a:lnTo>
                  <a:pt x="7197000" y="4913624"/>
                </a:lnTo>
                <a:cubicBezTo>
                  <a:pt x="7192108" y="4910101"/>
                  <a:pt x="7184502" y="4907962"/>
                  <a:pt x="7170804" y="4908976"/>
                </a:cubicBezTo>
                <a:lnTo>
                  <a:pt x="7096984" y="4896748"/>
                </a:lnTo>
                <a:cubicBezTo>
                  <a:pt x="7061144" y="4895770"/>
                  <a:pt x="7050185" y="4894793"/>
                  <a:pt x="7018492" y="4897122"/>
                </a:cubicBezTo>
                <a:cubicBezTo>
                  <a:pt x="6937524" y="4886184"/>
                  <a:pt x="6943641" y="4862018"/>
                  <a:pt x="6904142" y="4867616"/>
                </a:cubicBezTo>
                <a:cubicBezTo>
                  <a:pt x="6871918" y="4872824"/>
                  <a:pt x="6787985" y="4853750"/>
                  <a:pt x="6708218" y="4839661"/>
                </a:cubicBezTo>
                <a:cubicBezTo>
                  <a:pt x="6649102" y="4830206"/>
                  <a:pt x="6628102" y="4816105"/>
                  <a:pt x="6549451" y="4810885"/>
                </a:cubicBezTo>
                <a:cubicBezTo>
                  <a:pt x="6472150" y="4766795"/>
                  <a:pt x="6409692" y="4790518"/>
                  <a:pt x="6317556" y="4764085"/>
                </a:cubicBezTo>
                <a:cubicBezTo>
                  <a:pt x="6297547" y="4748563"/>
                  <a:pt x="6209288" y="4765756"/>
                  <a:pt x="6168670" y="4761998"/>
                </a:cubicBezTo>
                <a:cubicBezTo>
                  <a:pt x="6128052" y="4758240"/>
                  <a:pt x="6090536" y="4744692"/>
                  <a:pt x="6073844" y="4741536"/>
                </a:cubicBezTo>
                <a:lnTo>
                  <a:pt x="6068526" y="4743073"/>
                </a:lnTo>
                <a:lnTo>
                  <a:pt x="6048634" y="4742390"/>
                </a:lnTo>
                <a:lnTo>
                  <a:pt x="6041279" y="4750739"/>
                </a:lnTo>
                <a:lnTo>
                  <a:pt x="6010088" y="4755832"/>
                </a:lnTo>
                <a:cubicBezTo>
                  <a:pt x="5998677" y="4756419"/>
                  <a:pt x="5970124" y="4755506"/>
                  <a:pt x="5957373" y="4752188"/>
                </a:cubicBezTo>
                <a:lnTo>
                  <a:pt x="5758915" y="4736496"/>
                </a:lnTo>
                <a:lnTo>
                  <a:pt x="5626957" y="4735473"/>
                </a:lnTo>
                <a:lnTo>
                  <a:pt x="5470902" y="4749493"/>
                </a:lnTo>
                <a:cubicBezTo>
                  <a:pt x="5478131" y="4762521"/>
                  <a:pt x="5439006" y="4748455"/>
                  <a:pt x="5432757" y="4760746"/>
                </a:cubicBezTo>
                <a:cubicBezTo>
                  <a:pt x="5429365" y="4770778"/>
                  <a:pt x="5391824" y="4775462"/>
                  <a:pt x="5381664" y="4778448"/>
                </a:cubicBezTo>
                <a:lnTo>
                  <a:pt x="5261760" y="4798865"/>
                </a:lnTo>
                <a:cubicBezTo>
                  <a:pt x="5251595" y="4799049"/>
                  <a:pt x="5230547" y="4807359"/>
                  <a:pt x="5222959" y="4809989"/>
                </a:cubicBezTo>
                <a:lnTo>
                  <a:pt x="5174657" y="4812979"/>
                </a:lnTo>
                <a:lnTo>
                  <a:pt x="5156551" y="4820202"/>
                </a:lnTo>
                <a:lnTo>
                  <a:pt x="5142595" y="4823602"/>
                </a:lnTo>
                <a:lnTo>
                  <a:pt x="5139593" y="4825703"/>
                </a:lnTo>
                <a:cubicBezTo>
                  <a:pt x="5133873" y="4829743"/>
                  <a:pt x="5128076" y="4833554"/>
                  <a:pt x="5121656" y="4836556"/>
                </a:cubicBezTo>
                <a:cubicBezTo>
                  <a:pt x="5108317" y="4807937"/>
                  <a:pt x="5064853" y="4857373"/>
                  <a:pt x="5065787" y="4829985"/>
                </a:cubicBezTo>
                <a:cubicBezTo>
                  <a:pt x="5028193" y="4841501"/>
                  <a:pt x="5038944" y="4812412"/>
                  <a:pt x="5011510" y="4846366"/>
                </a:cubicBezTo>
                <a:cubicBezTo>
                  <a:pt x="4937023" y="4845983"/>
                  <a:pt x="4916353" y="4832976"/>
                  <a:pt x="4840437" y="4870383"/>
                </a:cubicBezTo>
                <a:cubicBezTo>
                  <a:pt x="4806739" y="4887025"/>
                  <a:pt x="4784106" y="4898171"/>
                  <a:pt x="4762444" y="4898151"/>
                </a:cubicBezTo>
                <a:cubicBezTo>
                  <a:pt x="4741323" y="4902652"/>
                  <a:pt x="4729481" y="4905474"/>
                  <a:pt x="4723182" y="4907166"/>
                </a:cubicBezTo>
                <a:lnTo>
                  <a:pt x="4721173" y="4907914"/>
                </a:lnTo>
                <a:lnTo>
                  <a:pt x="4715524" y="4906639"/>
                </a:lnTo>
                <a:cubicBezTo>
                  <a:pt x="4680148" y="4913595"/>
                  <a:pt x="4524744" y="4914403"/>
                  <a:pt x="4515810" y="4916541"/>
                </a:cubicBezTo>
                <a:cubicBezTo>
                  <a:pt x="4457819" y="4929653"/>
                  <a:pt x="4462659" y="4930394"/>
                  <a:pt x="4428539" y="4927192"/>
                </a:cubicBezTo>
                <a:cubicBezTo>
                  <a:pt x="4423303" y="4923821"/>
                  <a:pt x="4368974" y="4930115"/>
                  <a:pt x="4362872" y="4928538"/>
                </a:cubicBezTo>
                <a:lnTo>
                  <a:pt x="4316962" y="4921923"/>
                </a:lnTo>
                <a:lnTo>
                  <a:pt x="4315106" y="4923264"/>
                </a:lnTo>
                <a:cubicBezTo>
                  <a:pt x="4306123" y="4926635"/>
                  <a:pt x="4299993" y="4926634"/>
                  <a:pt x="4295140" y="4925143"/>
                </a:cubicBezTo>
                <a:lnTo>
                  <a:pt x="4290059" y="4922226"/>
                </a:lnTo>
                <a:lnTo>
                  <a:pt x="4276138" y="4922472"/>
                </a:lnTo>
                <a:lnTo>
                  <a:pt x="4248113" y="4920148"/>
                </a:lnTo>
                <a:lnTo>
                  <a:pt x="4202046" y="4922943"/>
                </a:lnTo>
                <a:cubicBezTo>
                  <a:pt x="4201945" y="4923363"/>
                  <a:pt x="4201842" y="4923782"/>
                  <a:pt x="4201741" y="4924202"/>
                </a:cubicBezTo>
                <a:cubicBezTo>
                  <a:pt x="4200116" y="4927039"/>
                  <a:pt x="4197140" y="4929158"/>
                  <a:pt x="4191245" y="4929836"/>
                </a:cubicBezTo>
                <a:cubicBezTo>
                  <a:pt x="4204212" y="4947125"/>
                  <a:pt x="4161274" y="4945230"/>
                  <a:pt x="4142742" y="4945701"/>
                </a:cubicBezTo>
                <a:cubicBezTo>
                  <a:pt x="4124717" y="4952767"/>
                  <a:pt x="4099099" y="4966347"/>
                  <a:pt x="4083094" y="4972234"/>
                </a:cubicBezTo>
                <a:lnTo>
                  <a:pt x="4074543" y="4973069"/>
                </a:lnTo>
                <a:cubicBezTo>
                  <a:pt x="4074504" y="4973170"/>
                  <a:pt x="4074463" y="4973269"/>
                  <a:pt x="4074424" y="4973368"/>
                </a:cubicBezTo>
                <a:cubicBezTo>
                  <a:pt x="4072678" y="4974152"/>
                  <a:pt x="4069906" y="4974653"/>
                  <a:pt x="4065507" y="4974812"/>
                </a:cubicBezTo>
                <a:lnTo>
                  <a:pt x="4058951" y="4974594"/>
                </a:lnTo>
                <a:lnTo>
                  <a:pt x="4042361" y="4976215"/>
                </a:lnTo>
                <a:lnTo>
                  <a:pt x="4036993" y="4978649"/>
                </a:lnTo>
                <a:lnTo>
                  <a:pt x="4035360" y="4982316"/>
                </a:lnTo>
                <a:lnTo>
                  <a:pt x="4033775" y="4982081"/>
                </a:lnTo>
                <a:cubicBezTo>
                  <a:pt x="4021424" y="4977217"/>
                  <a:pt x="4016874" y="4968841"/>
                  <a:pt x="4004535" y="4994649"/>
                </a:cubicBezTo>
                <a:cubicBezTo>
                  <a:pt x="3976667" y="4987584"/>
                  <a:pt x="3972977" y="5002913"/>
                  <a:pt x="3936843" y="5012106"/>
                </a:cubicBezTo>
                <a:cubicBezTo>
                  <a:pt x="3920506" y="5004382"/>
                  <a:pt x="3908535" y="5009071"/>
                  <a:pt x="3897272" y="5017761"/>
                </a:cubicBezTo>
                <a:cubicBezTo>
                  <a:pt x="3861092" y="5017265"/>
                  <a:pt x="3829628" y="5031135"/>
                  <a:pt x="3789757" y="5037999"/>
                </a:cubicBezTo>
                <a:cubicBezTo>
                  <a:pt x="3741007" y="5052705"/>
                  <a:pt x="3725129" y="5054682"/>
                  <a:pt x="3682510" y="5061922"/>
                </a:cubicBezTo>
                <a:lnTo>
                  <a:pt x="3610032" y="5094193"/>
                </a:lnTo>
                <a:lnTo>
                  <a:pt x="3603852" y="5092831"/>
                </a:lnTo>
                <a:cubicBezTo>
                  <a:pt x="3599580" y="5092212"/>
                  <a:pt x="3596726" y="5092212"/>
                  <a:pt x="3594733" y="5092667"/>
                </a:cubicBezTo>
                <a:lnTo>
                  <a:pt x="3594498" y="5092936"/>
                </a:lnTo>
                <a:lnTo>
                  <a:pt x="3585975" y="5092246"/>
                </a:lnTo>
                <a:cubicBezTo>
                  <a:pt x="3571623" y="5090455"/>
                  <a:pt x="3549389" y="5104654"/>
                  <a:pt x="3536132" y="5101945"/>
                </a:cubicBezTo>
                <a:cubicBezTo>
                  <a:pt x="3513940" y="5106241"/>
                  <a:pt x="3488622" y="5099976"/>
                  <a:pt x="3473220" y="5105606"/>
                </a:cubicBezTo>
                <a:lnTo>
                  <a:pt x="3400725" y="5117654"/>
                </a:lnTo>
                <a:lnTo>
                  <a:pt x="3375935" y="5106247"/>
                </a:lnTo>
                <a:lnTo>
                  <a:pt x="3348219" y="5109860"/>
                </a:lnTo>
                <a:cubicBezTo>
                  <a:pt x="3337206" y="5110533"/>
                  <a:pt x="3327054" y="5111295"/>
                  <a:pt x="3319639" y="5114795"/>
                </a:cubicBezTo>
                <a:lnTo>
                  <a:pt x="3248529" y="5133347"/>
                </a:lnTo>
                <a:lnTo>
                  <a:pt x="3210308" y="5119794"/>
                </a:lnTo>
                <a:cubicBezTo>
                  <a:pt x="3206088" y="5117870"/>
                  <a:pt x="3200152" y="5117326"/>
                  <a:pt x="3190375" y="5119915"/>
                </a:cubicBezTo>
                <a:lnTo>
                  <a:pt x="3188145" y="5121096"/>
                </a:lnTo>
                <a:cubicBezTo>
                  <a:pt x="3182625" y="5119116"/>
                  <a:pt x="3141856" y="5121682"/>
                  <a:pt x="3108596" y="5122416"/>
                </a:cubicBezTo>
                <a:cubicBezTo>
                  <a:pt x="3055968" y="5124842"/>
                  <a:pt x="3048940" y="5117475"/>
                  <a:pt x="2988584" y="5125502"/>
                </a:cubicBezTo>
                <a:cubicBezTo>
                  <a:pt x="2928853" y="5129690"/>
                  <a:pt x="2917951" y="5124649"/>
                  <a:pt x="2876540" y="5133019"/>
                </a:cubicBezTo>
                <a:lnTo>
                  <a:pt x="2626864" y="5133771"/>
                </a:lnTo>
                <a:cubicBezTo>
                  <a:pt x="2562348" y="5111858"/>
                  <a:pt x="2563422" y="5142456"/>
                  <a:pt x="2491422" y="5135486"/>
                </a:cubicBezTo>
                <a:cubicBezTo>
                  <a:pt x="2433091" y="5200962"/>
                  <a:pt x="2455709" y="5160483"/>
                  <a:pt x="2415617" y="5168715"/>
                </a:cubicBezTo>
                <a:lnTo>
                  <a:pt x="2290098" y="5166151"/>
                </a:lnTo>
                <a:cubicBezTo>
                  <a:pt x="2257057" y="5152522"/>
                  <a:pt x="2202458" y="5187690"/>
                  <a:pt x="2161714" y="5169302"/>
                </a:cubicBezTo>
                <a:cubicBezTo>
                  <a:pt x="2122714" y="5172302"/>
                  <a:pt x="2080450" y="5180350"/>
                  <a:pt x="2056089" y="5184144"/>
                </a:cubicBezTo>
                <a:cubicBezTo>
                  <a:pt x="2019828" y="5191108"/>
                  <a:pt x="1978839" y="5203797"/>
                  <a:pt x="1944153" y="5211084"/>
                </a:cubicBezTo>
                <a:cubicBezTo>
                  <a:pt x="1925867" y="5199079"/>
                  <a:pt x="1896027" y="5224183"/>
                  <a:pt x="1847968" y="5227868"/>
                </a:cubicBezTo>
                <a:cubicBezTo>
                  <a:pt x="1827977" y="5213971"/>
                  <a:pt x="1815570" y="5230544"/>
                  <a:pt x="1777083" y="5212267"/>
                </a:cubicBezTo>
                <a:cubicBezTo>
                  <a:pt x="1775439" y="5214216"/>
                  <a:pt x="1773397" y="5216035"/>
                  <a:pt x="1771025" y="5217668"/>
                </a:cubicBezTo>
                <a:cubicBezTo>
                  <a:pt x="1757251" y="5227146"/>
                  <a:pt x="1735528" y="5228402"/>
                  <a:pt x="1722509" y="5220470"/>
                </a:cubicBezTo>
                <a:cubicBezTo>
                  <a:pt x="1691779" y="5208440"/>
                  <a:pt x="1662321" y="5203305"/>
                  <a:pt x="1633941" y="5200774"/>
                </a:cubicBezTo>
                <a:lnTo>
                  <a:pt x="1586145" y="5210184"/>
                </a:lnTo>
                <a:cubicBezTo>
                  <a:pt x="1567948" y="5215416"/>
                  <a:pt x="1545900" y="5226363"/>
                  <a:pt x="1524748" y="5232173"/>
                </a:cubicBezTo>
                <a:cubicBezTo>
                  <a:pt x="1502586" y="5235395"/>
                  <a:pt x="1478013" y="5230993"/>
                  <a:pt x="1459242" y="5245044"/>
                </a:cubicBezTo>
                <a:cubicBezTo>
                  <a:pt x="1421474" y="5260197"/>
                  <a:pt x="1374524" y="5244220"/>
                  <a:pt x="1349457" y="5280705"/>
                </a:cubicBezTo>
                <a:cubicBezTo>
                  <a:pt x="1273276" y="5302389"/>
                  <a:pt x="1121512" y="5336260"/>
                  <a:pt x="1009212" y="5361227"/>
                </a:cubicBezTo>
                <a:cubicBezTo>
                  <a:pt x="939016" y="5373529"/>
                  <a:pt x="866895" y="5370149"/>
                  <a:pt x="808572" y="5377024"/>
                </a:cubicBezTo>
                <a:cubicBezTo>
                  <a:pt x="802823" y="5374184"/>
                  <a:pt x="726016" y="5397963"/>
                  <a:pt x="719549" y="5396991"/>
                </a:cubicBezTo>
                <a:lnTo>
                  <a:pt x="698795" y="5397657"/>
                </a:lnTo>
                <a:cubicBezTo>
                  <a:pt x="689833" y="5401894"/>
                  <a:pt x="683492" y="5402495"/>
                  <a:pt x="678327" y="5401487"/>
                </a:cubicBezTo>
                <a:lnTo>
                  <a:pt x="672784" y="5399085"/>
                </a:lnTo>
                <a:lnTo>
                  <a:pt x="658406" y="5400696"/>
                </a:lnTo>
                <a:lnTo>
                  <a:pt x="629185" y="5401132"/>
                </a:lnTo>
                <a:lnTo>
                  <a:pt x="624558" y="5403782"/>
                </a:lnTo>
                <a:lnTo>
                  <a:pt x="581798" y="5408438"/>
                </a:lnTo>
                <a:cubicBezTo>
                  <a:pt x="581736" y="5408865"/>
                  <a:pt x="581671" y="5409294"/>
                  <a:pt x="581608" y="5409722"/>
                </a:cubicBezTo>
                <a:cubicBezTo>
                  <a:pt x="580204" y="5412704"/>
                  <a:pt x="577331" y="5415106"/>
                  <a:pt x="571299" y="5416358"/>
                </a:cubicBezTo>
                <a:cubicBezTo>
                  <a:pt x="551623" y="5426267"/>
                  <a:pt x="484499" y="5459654"/>
                  <a:pt x="463549" y="5469173"/>
                </a:cubicBezTo>
                <a:cubicBezTo>
                  <a:pt x="453136" y="5470720"/>
                  <a:pt x="449731" y="5472678"/>
                  <a:pt x="445606" y="5473465"/>
                </a:cubicBezTo>
                <a:lnTo>
                  <a:pt x="438799" y="5473893"/>
                </a:lnTo>
                <a:cubicBezTo>
                  <a:pt x="417222" y="5482183"/>
                  <a:pt x="343312" y="5513407"/>
                  <a:pt x="316138" y="5523213"/>
                </a:cubicBezTo>
                <a:cubicBezTo>
                  <a:pt x="298481" y="5517132"/>
                  <a:pt x="286556" y="5522972"/>
                  <a:pt x="275748" y="5532726"/>
                </a:cubicBezTo>
                <a:cubicBezTo>
                  <a:pt x="238274" y="5535784"/>
                  <a:pt x="207076" y="5552679"/>
                  <a:pt x="166496" y="5563424"/>
                </a:cubicBezTo>
                <a:lnTo>
                  <a:pt x="0" y="5629888"/>
                </a:lnTo>
                <a:close/>
              </a:path>
            </a:pathLst>
          </a:custGeom>
        </p:spPr>
      </p:pic>
    </p:spTree>
    <p:extLst>
      <p:ext uri="{BB962C8B-B14F-4D97-AF65-F5344CB8AC3E}">
        <p14:creationId xmlns:p14="http://schemas.microsoft.com/office/powerpoint/2010/main" val="10947221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40" name="Rectangle 30739">
            <a:extLst>
              <a:ext uri="{FF2B5EF4-FFF2-40B4-BE49-F238E27FC236}">
                <a16:creationId xmlns:a16="http://schemas.microsoft.com/office/drawing/2014/main" id="{F2B65841-E636-48E5-ADB7-98AF692126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21" name="Title 1"/>
          <p:cNvSpPr>
            <a:spLocks noGrp="1"/>
          </p:cNvSpPr>
          <p:nvPr>
            <p:ph type="title"/>
          </p:nvPr>
        </p:nvSpPr>
        <p:spPr>
          <a:xfrm>
            <a:off x="757496" y="4462272"/>
            <a:ext cx="7627967" cy="895863"/>
          </a:xfrm>
        </p:spPr>
        <p:txBody>
          <a:bodyPr vert="horz" lIns="91440" tIns="45720" rIns="91440" bIns="45720" rtlCol="0" anchor="b">
            <a:normAutofit/>
          </a:bodyPr>
          <a:lstStyle/>
          <a:p>
            <a:pPr defTabSz="914400">
              <a:lnSpc>
                <a:spcPct val="90000"/>
              </a:lnSpc>
            </a:pPr>
            <a:r>
              <a:rPr lang="en-US" sz="4500" kern="1200">
                <a:solidFill>
                  <a:schemeClr val="tx1"/>
                </a:solidFill>
                <a:latin typeface="+mj-lt"/>
                <a:ea typeface="+mj-ea"/>
                <a:cs typeface="+mj-cs"/>
              </a:rPr>
              <a:t>Pepenadores</a:t>
            </a:r>
          </a:p>
        </p:txBody>
      </p:sp>
      <p:pic>
        <p:nvPicPr>
          <p:cNvPr id="30723" name="Picture 4"/>
          <p:cNvPicPr>
            <a:picLocks noChangeAspect="1"/>
          </p:cNvPicPr>
          <p:nvPr/>
        </p:nvPicPr>
        <p:blipFill rotWithShape="1">
          <a:blip r:embed="rId2">
            <a:extLst>
              <a:ext uri="{28A0092B-C50C-407E-A947-70E740481C1C}">
                <a14:useLocalDpi xmlns:a14="http://schemas.microsoft.com/office/drawing/2010/main" val="0"/>
              </a:ext>
            </a:extLst>
          </a:blip>
          <a:srcRect l="23055" r="8525" b="2"/>
          <a:stretch/>
        </p:blipFill>
        <p:spPr bwMode="auto">
          <a:xfrm>
            <a:off x="20" y="1"/>
            <a:ext cx="4501748" cy="424376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24" name="Picture 5"/>
          <p:cNvPicPr>
            <a:picLocks noChangeAspect="1"/>
          </p:cNvPicPr>
          <p:nvPr/>
        </p:nvPicPr>
        <p:blipFill rotWithShape="1">
          <a:blip r:embed="rId3">
            <a:extLst>
              <a:ext uri="{28A0092B-C50C-407E-A947-70E740481C1C}">
                <a14:useLocalDpi xmlns:a14="http://schemas.microsoft.com/office/drawing/2010/main" val="0"/>
              </a:ext>
            </a:extLst>
          </a:blip>
          <a:srcRect l="17007" r="12363" b="1"/>
          <a:stretch/>
        </p:blipFill>
        <p:spPr bwMode="auto">
          <a:xfrm>
            <a:off x="4637856" y="1"/>
            <a:ext cx="4506144" cy="424376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877326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 Brazil most urban immigrants lived in favelas</a:t>
            </a:r>
          </a:p>
        </p:txBody>
      </p:sp>
      <p:sp>
        <p:nvSpPr>
          <p:cNvPr id="3" name="Content Placeholder 2"/>
          <p:cNvSpPr>
            <a:spLocks noGrp="1"/>
          </p:cNvSpPr>
          <p:nvPr>
            <p:ph idx="1"/>
          </p:nvPr>
        </p:nvSpPr>
        <p:spPr/>
        <p:txBody>
          <a:bodyPr>
            <a:normAutofit fontScale="70000" lnSpcReduction="20000"/>
          </a:bodyPr>
          <a:lstStyle/>
          <a:p>
            <a:r>
              <a:rPr lang="en-US" dirty="0"/>
              <a:t>Original favelas established in late 1800s by veteran soldiers.</a:t>
            </a:r>
          </a:p>
          <a:p>
            <a:endParaRPr lang="en-US" dirty="0"/>
          </a:p>
          <a:p>
            <a:r>
              <a:rPr lang="en-US" dirty="0"/>
              <a:t>1937 Introduction of Building Code which set out explicit policies for favelas  and attempted to regulate them. </a:t>
            </a:r>
          </a:p>
          <a:p>
            <a:endParaRPr lang="en-US" dirty="0"/>
          </a:p>
          <a:p>
            <a:r>
              <a:rPr lang="en-US" dirty="0"/>
              <a:t>1940s-1950s Vargas’s industrialization policies cause massive expansion of favelas. </a:t>
            </a:r>
          </a:p>
          <a:p>
            <a:endParaRPr lang="en-US" dirty="0"/>
          </a:p>
          <a:p>
            <a:r>
              <a:rPr lang="en-US" dirty="0"/>
              <a:t>Increasing clashes between government and favelas. E.g. 1940s program called </a:t>
            </a:r>
            <a:r>
              <a:rPr lang="en-US" dirty="0" err="1"/>
              <a:t>Parque</a:t>
            </a:r>
            <a:r>
              <a:rPr lang="en-US" dirty="0"/>
              <a:t> </a:t>
            </a:r>
            <a:r>
              <a:rPr lang="en-US" dirty="0" err="1"/>
              <a:t>Proletário</a:t>
            </a:r>
            <a:r>
              <a:rPr lang="en-US" dirty="0"/>
              <a:t> destroyed favelas and push residents outside city to prefabricated social housing. </a:t>
            </a:r>
          </a:p>
          <a:p>
            <a:endParaRPr lang="en-US" dirty="0"/>
          </a:p>
          <a:p>
            <a:r>
              <a:rPr lang="en-US" dirty="0"/>
              <a:t>1940 6% of Rio residents live in favelas, 1970 34% live in favelas</a:t>
            </a:r>
          </a:p>
        </p:txBody>
      </p:sp>
    </p:spTree>
    <p:extLst>
      <p:ext uri="{BB962C8B-B14F-4D97-AF65-F5344CB8AC3E}">
        <p14:creationId xmlns:p14="http://schemas.microsoft.com/office/powerpoint/2010/main" val="10507070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2"/>
          <a:srcRect l="9333" r="9335" b="2"/>
          <a:stretch/>
        </p:blipFill>
        <p:spPr>
          <a:xfrm>
            <a:off x="20" y="10"/>
            <a:ext cx="9143980" cy="6857990"/>
          </a:xfrm>
          <a:prstGeom prst="rect">
            <a:avLst/>
          </a:prstGeom>
        </p:spPr>
      </p:pic>
      <p:sp>
        <p:nvSpPr>
          <p:cNvPr id="11" name="Rectangle 10">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8852"/>
            <a:ext cx="9144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92906" y="425950"/>
            <a:ext cx="8408194" cy="744836"/>
          </a:xfrm>
        </p:spPr>
        <p:txBody>
          <a:bodyPr vert="horz" lIns="91440" tIns="45720" rIns="91440" bIns="45720" rtlCol="0" anchor="ctr">
            <a:normAutofit/>
          </a:bodyPr>
          <a:lstStyle/>
          <a:p>
            <a:pPr defTabSz="914400">
              <a:lnSpc>
                <a:spcPct val="90000"/>
              </a:lnSpc>
            </a:pPr>
            <a:r>
              <a:rPr lang="en-US" sz="3100">
                <a:solidFill>
                  <a:schemeClr val="tx1">
                    <a:lumMod val="85000"/>
                    <a:lumOff val="15000"/>
                  </a:schemeClr>
                </a:solidFill>
              </a:rPr>
              <a:t>Early C20 housing in Rio de Janeiro</a:t>
            </a:r>
          </a:p>
        </p:txBody>
      </p:sp>
      <p:cxnSp>
        <p:nvCxnSpPr>
          <p:cNvPr id="13" name="Straight Connector 12">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350693"/>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1243562"/>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0662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7"/>
            <a:ext cx="3249230"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05677" y="914400"/>
            <a:ext cx="2743200" cy="2887579"/>
          </a:xfrm>
        </p:spPr>
        <p:txBody>
          <a:bodyPr vert="horz" lIns="91440" tIns="45720" rIns="91440" bIns="45720" rtlCol="0" anchor="b">
            <a:normAutofit/>
          </a:bodyPr>
          <a:lstStyle/>
          <a:p>
            <a:pPr defTabSz="914400">
              <a:lnSpc>
                <a:spcPct val="90000"/>
              </a:lnSpc>
            </a:pPr>
            <a:r>
              <a:rPr lang="en-US" sz="4200" kern="1200">
                <a:solidFill>
                  <a:srgbClr val="FFFFFF"/>
                </a:solidFill>
                <a:latin typeface="+mj-lt"/>
                <a:ea typeface="+mj-ea"/>
                <a:cs typeface="+mj-cs"/>
              </a:rPr>
              <a:t>Rio 1960s</a:t>
            </a:r>
          </a:p>
        </p:txBody>
      </p:sp>
      <p:cxnSp>
        <p:nvCxnSpPr>
          <p:cNvPr id="11" name="Straight Connector 10">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3344" y="3910267"/>
            <a:ext cx="1940093"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Content Placeholder 3"/>
          <p:cNvPicPr>
            <a:picLocks noGrp="1" noChangeAspect="1"/>
          </p:cNvPicPr>
          <p:nvPr>
            <p:ph idx="1"/>
          </p:nvPr>
        </p:nvPicPr>
        <p:blipFill>
          <a:blip r:embed="rId2"/>
          <a:srcRect l="-48821" r="-48821"/>
          <a:stretch>
            <a:fillRect/>
          </a:stretch>
        </p:blipFill>
        <p:spPr>
          <a:xfrm>
            <a:off x="1924496" y="1013989"/>
            <a:ext cx="8796900" cy="4837964"/>
          </a:xfrm>
          <a:prstGeom prst="rect">
            <a:avLst/>
          </a:prstGeom>
        </p:spPr>
      </p:pic>
    </p:spTree>
    <p:extLst>
      <p:ext uri="{BB962C8B-B14F-4D97-AF65-F5344CB8AC3E}">
        <p14:creationId xmlns:p14="http://schemas.microsoft.com/office/powerpoint/2010/main" val="1609568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Favelas, 1980s</a:t>
            </a:r>
          </a:p>
        </p:txBody>
      </p:sp>
      <p:pic>
        <p:nvPicPr>
          <p:cNvPr id="4" name="Content Placeholder 3"/>
          <p:cNvPicPr>
            <a:picLocks noGrp="1" noChangeAspect="1"/>
          </p:cNvPicPr>
          <p:nvPr>
            <p:ph idx="1"/>
          </p:nvPr>
        </p:nvPicPr>
        <p:blipFill>
          <a:blip r:embed="rId2"/>
          <a:srcRect l="-10610" r="-10610"/>
          <a:stretch>
            <a:fillRect/>
          </a:stretch>
        </p:blipFill>
        <p:spPr/>
      </p:pic>
    </p:spTree>
    <p:extLst>
      <p:ext uri="{BB962C8B-B14F-4D97-AF65-F5344CB8AC3E}">
        <p14:creationId xmlns:p14="http://schemas.microsoft.com/office/powerpoint/2010/main" val="190340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Consumption Patterns</a:t>
            </a:r>
          </a:p>
        </p:txBody>
      </p:sp>
      <p:sp>
        <p:nvSpPr>
          <p:cNvPr id="3" name="Content Placeholder 2"/>
          <p:cNvSpPr>
            <a:spLocks noGrp="1"/>
          </p:cNvSpPr>
          <p:nvPr>
            <p:ph idx="1"/>
          </p:nvPr>
        </p:nvSpPr>
        <p:spPr/>
        <p:txBody>
          <a:bodyPr>
            <a:normAutofit fontScale="85000" lnSpcReduction="20000"/>
          </a:bodyPr>
          <a:lstStyle/>
          <a:p>
            <a:r>
              <a:rPr lang="en-US" dirty="0"/>
              <a:t>Advent of mass media</a:t>
            </a:r>
          </a:p>
          <a:p>
            <a:pPr lvl="1"/>
            <a:r>
              <a:rPr lang="en-US" dirty="0"/>
              <a:t>Increasing literacy rate and cheap production of radios and televisions = establishment of mass media in Latin America</a:t>
            </a:r>
          </a:p>
          <a:p>
            <a:pPr lvl="1"/>
            <a:endParaRPr lang="en-US" dirty="0"/>
          </a:p>
          <a:p>
            <a:pPr lvl="1"/>
            <a:r>
              <a:rPr lang="en-US" dirty="0"/>
              <a:t>1960, 65 per cent of Argentines owned radios</a:t>
            </a:r>
          </a:p>
          <a:p>
            <a:pPr lvl="1"/>
            <a:r>
              <a:rPr lang="en-US" dirty="0"/>
              <a:t>1970, 40 per cent of Mexicans owned televisions</a:t>
            </a:r>
          </a:p>
          <a:p>
            <a:pPr marL="457200" lvl="1" indent="0">
              <a:buNone/>
            </a:pPr>
            <a:endParaRPr lang="en-US" dirty="0"/>
          </a:p>
          <a:p>
            <a:pPr marL="457200" lvl="1" indent="0">
              <a:buNone/>
            </a:pPr>
            <a:r>
              <a:rPr lang="en-US" dirty="0"/>
              <a:t>Advent of mass advertising</a:t>
            </a:r>
          </a:p>
          <a:p>
            <a:pPr marL="457200" lvl="1" indent="0">
              <a:buNone/>
            </a:pPr>
            <a:r>
              <a:rPr lang="en-US" dirty="0"/>
              <a:t>	- Advertising in Latin America dominated by US 	advertisers like J Walter Thompson Company.</a:t>
            </a:r>
          </a:p>
          <a:p>
            <a:pPr marL="457200" lvl="1" indent="0">
              <a:buNone/>
            </a:pPr>
            <a:r>
              <a:rPr lang="en-US" dirty="0"/>
              <a:t>	- Harnessing of Freudian psychological techniques. </a:t>
            </a:r>
          </a:p>
          <a:p>
            <a:pPr marL="457200" lvl="1" indent="0">
              <a:buNone/>
            </a:pPr>
            <a:r>
              <a:rPr lang="en-US" dirty="0"/>
              <a:t>	- Played on Latin American aspirations and insecurities</a:t>
            </a:r>
          </a:p>
        </p:txBody>
      </p:sp>
    </p:spTree>
    <p:extLst>
      <p:ext uri="{BB962C8B-B14F-4D97-AF65-F5344CB8AC3E}">
        <p14:creationId xmlns:p14="http://schemas.microsoft.com/office/powerpoint/2010/main" val="6485649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6373" r="-86373"/>
          <a:stretch>
            <a:fillRect/>
          </a:stretch>
        </p:blipFill>
        <p:spPr>
          <a:xfrm>
            <a:off x="-2308558" y="-323240"/>
            <a:ext cx="10627894" cy="7181240"/>
          </a:xfrm>
        </p:spPr>
      </p:pic>
      <p:pic>
        <p:nvPicPr>
          <p:cNvPr id="5" name="Picture 4"/>
          <p:cNvPicPr>
            <a:picLocks noChangeAspect="1"/>
          </p:cNvPicPr>
          <p:nvPr/>
        </p:nvPicPr>
        <p:blipFill>
          <a:blip r:embed="rId3"/>
          <a:stretch>
            <a:fillRect/>
          </a:stretch>
        </p:blipFill>
        <p:spPr>
          <a:xfrm>
            <a:off x="4572000" y="0"/>
            <a:ext cx="4572000" cy="6858000"/>
          </a:xfrm>
          <a:prstGeom prst="rect">
            <a:avLst/>
          </a:prstGeom>
        </p:spPr>
      </p:pic>
    </p:spTree>
    <p:extLst>
      <p:ext uri="{BB962C8B-B14F-4D97-AF65-F5344CB8AC3E}">
        <p14:creationId xmlns:p14="http://schemas.microsoft.com/office/powerpoint/2010/main" val="4183775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80024" r="-80024"/>
          <a:stretch>
            <a:fillRect/>
          </a:stretch>
        </p:blipFill>
        <p:spPr>
          <a:xfrm>
            <a:off x="-654051" y="582771"/>
            <a:ext cx="10916705" cy="6003767"/>
          </a:xfrm>
        </p:spPr>
      </p:pic>
    </p:spTree>
    <p:extLst>
      <p:ext uri="{BB962C8B-B14F-4D97-AF65-F5344CB8AC3E}">
        <p14:creationId xmlns:p14="http://schemas.microsoft.com/office/powerpoint/2010/main" val="1610501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79123" r="-79123"/>
          <a:stretch>
            <a:fillRect/>
          </a:stretch>
        </p:blipFill>
        <p:spPr>
          <a:xfrm>
            <a:off x="-1337208" y="105659"/>
            <a:ext cx="12085721" cy="6646681"/>
          </a:xfrm>
        </p:spPr>
      </p:pic>
    </p:spTree>
    <p:extLst>
      <p:ext uri="{BB962C8B-B14F-4D97-AF65-F5344CB8AC3E}">
        <p14:creationId xmlns:p14="http://schemas.microsoft.com/office/powerpoint/2010/main" val="4080846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759" y="3752849"/>
            <a:ext cx="2468166" cy="2452687"/>
          </a:xfrm>
        </p:spPr>
        <p:txBody>
          <a:bodyPr anchor="ctr">
            <a:normAutofit/>
          </a:bodyPr>
          <a:lstStyle/>
          <a:p>
            <a:r>
              <a:rPr lang="en-US" sz="3100"/>
              <a:t>The results:</a:t>
            </a:r>
          </a:p>
        </p:txBody>
      </p:sp>
      <p:pic>
        <p:nvPicPr>
          <p:cNvPr id="2052" name="Picture 4" descr="No.2 — Source">
            <a:extLst>
              <a:ext uri="{FF2B5EF4-FFF2-40B4-BE49-F238E27FC236}">
                <a16:creationId xmlns:a16="http://schemas.microsoft.com/office/drawing/2014/main" id="{0EB4A3B4-8D1C-4043-0F1B-D21C131FA1C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2705" b="20738"/>
          <a:stretch/>
        </p:blipFill>
        <p:spPr bwMode="auto">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2933323" y="3168289"/>
            <a:ext cx="6083386" cy="3621810"/>
          </a:xfrm>
        </p:spPr>
        <p:txBody>
          <a:bodyPr anchor="ctr">
            <a:normAutofit/>
          </a:bodyPr>
          <a:lstStyle/>
          <a:p>
            <a:pPr marL="0" indent="0">
              <a:lnSpc>
                <a:spcPct val="90000"/>
              </a:lnSpc>
              <a:buNone/>
            </a:pPr>
            <a:endParaRPr lang="en-US" sz="1600" dirty="0"/>
          </a:p>
          <a:p>
            <a:pPr>
              <a:lnSpc>
                <a:spcPct val="90000"/>
              </a:lnSpc>
            </a:pPr>
            <a:r>
              <a:rPr lang="en-US" sz="2000" dirty="0"/>
              <a:t>Impressive industrial growth</a:t>
            </a:r>
          </a:p>
          <a:p>
            <a:pPr>
              <a:lnSpc>
                <a:spcPct val="90000"/>
              </a:lnSpc>
            </a:pPr>
            <a:endParaRPr lang="en-US" sz="2000" dirty="0"/>
          </a:p>
          <a:p>
            <a:pPr>
              <a:lnSpc>
                <a:spcPct val="90000"/>
              </a:lnSpc>
            </a:pPr>
            <a:r>
              <a:rPr lang="en-US" sz="2000" dirty="0"/>
              <a:t>E.g. Mexican industry grows at 6 percent per year 1940-1970.</a:t>
            </a:r>
          </a:p>
          <a:p>
            <a:pPr>
              <a:lnSpc>
                <a:spcPct val="90000"/>
              </a:lnSpc>
            </a:pPr>
            <a:endParaRPr lang="en-US" sz="2000" dirty="0"/>
          </a:p>
          <a:p>
            <a:pPr>
              <a:lnSpc>
                <a:spcPct val="90000"/>
              </a:lnSpc>
            </a:pPr>
            <a:r>
              <a:rPr lang="en-US" sz="2000" dirty="0"/>
              <a:t> Favoring of new working class. </a:t>
            </a:r>
          </a:p>
          <a:p>
            <a:pPr>
              <a:lnSpc>
                <a:spcPct val="90000"/>
              </a:lnSpc>
            </a:pPr>
            <a:endParaRPr lang="en-US" sz="2000" dirty="0"/>
          </a:p>
          <a:p>
            <a:pPr>
              <a:lnSpc>
                <a:spcPct val="90000"/>
              </a:lnSpc>
            </a:pPr>
            <a:r>
              <a:rPr lang="en-US" sz="2000" dirty="0"/>
              <a:t>E.g. Juan Peron 1946 comes to power supported by the General Conference of </a:t>
            </a:r>
            <a:r>
              <a:rPr lang="en-US" sz="2000" dirty="0" err="1"/>
              <a:t>Labour</a:t>
            </a:r>
            <a:r>
              <a:rPr lang="en-US" sz="2000" dirty="0"/>
              <a:t> (CGT)</a:t>
            </a:r>
          </a:p>
        </p:txBody>
      </p:sp>
    </p:spTree>
    <p:extLst>
      <p:ext uri="{BB962C8B-B14F-4D97-AF65-F5344CB8AC3E}">
        <p14:creationId xmlns:p14="http://schemas.microsoft.com/office/powerpoint/2010/main" val="20868245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81049" r="-81049"/>
          <a:stretch>
            <a:fillRect/>
          </a:stretch>
        </p:blipFill>
        <p:spPr>
          <a:xfrm>
            <a:off x="-257175" y="528638"/>
            <a:ext cx="10639882" cy="5851525"/>
          </a:xfrm>
        </p:spPr>
      </p:pic>
    </p:spTree>
    <p:extLst>
      <p:ext uri="{BB962C8B-B14F-4D97-AF65-F5344CB8AC3E}">
        <p14:creationId xmlns:p14="http://schemas.microsoft.com/office/powerpoint/2010/main" val="1310368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Impressions of urban poverty</a:t>
            </a:r>
          </a:p>
        </p:txBody>
      </p:sp>
      <p:sp>
        <p:nvSpPr>
          <p:cNvPr id="3" name="Content Placeholder 2"/>
          <p:cNvSpPr>
            <a:spLocks noGrp="1"/>
          </p:cNvSpPr>
          <p:nvPr>
            <p:ph idx="1"/>
          </p:nvPr>
        </p:nvSpPr>
        <p:spPr/>
        <p:txBody>
          <a:bodyPr/>
          <a:lstStyle/>
          <a:p>
            <a:r>
              <a:rPr lang="en-US" dirty="0"/>
              <a:t>The sudden increase in the urban poor, the dark side of Latin American industrialization, caused both US and Latin American observers considerable disquiet. </a:t>
            </a:r>
          </a:p>
          <a:p>
            <a:endParaRPr lang="en-US" dirty="0"/>
          </a:p>
          <a:p>
            <a:r>
              <a:rPr lang="en-US" dirty="0"/>
              <a:t>E.g. Luis Bunuel, Los </a:t>
            </a:r>
            <a:r>
              <a:rPr lang="en-US" dirty="0" err="1"/>
              <a:t>Olvidados</a:t>
            </a:r>
            <a:endParaRPr lang="en-US" dirty="0"/>
          </a:p>
          <a:p>
            <a:pPr marL="0" indent="0">
              <a:buNone/>
            </a:pPr>
            <a:r>
              <a:rPr lang="en-US" dirty="0">
                <a:hlinkClick r:id="rId2"/>
              </a:rPr>
              <a:t>http://www.youtube.com/watch?v=HBDgOrB76Rk</a:t>
            </a:r>
            <a:endParaRPr lang="en-US" dirty="0"/>
          </a:p>
          <a:p>
            <a:endParaRPr lang="en-US" dirty="0"/>
          </a:p>
        </p:txBody>
      </p:sp>
    </p:spTree>
    <p:extLst>
      <p:ext uri="{BB962C8B-B14F-4D97-AF65-F5344CB8AC3E}">
        <p14:creationId xmlns:p14="http://schemas.microsoft.com/office/powerpoint/2010/main" val="32703788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752" y="1056823"/>
            <a:ext cx="3985902" cy="1325563"/>
          </a:xfrm>
        </p:spPr>
        <p:txBody>
          <a:bodyPr>
            <a:normAutofit/>
          </a:bodyPr>
          <a:lstStyle/>
          <a:p>
            <a:pPr>
              <a:lnSpc>
                <a:spcPct val="90000"/>
              </a:lnSpc>
            </a:pPr>
            <a:r>
              <a:rPr lang="en-US" sz="2400" dirty="0"/>
              <a:t>Oscar Lewis, </a:t>
            </a:r>
            <a:br>
              <a:rPr lang="en-US" sz="2400" dirty="0"/>
            </a:br>
            <a:r>
              <a:rPr lang="en-US" sz="2400" dirty="0"/>
              <a:t>The Children of Sanchez</a:t>
            </a:r>
            <a:br>
              <a:rPr lang="en-US" sz="2400" dirty="0"/>
            </a:br>
            <a:br>
              <a:rPr lang="en-US" sz="2400" dirty="0"/>
            </a:br>
            <a:endParaRPr lang="en-US" sz="1400" dirty="0"/>
          </a:p>
        </p:txBody>
      </p:sp>
      <p:sp>
        <p:nvSpPr>
          <p:cNvPr id="9" name="Freeform: Shape 8">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08"/>
            <a:ext cx="4206915"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p:cNvPicPr>
            <a:picLocks noChangeAspect="1"/>
          </p:cNvPicPr>
          <p:nvPr/>
        </p:nvPicPr>
        <p:blipFill rotWithShape="1">
          <a:blip r:embed="rId2"/>
          <a:srcRect l="2916" r="667" b="1"/>
          <a:stretch/>
        </p:blipFill>
        <p:spPr>
          <a:xfrm>
            <a:off x="1" y="-2"/>
            <a:ext cx="4081394" cy="5654940"/>
          </a:xfrm>
          <a:custGeom>
            <a:avLst/>
            <a:gdLst/>
            <a:ahLst/>
            <a:cxnLst/>
            <a:rect l="l" t="t" r="r" b="b"/>
            <a:pathLst>
              <a:path w="5441859" h="5654940">
                <a:moveTo>
                  <a:pt x="0" y="0"/>
                </a:moveTo>
                <a:lnTo>
                  <a:pt x="4400491" y="0"/>
                </a:lnTo>
                <a:lnTo>
                  <a:pt x="4484766" y="76595"/>
                </a:lnTo>
                <a:cubicBezTo>
                  <a:pt x="5076107"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p:spPr>
      </p:pic>
      <p:sp>
        <p:nvSpPr>
          <p:cNvPr id="3" name="Content Placeholder 2"/>
          <p:cNvSpPr>
            <a:spLocks noGrp="1"/>
          </p:cNvSpPr>
          <p:nvPr>
            <p:ph idx="1"/>
          </p:nvPr>
        </p:nvSpPr>
        <p:spPr>
          <a:xfrm>
            <a:off x="4675746" y="2279018"/>
            <a:ext cx="3985908" cy="3375920"/>
          </a:xfrm>
        </p:spPr>
        <p:txBody>
          <a:bodyPr anchor="t">
            <a:normAutofit/>
          </a:bodyPr>
          <a:lstStyle/>
          <a:p>
            <a:pPr marL="0" indent="0">
              <a:buNone/>
            </a:pPr>
            <a:endParaRPr lang="en-US" sz="1600" dirty="0"/>
          </a:p>
          <a:p>
            <a:r>
              <a:rPr lang="en-US" sz="2000" dirty="0"/>
              <a:t>Anthropology of poor Mexican family, published in 1961. </a:t>
            </a:r>
          </a:p>
          <a:p>
            <a:pPr marL="0" indent="0">
              <a:buNone/>
            </a:pPr>
            <a:endParaRPr lang="en-US" sz="2000" dirty="0"/>
          </a:p>
          <a:p>
            <a:r>
              <a:rPr lang="en-US" sz="2000" dirty="0"/>
              <a:t>Causes considerable scandal in Mexico. Presidents Lopez </a:t>
            </a:r>
            <a:r>
              <a:rPr lang="en-US" sz="2000" dirty="0" err="1"/>
              <a:t>Mateos</a:t>
            </a:r>
            <a:r>
              <a:rPr lang="en-US" sz="2000" dirty="0"/>
              <a:t> and Ruiz Cortines criticize the book. Claims that Lewis is a CIA stooge. Book banned until 1965. </a:t>
            </a:r>
          </a:p>
          <a:p>
            <a:endParaRPr lang="en-US" sz="2000" dirty="0"/>
          </a:p>
          <a:p>
            <a:endParaRPr lang="en-US" sz="1600" dirty="0"/>
          </a:p>
        </p:txBody>
      </p:sp>
    </p:spTree>
    <p:extLst>
      <p:ext uri="{BB962C8B-B14F-4D97-AF65-F5344CB8AC3E}">
        <p14:creationId xmlns:p14="http://schemas.microsoft.com/office/powerpoint/2010/main" val="1643452055"/>
      </p:ext>
    </p:extLst>
  </p:cSld>
  <p:clrMapOvr>
    <a:overrideClrMapping bg1="dk1" tx1="lt1" bg2="dk2" tx2="lt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t>Culture of Poverty </a:t>
            </a:r>
          </a:p>
        </p:txBody>
      </p:sp>
      <p:sp>
        <p:nvSpPr>
          <p:cNvPr id="3" name="Content Placeholder 2"/>
          <p:cNvSpPr>
            <a:spLocks noGrp="1"/>
          </p:cNvSpPr>
          <p:nvPr>
            <p:ph idx="1"/>
          </p:nvPr>
        </p:nvSpPr>
        <p:spPr>
          <a:xfrm>
            <a:off x="282539" y="1140431"/>
            <a:ext cx="8229600" cy="4525963"/>
          </a:xfrm>
        </p:spPr>
        <p:txBody>
          <a:bodyPr>
            <a:noAutofit/>
          </a:bodyPr>
          <a:lstStyle/>
          <a:p>
            <a:r>
              <a:rPr lang="en-US" sz="2000" dirty="0"/>
              <a:t>More worryingly, Children of Sanchez, also propounds the idea that the poor are poor because of a the “culture of poverty” - “poverty-propagating value system”. This becomes extremely influential in both US and Latin America. </a:t>
            </a:r>
          </a:p>
          <a:p>
            <a:endParaRPr lang="en-US" sz="2000" dirty="0"/>
          </a:p>
          <a:p>
            <a:r>
              <a:rPr lang="en-US" sz="2000" dirty="0"/>
              <a:t>Lewis “The subculture [of the poor] develops mechanisms that tend to perpetuate it, especially because of what happens to the world view, aspirations, and character of the children who grow up in it.”</a:t>
            </a:r>
          </a:p>
          <a:p>
            <a:endParaRPr lang="en-US" sz="2000" dirty="0"/>
          </a:p>
          <a:p>
            <a:r>
              <a:rPr lang="en-US" sz="2000" dirty="0"/>
              <a:t>Aspects of the culture of poverty: “The people in the culture of poverty have a strong feeling of marginality, of helplessness, of dependency, of not belonging. They are like aliens in their own country, convinced that the existing institutions do not serve their interests and needs. Along with this feeling of powerlessness is a widespread feeling of inferiority, of personal unworthiness. This is true of the slum dwellers of Mexico City, who do not constitute a distinct ethnic or racial group and do not suffer from racial discrimination.” </a:t>
            </a:r>
          </a:p>
          <a:p>
            <a:endParaRPr lang="en-US" sz="2000" dirty="0"/>
          </a:p>
          <a:p>
            <a:r>
              <a:rPr lang="en-US" sz="2000" dirty="0"/>
              <a:t>People with a culture of poverty have very little sense of history. They are a marginal people who know only their own troubles, their own local conditions, their own neighborhood, their own way of life. Usually, they have neither the knowledge, the vision nor the ideology to see the similarities between their problems and those of others like themselves elsewhere in the world. In other words, they are not class conscious, although they are very sensitive indeed to status distinctions.”</a:t>
            </a:r>
          </a:p>
          <a:p>
            <a:endParaRPr lang="en-US" sz="2000" dirty="0"/>
          </a:p>
          <a:p>
            <a:r>
              <a:rPr lang="en-US" sz="2000" dirty="0"/>
              <a:t>Other aspects of the culture of poverty – lack of trust, lack of neighborliness, lack of sexual morality, fatalism. </a:t>
            </a:r>
          </a:p>
          <a:p>
            <a:endParaRPr lang="en-US" sz="2000" dirty="0"/>
          </a:p>
          <a:p>
            <a:r>
              <a:rPr lang="en-US" sz="2000" dirty="0"/>
              <a:t>Idea feeds into growing campaigns against urban poor. </a:t>
            </a:r>
          </a:p>
        </p:txBody>
      </p:sp>
    </p:spTree>
    <p:extLst>
      <p:ext uri="{BB962C8B-B14F-4D97-AF65-F5344CB8AC3E}">
        <p14:creationId xmlns:p14="http://schemas.microsoft.com/office/powerpoint/2010/main" val="37150561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Problems with Lewis’s culture of poverty</a:t>
            </a:r>
          </a:p>
        </p:txBody>
      </p:sp>
      <p:sp>
        <p:nvSpPr>
          <p:cNvPr id="3" name="Content Placeholder 2"/>
          <p:cNvSpPr>
            <a:spLocks noGrp="1"/>
          </p:cNvSpPr>
          <p:nvPr>
            <p:ph idx="1"/>
          </p:nvPr>
        </p:nvSpPr>
        <p:spPr/>
        <p:txBody>
          <a:bodyPr>
            <a:normAutofit/>
          </a:bodyPr>
          <a:lstStyle/>
          <a:p>
            <a:endParaRPr lang="en-US" dirty="0"/>
          </a:p>
          <a:p>
            <a:r>
              <a:rPr lang="en-US" dirty="0"/>
              <a:t>Undervalued structural problems of inequality – low wages, insecure jobs, insecure housing, poor education. </a:t>
            </a:r>
          </a:p>
          <a:p>
            <a:endParaRPr lang="en-US" dirty="0"/>
          </a:p>
          <a:p>
            <a:r>
              <a:rPr lang="en-US" dirty="0"/>
              <a:t>Culture of poverty as </a:t>
            </a:r>
            <a:r>
              <a:rPr lang="en-US" i="1" dirty="0" err="1"/>
              <a:t>relajo</a:t>
            </a:r>
            <a:r>
              <a:rPr lang="en-US" dirty="0"/>
              <a:t>?</a:t>
            </a:r>
          </a:p>
          <a:p>
            <a:endParaRPr lang="en-US" dirty="0"/>
          </a:p>
        </p:txBody>
      </p:sp>
    </p:spTree>
    <p:extLst>
      <p:ext uri="{BB962C8B-B14F-4D97-AF65-F5344CB8AC3E}">
        <p14:creationId xmlns:p14="http://schemas.microsoft.com/office/powerpoint/2010/main" val="308909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dirty="0">
                <a:latin typeface="Calibri" charset="0"/>
                <a:ea typeface="ＭＳ Ｐゴシック" charset="0"/>
                <a:cs typeface="ＭＳ Ｐゴシック" charset="0"/>
              </a:rPr>
              <a:t>Urbanization</a:t>
            </a:r>
          </a:p>
        </p:txBody>
      </p:sp>
      <p:sp>
        <p:nvSpPr>
          <p:cNvPr id="3" name="Content Placeholder 2"/>
          <p:cNvSpPr>
            <a:spLocks noGrp="1"/>
          </p:cNvSpPr>
          <p:nvPr>
            <p:ph idx="1"/>
          </p:nvPr>
        </p:nvSpPr>
        <p:spPr/>
        <p:txBody>
          <a:bodyPr>
            <a:normAutofit/>
          </a:bodyPr>
          <a:lstStyle/>
          <a:p>
            <a:pPr marL="0" indent="0">
              <a:buNone/>
              <a:defRPr/>
            </a:pPr>
            <a:r>
              <a:rPr lang="en-US" sz="1800" dirty="0"/>
              <a:t>Focus on industrialization brings huge growth in urbanization. </a:t>
            </a:r>
          </a:p>
          <a:p>
            <a:pPr marL="0" indent="0">
              <a:buNone/>
              <a:defRPr/>
            </a:pPr>
            <a:endParaRPr lang="en-US" sz="1800" dirty="0"/>
          </a:p>
          <a:p>
            <a:pPr marL="0" indent="0">
              <a:buNone/>
              <a:defRPr/>
            </a:pPr>
            <a:r>
              <a:rPr lang="en-US" sz="1800" dirty="0"/>
              <a:t>E.g. Between 1940 and 1968 Mexico moved from being a rural country (60 per cent lived in rural villages) to being an urban country (60 per cent lived in towns or cities)</a:t>
            </a:r>
          </a:p>
          <a:p>
            <a:pPr>
              <a:defRPr/>
            </a:pPr>
            <a:endParaRPr lang="en-US" sz="1800" dirty="0"/>
          </a:p>
          <a:p>
            <a:pPr marL="0" indent="0">
              <a:buNone/>
              <a:defRPr/>
            </a:pPr>
            <a:r>
              <a:rPr lang="en-US" sz="1800" dirty="0"/>
              <a:t>E.g. Existing cities like Mexico City </a:t>
            </a:r>
          </a:p>
          <a:p>
            <a:pPr marL="0" indent="0">
              <a:buNone/>
              <a:defRPr/>
            </a:pPr>
            <a:r>
              <a:rPr lang="en-US" sz="1800" dirty="0"/>
              <a:t>1940 Population of Mexico City, 1.67 million</a:t>
            </a:r>
          </a:p>
          <a:p>
            <a:pPr marL="0" indent="0">
              <a:buNone/>
              <a:defRPr/>
            </a:pPr>
            <a:r>
              <a:rPr lang="en-US" sz="1800" dirty="0"/>
              <a:t>1950 Population of Mexico City, 2.96 million</a:t>
            </a:r>
          </a:p>
          <a:p>
            <a:pPr marL="0" indent="0">
              <a:buNone/>
              <a:defRPr/>
            </a:pPr>
            <a:r>
              <a:rPr lang="en-US" sz="1800" dirty="0"/>
              <a:t>1960 Population of Mexico City, 5.14 million</a:t>
            </a:r>
          </a:p>
          <a:p>
            <a:pPr marL="0" indent="0">
              <a:buNone/>
              <a:defRPr/>
            </a:pPr>
            <a:r>
              <a:rPr lang="en-US" sz="1800" dirty="0"/>
              <a:t>1970 Population of Mexico City, 8.88 million</a:t>
            </a:r>
          </a:p>
          <a:p>
            <a:pPr marL="0" indent="0">
              <a:buFont typeface="Arial" charset="0"/>
              <a:buNone/>
              <a:defRPr/>
            </a:pPr>
            <a:endParaRPr lang="en-US" sz="1800" dirty="0"/>
          </a:p>
          <a:p>
            <a:pPr marL="0" indent="0">
              <a:buFont typeface="Arial" charset="0"/>
              <a:buNone/>
              <a:defRPr/>
            </a:pPr>
            <a:r>
              <a:rPr lang="en-US" sz="1800" dirty="0"/>
              <a:t>e.g. New cities like Brasilia, founded by Brazilian president, </a:t>
            </a:r>
            <a:r>
              <a:rPr lang="en-US" sz="1800" dirty="0" err="1"/>
              <a:t>Juscelino</a:t>
            </a:r>
            <a:r>
              <a:rPr lang="en-US" sz="1800" dirty="0"/>
              <a:t> </a:t>
            </a:r>
            <a:r>
              <a:rPr lang="en-US" sz="1800" dirty="0" err="1"/>
              <a:t>Kubitschek</a:t>
            </a:r>
            <a:r>
              <a:rPr lang="en-US" sz="1800" dirty="0"/>
              <a:t>, in 1960. </a:t>
            </a:r>
          </a:p>
        </p:txBody>
      </p:sp>
    </p:spTree>
    <p:extLst>
      <p:ext uri="{BB962C8B-B14F-4D97-AF65-F5344CB8AC3E}">
        <p14:creationId xmlns:p14="http://schemas.microsoft.com/office/powerpoint/2010/main" val="2709424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atin typeface="Calibri" charset="0"/>
                <a:ea typeface="ＭＳ Ｐゴシック" charset="0"/>
                <a:cs typeface="ＭＳ Ｐゴシック" charset="0"/>
              </a:rPr>
              <a:t>Mexico City 1940</a:t>
            </a:r>
          </a:p>
        </p:txBody>
      </p:sp>
      <p:pic>
        <p:nvPicPr>
          <p:cNvPr id="3891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t="3941" b="3941"/>
          <a:stretch>
            <a:fillRect/>
          </a:stretch>
        </p:blipFill>
        <p:spPr/>
      </p:pic>
    </p:spTree>
    <p:extLst>
      <p:ext uri="{BB962C8B-B14F-4D97-AF65-F5344CB8AC3E}">
        <p14:creationId xmlns:p14="http://schemas.microsoft.com/office/powerpoint/2010/main" val="910499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a:latin typeface="Calibri" charset="0"/>
                <a:ea typeface="ＭＳ Ｐゴシック" charset="0"/>
                <a:cs typeface="ＭＳ Ｐゴシック" charset="0"/>
              </a:rPr>
              <a:t>Mexico City 1980</a:t>
            </a:r>
          </a:p>
        </p:txBody>
      </p:sp>
      <p:pic>
        <p:nvPicPr>
          <p:cNvPr id="39938"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t="8711" b="8711"/>
          <a:stretch>
            <a:fillRect/>
          </a:stretch>
        </p:blipFill>
        <p:spPr/>
      </p:pic>
    </p:spTree>
    <p:extLst>
      <p:ext uri="{BB962C8B-B14F-4D97-AF65-F5344CB8AC3E}">
        <p14:creationId xmlns:p14="http://schemas.microsoft.com/office/powerpoint/2010/main" val="750641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a:latin typeface="Calibri" charset="0"/>
                <a:ea typeface="ＭＳ Ｐゴシック" charset="0"/>
                <a:cs typeface="ＭＳ Ｐゴシック" charset="0"/>
              </a:rPr>
              <a:t>Mexico City 2000</a:t>
            </a:r>
          </a:p>
        </p:txBody>
      </p:sp>
      <p:pic>
        <p:nvPicPr>
          <p:cNvPr id="3" name="Content Placeholder 2"/>
          <p:cNvPicPr>
            <a:picLocks noGrp="1" noChangeAspect="1"/>
          </p:cNvPicPr>
          <p:nvPr>
            <p:ph idx="1"/>
          </p:nvPr>
        </p:nvPicPr>
        <p:blipFill>
          <a:blip r:embed="rId2"/>
          <a:srcRect t="999" b="999"/>
          <a:stretch>
            <a:fillRect/>
          </a:stretch>
        </p:blipFill>
        <p:spPr>
          <a:xfrm>
            <a:off x="-103340" y="1600200"/>
            <a:ext cx="9247340" cy="5085681"/>
          </a:xfrm>
        </p:spPr>
      </p:pic>
    </p:spTree>
    <p:extLst>
      <p:ext uri="{BB962C8B-B14F-4D97-AF65-F5344CB8AC3E}">
        <p14:creationId xmlns:p14="http://schemas.microsoft.com/office/powerpoint/2010/main" val="3551972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Brasilia</a:t>
            </a:r>
          </a:p>
        </p:txBody>
      </p:sp>
      <p:pic>
        <p:nvPicPr>
          <p:cNvPr id="6" name="Content Placeholder 5"/>
          <p:cNvPicPr>
            <a:picLocks noGrp="1" noChangeAspect="1"/>
          </p:cNvPicPr>
          <p:nvPr>
            <p:ph idx="1"/>
          </p:nvPr>
        </p:nvPicPr>
        <p:blipFill>
          <a:blip r:embed="rId2"/>
          <a:srcRect t="8953" b="8953"/>
          <a:stretch>
            <a:fillRect/>
          </a:stretch>
        </p:blipFill>
        <p:spPr/>
      </p:pic>
    </p:spTree>
    <p:extLst>
      <p:ext uri="{BB962C8B-B14F-4D97-AF65-F5344CB8AC3E}">
        <p14:creationId xmlns:p14="http://schemas.microsoft.com/office/powerpoint/2010/main" val="3129907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Urbanization and inequality</a:t>
            </a:r>
          </a:p>
        </p:txBody>
      </p:sp>
      <p:sp>
        <p:nvSpPr>
          <p:cNvPr id="3" name="Content Placeholder 2"/>
          <p:cNvSpPr>
            <a:spLocks noGrp="1"/>
          </p:cNvSpPr>
          <p:nvPr>
            <p:ph idx="1"/>
          </p:nvPr>
        </p:nvSpPr>
        <p:spPr/>
        <p:txBody>
          <a:bodyPr>
            <a:normAutofit fontScale="70000" lnSpcReduction="20000"/>
          </a:bodyPr>
          <a:lstStyle/>
          <a:p>
            <a:r>
              <a:rPr lang="en-US" dirty="0"/>
              <a:t>Although ISI was designed to benefit entire country, in fact, it benefitted certain sectors, especially national industrialists and merchants. </a:t>
            </a:r>
          </a:p>
          <a:p>
            <a:endParaRPr lang="en-US" dirty="0"/>
          </a:p>
          <a:p>
            <a:r>
              <a:rPr lang="en-US" dirty="0"/>
              <a:t>Inequalities mapped over growing cities. </a:t>
            </a:r>
          </a:p>
          <a:p>
            <a:endParaRPr lang="en-US" dirty="0"/>
          </a:p>
          <a:p>
            <a:r>
              <a:rPr lang="en-US" dirty="0"/>
              <a:t>E.g. Foreign and Mexican rich had previously lived in colonial heart of Mexico City.</a:t>
            </a:r>
          </a:p>
          <a:p>
            <a:endParaRPr lang="en-US" dirty="0"/>
          </a:p>
          <a:p>
            <a:r>
              <a:rPr lang="en-US" dirty="0"/>
              <a:t>Increasingly moved out into US style suburban developments. </a:t>
            </a:r>
          </a:p>
          <a:p>
            <a:endParaRPr lang="en-US" dirty="0"/>
          </a:p>
          <a:p>
            <a:r>
              <a:rPr lang="en-US" dirty="0"/>
              <a:t>E.g. Lomas de Chapultepec, constructed in 1920s and 1930s by US landscape artists and engineers. By 1950s Mexican elite dominated market, building Californian styles residences. </a:t>
            </a:r>
          </a:p>
        </p:txBody>
      </p:sp>
    </p:spTree>
    <p:extLst>
      <p:ext uri="{BB962C8B-B14F-4D97-AF65-F5344CB8AC3E}">
        <p14:creationId xmlns:p14="http://schemas.microsoft.com/office/powerpoint/2010/main" val="23455105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186</TotalTime>
  <Words>1185</Words>
  <Application>Microsoft Office PowerPoint</Application>
  <PresentationFormat>On-screen Show (4:3)</PresentationFormat>
  <Paragraphs>119</Paragraphs>
  <Slides>34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34</vt:i4>
      </vt:variant>
    </vt:vector>
  </HeadingPairs>
  <TitlesOfParts>
    <vt:vector size="37" baseType="lpstr">
      <vt:lpstr>Arial</vt:lpstr>
      <vt:lpstr>Calibri</vt:lpstr>
      <vt:lpstr>Office Theme</vt:lpstr>
      <vt:lpstr>Urbanization, Modernization and Class Division in Latin America, 1930-1960</vt:lpstr>
      <vt:lpstr>Latin American economies</vt:lpstr>
      <vt:lpstr>The results:</vt:lpstr>
      <vt:lpstr>Urbanization</vt:lpstr>
      <vt:lpstr>Mexico City 1940</vt:lpstr>
      <vt:lpstr>Mexico City 1980</vt:lpstr>
      <vt:lpstr>Mexico City 2000</vt:lpstr>
      <vt:lpstr>Brasilia</vt:lpstr>
      <vt:lpstr>Urbanization and inequality</vt:lpstr>
      <vt:lpstr>Lomas de Chapultepec</vt:lpstr>
      <vt:lpstr>California Style residences</vt:lpstr>
      <vt:lpstr>The labor aristocracy and the  middle class</vt:lpstr>
      <vt:lpstr>Mexico City - Ciudad Nonoalco-Tlatelolco, 1964</vt:lpstr>
      <vt:lpstr>Mexico City - Centro Urbano Presidente Juarez</vt:lpstr>
      <vt:lpstr>Centro Miguel Aleman, 1949</vt:lpstr>
      <vt:lpstr>The urban poor</vt:lpstr>
      <vt:lpstr>In Mexico, new immigrants were forced to choose between three options</vt:lpstr>
      <vt:lpstr>Vecindades</vt:lpstr>
      <vt:lpstr>Ciudades Perdidas</vt:lpstr>
      <vt:lpstr>Paracaidismo e.g. Ciudad Nezahualcoyotl</vt:lpstr>
      <vt:lpstr>Pepenadores</vt:lpstr>
      <vt:lpstr>In Brazil most urban immigrants lived in favelas</vt:lpstr>
      <vt:lpstr>Early C20 housing in Rio de Janeiro</vt:lpstr>
      <vt:lpstr>Rio 1960s</vt:lpstr>
      <vt:lpstr>Favelas, 1980s</vt:lpstr>
      <vt:lpstr>New Consumption Patterns</vt:lpstr>
      <vt:lpstr>PowerPoint Presentation</vt:lpstr>
      <vt:lpstr>PowerPoint Presentation</vt:lpstr>
      <vt:lpstr>PowerPoint Presentation</vt:lpstr>
      <vt:lpstr>PowerPoint Presentation</vt:lpstr>
      <vt:lpstr>Impressions of urban poverty</vt:lpstr>
      <vt:lpstr>Oscar Lewis,  The Children of Sanchez  </vt:lpstr>
      <vt:lpstr>Culture of Poverty </vt:lpstr>
      <vt:lpstr>Problems with Lewis’s culture of poverty</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Everyday life in Golden Age Mexico: The City and the Countryside</dc:title>
  <dc:creator>Ben Smith</dc:creator>
  <cp:lastModifiedBy>Doyle, Rosie</cp:lastModifiedBy>
  <cp:revision>17</cp:revision>
  <dcterms:created xsi:type="dcterms:W3CDTF">2014-01-20T12:07:54Z</dcterms:created>
  <dcterms:modified xsi:type="dcterms:W3CDTF">2023-02-23T11:30:55Z</dcterms:modified>
</cp:coreProperties>
</file>