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7" r:id="rId30"/>
    <p:sldId id="283" r:id="rId31"/>
    <p:sldId id="28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59"/>
    <p:restoredTop sz="96159"/>
  </p:normalViewPr>
  <p:slideViewPr>
    <p:cSldViewPr snapToGrid="0">
      <p:cViewPr varScale="1">
        <p:scale>
          <a:sx n="67" d="100"/>
          <a:sy n="67" d="100"/>
        </p:scale>
        <p:origin x="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5F6BB-45BF-65D1-CCAE-04FAE5E22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3BAE1A-0C27-DD2E-522A-F8695DC9CD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FE8EB-E62A-09BA-A37E-2B2DD409F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99D1E-C573-1C2B-5824-6F6AB4B17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19D7E-58D7-A3DD-1C57-7FD33B9A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7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8F21E-25D1-AA3A-6654-AB030F956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C7708F-3333-4766-454F-2569DFEE5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F64A9-603C-7042-C077-94B800DF2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9376D-E2F0-D577-F018-B2C8400A7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4B0D3-C627-9D19-2A7C-BE838114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94CEF9-3328-E698-B4B7-18B264EEDD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1D0379-17EF-02E0-2F9D-BCEEE059B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59F66-DFFF-D360-57E9-2E4CD301E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E7EAB-EA36-D27C-E211-02FBECAA6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38809-954D-635A-3317-ABA999A12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0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805C6-9719-6378-90DA-1798B4328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32D27-1333-9B3D-9E63-4C37C3FF9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5E1EE-89FA-E7A2-2F5B-ED35AAE3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8BE1A-859A-BD86-1F9D-F0503FD88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32103-5104-249D-5940-B4B3E1207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0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1EF43-CDA6-064D-5015-C72C71D16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6E148-2E35-ADBC-A012-47A80309E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DEAB3-7BFC-4E66-B3D5-F3C26FBC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BBA44-51CA-6A7A-70A5-F35C3BCF5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B532B-4EA6-3F8E-D865-68FE2E6D2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2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8C5E8-735D-CBE2-B880-38C3ACDAD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C2900-3A4F-2A5F-03B9-741EDD1640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D98E3-DDE2-F4E9-BFFB-18E18147F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AB310-5B57-44DB-E5DF-6EED4E022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5A938-9B6B-17A3-8527-5AA1C66C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E915FE-91F5-A706-4353-1555B749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2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2860D-A3DA-BE2D-27B2-C51DD07B3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89078-B275-2EE8-ECA1-2202C6F42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D08FD-C93F-A1D0-5CD0-E558EC67B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BD1A35-2CB5-9AE2-3138-7D2FCD03E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2E4BD4-285E-43E6-6F6D-A58160A54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A99908-8D8E-990F-06D2-6FE1A8109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05C526-746B-1DEF-A160-31E5CF00C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AB6922-004C-00E0-5E2E-8F5DA404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0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D111D-F7BE-F2B4-D934-55377D3A2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5B764C-3751-F02B-12C8-456BC76A5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AC6CE-7602-0102-E9E2-E74F4E8AA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ABD9D-EC71-577B-67CB-06EC20C5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4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AC68D3-156F-62A5-8D8D-DD99FFEA6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6D8BF-4606-46AB-D149-B8447D30A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7EE56-B10A-78AD-3D2E-4FA00699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5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936F8-FD20-87EA-9F84-59EBB6B22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762D2-152D-9637-CD14-F3509F21A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9EDD3-5923-E18D-5018-226BA9A57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AF067B-CC5D-B429-FF4C-96B37A7E7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6E124-DCF0-5906-6024-CBD4863C8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CA11C-6FB4-AFED-4BBA-269DE0B5D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6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0FA2E-11F6-8499-2E54-97B930F5E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9BC683-EB5C-167B-420E-C11146E6A7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B9C2CA-DD6C-7E81-CA5F-438A41109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93BDC-BF47-830E-2785-DDB6777F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2FBD88-BA05-D33F-2981-B3107A2E5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15224-C2FD-86B6-E2DF-EE4D36E26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4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91C683-AB29-BDA9-FEAD-4A01C754A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22E88-CD91-418C-1567-E8A4B288D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711D6-B950-FE25-25BA-BD277CE83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D2C68-D05B-934B-B103-7582F37CD27F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EF359-7839-DECC-9AAD-C3B4F76AD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ADB41-B9D6-9E31-895F-0DA3BA07A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C5C7B-C2C0-7E42-8E1B-1AC14CA5B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yRWr1K0Mew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e-D4fnAXa8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E5795-65E2-09E9-30F4-B502213D53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42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Garamond" panose="02020404030301010803" pitchFamily="18" charset="0"/>
              </a:rPr>
              <a:t>Mid-Twentieth-Century Latin America: </a:t>
            </a:r>
            <a:br>
              <a:rPr lang="en-GB" sz="6000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GB" sz="6000" b="1" dirty="0">
                <a:solidFill>
                  <a:schemeClr val="bg1"/>
                </a:solidFill>
                <a:latin typeface="Garamond" panose="02020404030301010803" pitchFamily="18" charset="0"/>
              </a:rPr>
              <a:t>Corporatism, “Populism”, Nationalism &amp; Labour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CE3D73-C039-8691-44C7-2EDB9EFADA4C}"/>
              </a:ext>
            </a:extLst>
          </p:cNvPr>
          <p:cNvSpPr txBox="1"/>
          <p:nvPr/>
        </p:nvSpPr>
        <p:spPr>
          <a:xfrm>
            <a:off x="3144982" y="5167745"/>
            <a:ext cx="545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Dr Liana Beatrice Valerio</a:t>
            </a:r>
          </a:p>
        </p:txBody>
      </p:sp>
    </p:spTree>
    <p:extLst>
      <p:ext uri="{BB962C8B-B14F-4D97-AF65-F5344CB8AC3E}">
        <p14:creationId xmlns:p14="http://schemas.microsoft.com/office/powerpoint/2010/main" val="3751820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EF9D1-4BFC-0930-909F-7125B4CFB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487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Need to juggle working-class demands AND keep industrialists on side…</a:t>
            </a:r>
            <a:b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60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FF69A-324B-EE9B-B3C6-DF2FAC3F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Corporatism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874B4-F6D9-C2D4-93E9-2CD4B13C2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Bring different corporate entities (e.g. trade unions, industrialists’ associations, white-collar workers) into the bureaucratic apparatus of the state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These groups receive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state favours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and patronage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State is arbiter of conflict between competing groups but none can challenge the power of the state itself. </a:t>
            </a:r>
          </a:p>
          <a:p>
            <a:pPr marL="0" lvl="0" indent="0">
              <a:buNone/>
            </a:pP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      =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Growth of the STATE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E.g. Vargas: trade unions gain benefits, but they can’t go on strike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31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27E9B-D6CA-8422-6D3E-2ACC9D35B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Corporatism and Authoritarianism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2E48D-CFF5-B33F-C6BC-47D3411A8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Modelled on SOUTHERN EUROPEAN FASCIST/ AUTHORITARIAN STATES e.g. Spain, Portugal, Italy. 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Often underpinned by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force  </a:t>
            </a:r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0"/>
            <a:r>
              <a:rPr lang="en-GB" sz="280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e.g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 Vargas: full-blown DICTATORSHIP in Brazil: 1937-45 (Estado Novo)</a:t>
            </a:r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e.g. “soft” authoritarianism in Mexico: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unions, peasants groups etc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controlled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through state funding &amp; patronage: (authoritarian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tendencies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but not full dictatorship like Brazil’s Estado Novo under Vargas.)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21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DFBE6-CAC2-C896-5B32-B4E49B64E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World War II: a Political Watershed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93156-88CE-DE93-1BDC-839D39F20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LA comes in on American side, supposedly supporting democracy over dictatorship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Defence &amp; economic pacts with US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LA govts keen to show their democratic credentials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So former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dictators go to the polls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.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Vargas in Brazil; Batista in Cuba; and Perón in Argentina: all make use of ELECTIONS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624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5C1-8668-A591-C9DC-E3B37570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Populism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60B12-AF1D-C109-BDF6-BCE9AA5B9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‘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The phenomenon whereby a politician tries to win power by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courting mass popularity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with sweeping promises of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benefits and concessions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to large interest-groups, usually drawn from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the lower classes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.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Populist leaders lack a coherent programme for social change or economic reform, but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try to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manipulate the existing system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in order to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lavish favours on underprivileged sectors in return for their support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.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'</a:t>
            </a:r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(Williamson)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968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razil&amp;#39;s Bolsa Familia – Women Deliver">
            <a:extLst>
              <a:ext uri="{FF2B5EF4-FFF2-40B4-BE49-F238E27FC236}">
                <a16:creationId xmlns:a16="http://schemas.microsoft.com/office/drawing/2014/main" id="{A2BB177F-3257-961D-AF73-79E618BE3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120" y="126822"/>
            <a:ext cx="7010043" cy="394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B6C847-D7CE-5D93-3369-D1923243B79A}"/>
              </a:ext>
            </a:extLst>
          </p:cNvPr>
          <p:cNvSpPr txBox="1"/>
          <p:nvPr/>
        </p:nvSpPr>
        <p:spPr>
          <a:xfrm>
            <a:off x="5195457" y="5135069"/>
            <a:ext cx="234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Lula Da Silva – </a:t>
            </a:r>
            <a:r>
              <a:rPr lang="en-US" sz="1800" dirty="0" err="1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Programa</a:t>
            </a:r>
            <a:r>
              <a:rPr lang="en-US" sz="1800" dirty="0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 Bolsa Familia</a:t>
            </a:r>
          </a:p>
        </p:txBody>
      </p:sp>
      <p:pic>
        <p:nvPicPr>
          <p:cNvPr id="2050" name="Picture 2" descr="Luiz Inácio Lula da Silva - Wikipedia">
            <a:extLst>
              <a:ext uri="{FF2B5EF4-FFF2-40B4-BE49-F238E27FC236}">
                <a16:creationId xmlns:a16="http://schemas.microsoft.com/office/drawing/2014/main" id="{659846B3-E8E5-5A97-CE1A-57336E7B3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02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572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91236-04E1-165D-706C-89D689472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Populism: a Problematic Term?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2F947-8064-4286-0DE7-01197FADF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Way of dismissing working-class political aims?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Politicians aim at manipulation, but 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doesn’t mean this is all that is going on 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Need to 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take working class political activity seriously…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67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F5B31-D1C9-0792-C563-3EFE8CA9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Brazilian Labour History: Not Just Manipulation by Vargas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2E26A-A04E-9807-2BD8-8F409BD63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Labour movement long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pre-dated Vargas</a:t>
            </a:r>
          </a:p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Activists avoided Vargas-controlled unions during Estado Novo (-37-’45)</a:t>
            </a:r>
          </a:p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Labour movement later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decides to work WITH Vargas in democratic period</a:t>
            </a:r>
          </a:p>
          <a:p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Organised labour pushes him to fulfil promises to workers…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607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56A0A-061B-21E6-5117-9FB9F5A6E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2655"/>
            <a:ext cx="10515600" cy="3338945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‘Working people in São Paulo were </a:t>
            </a:r>
            <a:r>
              <a:rPr lang="en-GB" sz="28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not mobilized from above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by politicians; they gave populists their votes in exchange for the populists’ support of their demands.’</a:t>
            </a:r>
          </a:p>
          <a:p>
            <a:endParaRPr lang="en-GB" b="1" i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Joel Wolfe,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São Paulo and the Rise of Brazil’s Industrial Working Class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(1993), p.194</a:t>
            </a:r>
          </a:p>
          <a:p>
            <a:endParaRPr lang="en-GB" sz="2800" b="1" i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11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8EC2F-11B1-167D-7D96-8DDF74370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9355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Argentina: Juan &amp; Eva Perón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2" descr="Eva Peron - Mini Biography - Biography">
            <a:extLst>
              <a:ext uri="{FF2B5EF4-FFF2-40B4-BE49-F238E27FC236}">
                <a16:creationId xmlns:a16="http://schemas.microsoft.com/office/drawing/2014/main" id="{7BCFCD35-0CB4-FCEB-104F-5CCCCAA88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896" y="1242154"/>
            <a:ext cx="9718206" cy="546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1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99DBF-8897-9708-4C61-2925D9FD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Economic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997C9-5D02-C92B-BF85-7613DEB2F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Economic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sz="2800" b="1" i="1" dirty="0">
                <a:solidFill>
                  <a:schemeClr val="bg1"/>
                </a:solidFill>
                <a:latin typeface="Garamond" panose="02020404030301010803" pitchFamily="18" charset="0"/>
              </a:rPr>
              <a:t>nationalism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 from 1930: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away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from dependence on export economies 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Industrialise,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hence less reliance on imported goods: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import substitution industrialisation (ISI)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Massive rural -&gt; urban migration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Rural crisis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Urban sprawl: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growth of slums and urban social problems still present today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98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8D9DB-694E-E8CF-0F39-6675B8F20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Juan &amp; Evita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50485-EDAE-45BF-6449-095CD00E2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Juan Perón of Argentina (1946-55)…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Image as saviour of the poor - the </a:t>
            </a:r>
            <a:r>
              <a:rPr lang="en-GB" i="1" dirty="0" err="1">
                <a:solidFill>
                  <a:schemeClr val="bg1"/>
                </a:solidFill>
                <a:latin typeface="Garamond" panose="02020404030301010803" pitchFamily="18" charset="0"/>
              </a:rPr>
              <a:t>descamisados</a:t>
            </a:r>
            <a:r>
              <a:rPr lang="en-GB" i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or “shirtless ones”</a:t>
            </a:r>
          </a:p>
          <a:p>
            <a:pPr lvl="0"/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Massive popularity through WELFARE BENEFITS: Eva Perón Foundation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59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981BA-9A8E-ABCB-D63E-B5C6EC6D3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Speech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09F6E-78DD-0FFF-2BD3-58D3B24D5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  <a:hlinkClick r:id="rId2"/>
              </a:rPr>
              <a:t>https://www.youtube.com/watch?v=ayRWr1K0Mew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859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ED97F-6A5E-BC63-0E33-DFF87D161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Mourning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EBC8A-7B37-5CFB-67D9-666721F91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  <a:hlinkClick r:id="rId2"/>
              </a:rPr>
              <a:t>https://www.youtube.com/watch?v=Ye-D4fnAXa8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58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C591A-A037-5204-BC6A-07610482C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3" y="570490"/>
            <a:ext cx="3248891" cy="233651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The Political </a:t>
            </a:r>
            <a:b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Lives of Dead </a:t>
            </a:r>
            <a:b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Bodies…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126" name="Picture 6" descr="Buenos Aires: Cementerio de la Recoleta - mausoleo de Eva … | Flickr">
            <a:extLst>
              <a:ext uri="{FF2B5EF4-FFF2-40B4-BE49-F238E27FC236}">
                <a16:creationId xmlns:a16="http://schemas.microsoft.com/office/drawing/2014/main" id="{38500751-C5C6-3386-3A75-BBBA65C309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3" t="6332" r="4328"/>
          <a:stretch/>
        </p:blipFill>
        <p:spPr bwMode="auto">
          <a:xfrm>
            <a:off x="3990109" y="0"/>
            <a:ext cx="8201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7876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09AF5-778F-64D3-BB2D-A6A2637B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Nationalism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60C0B-F3E8-B06C-2BE1-45A2B0BD4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Economic nationalism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But also 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CULTURAL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 nationalism…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Rethink the “nation”…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E.g. in Brazil: Vargas helps incorporate 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popular, non-elite </a:t>
            </a:r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cultural phenomena like samba music to the mainstream…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07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2371C-1B54-0C95-1B0B-8AB49F148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469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Samba</a:t>
            </a:r>
          </a:p>
        </p:txBody>
      </p:sp>
      <p:pic>
        <p:nvPicPr>
          <p:cNvPr id="4" name="Picture 8" descr="http://www.brazilcarnival.com.br/upload_images/Fabia_Borges_Drum_Queen_rocinha_2009_Carnival_parade_Agencia_FOTO_BR.jpg">
            <a:extLst>
              <a:ext uri="{FF2B5EF4-FFF2-40B4-BE49-F238E27FC236}">
                <a16:creationId xmlns:a16="http://schemas.microsoft.com/office/drawing/2014/main" id="{9937021B-1719-BA87-F627-54973EB886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33" y="1080135"/>
            <a:ext cx="9356865" cy="577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250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7/78/Samba_school_parades_2004.jpg">
            <a:extLst>
              <a:ext uri="{FF2B5EF4-FFF2-40B4-BE49-F238E27FC236}">
                <a16:creationId xmlns:a16="http://schemas.microsoft.com/office/drawing/2014/main" id="{768516EB-AE69-5D48-2BA1-FF629869B4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19" y="-1105"/>
            <a:ext cx="10598726" cy="685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90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B1BDD-E923-9D8B-AB86-195C3F30D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Carmen Miranda &amp; the Exporting of Samba </a:t>
            </a:r>
            <a:b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2" descr="Who was Carmen Miranda and what were her most notable songs?">
            <a:extLst>
              <a:ext uri="{FF2B5EF4-FFF2-40B4-BE49-F238E27FC236}">
                <a16:creationId xmlns:a16="http://schemas.microsoft.com/office/drawing/2014/main" id="{B224A456-25A9-E155-3EB8-E61628D6A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438" y="1686106"/>
            <a:ext cx="7692313" cy="480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A Final Curtain Call: Carmen Miranda (1909-1955)">
            <a:extLst>
              <a:ext uri="{FF2B5EF4-FFF2-40B4-BE49-F238E27FC236}">
                <a16:creationId xmlns:a16="http://schemas.microsoft.com/office/drawing/2014/main" id="{1F0B7F7D-DB66-55C1-374C-D107E7FAE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43890"/>
            <a:ext cx="5201388" cy="551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586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81EE1-D3C0-85AB-F2A4-EE47B71B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Brazilian </a:t>
            </a:r>
            <a:r>
              <a:rPr lang="en-GB" b="1" i="1" dirty="0" err="1">
                <a:solidFill>
                  <a:schemeClr val="bg1"/>
                </a:solidFill>
                <a:latin typeface="Garamond" panose="02020404030301010803" pitchFamily="18" charset="0"/>
              </a:rPr>
              <a:t>Futebol</a:t>
            </a:r>
            <a:r>
              <a:rPr lang="en-GB" b="1" i="1" dirty="0">
                <a:solidFill>
                  <a:schemeClr val="bg1"/>
                </a:solidFill>
                <a:latin typeface="Garamond" panose="02020404030301010803" pitchFamily="18" charset="0"/>
              </a:rPr>
              <a:t>: </a:t>
            </a:r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the First World Cup Win in 1958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4" descr="194445post_foto">
            <a:extLst>
              <a:ext uri="{FF2B5EF4-FFF2-40B4-BE49-F238E27FC236}">
                <a16:creationId xmlns:a16="http://schemas.microsoft.com/office/drawing/2014/main" id="{74E5C15F-CDF7-6DAC-227E-B5B63E20529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48" y="1397577"/>
            <a:ext cx="5460423" cy="546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572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97648-74B6-1BBF-2296-FCBBA4E99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12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Tango</a:t>
            </a:r>
          </a:p>
        </p:txBody>
      </p:sp>
      <p:pic>
        <p:nvPicPr>
          <p:cNvPr id="4098" name="Picture 2" descr="10 Fascinating Facts About Tango in Argentina - Becci Abroad">
            <a:extLst>
              <a:ext uri="{FF2B5EF4-FFF2-40B4-BE49-F238E27FC236}">
                <a16:creationId xmlns:a16="http://schemas.microsoft.com/office/drawing/2014/main" id="{F3322109-D527-3958-42D3-6F6D2CFEE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3056"/>
            <a:ext cx="3752567" cy="574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ow to discover your inner dancer in the home of the tango">
            <a:extLst>
              <a:ext uri="{FF2B5EF4-FFF2-40B4-BE49-F238E27FC236}">
                <a16:creationId xmlns:a16="http://schemas.microsoft.com/office/drawing/2014/main" id="{A50ABE2E-3827-D285-8319-D3A36C06F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539" y="1233055"/>
            <a:ext cx="8794461" cy="562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30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514FF-FAEA-B942-AFAA-8F37A241F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Who had held power in Latin America?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A6967-306C-D528-8911-6E4085F629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Oligarchs: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from late C19th; rule by small liberal elite; powerful families;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haciendas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linked to the export economies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Early C20th: gradual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urbanisation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and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small-scale industrialisation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Pressure from urban middle classes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for political representation.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E.g.: Argentina: 1912: Saenz Peña law widens the franchise to include urban MC; </a:t>
            </a:r>
            <a:b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 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1916 election of the Radical Party (</a:t>
            </a:r>
            <a:r>
              <a:rPr lang="en-GB" sz="280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Yrigoyen</a:t>
            </a:r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) :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urban interests in Argentinian politics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242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BD043-D7D2-26FC-4874-03C2C80B0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Latin America by 1959: the Demise of Populism?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CAA73-5F78-6A42-58F0-F17A893C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0682"/>
            <a:ext cx="10515600" cy="4351338"/>
          </a:xfrm>
        </p:spPr>
        <p:txBody>
          <a:bodyPr/>
          <a:lstStyle/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Fragility of new order built on corporatism/ populism/ nationalism</a:t>
            </a:r>
          </a:p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Ongoing polarisation of politics</a:t>
            </a:r>
          </a:p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Stresses of industrialisation </a:t>
            </a:r>
          </a:p>
          <a:p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Destabilising influence of Cold War internationally; spectre of Communism</a:t>
            </a:r>
          </a:p>
          <a:p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Military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GB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always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 waiting in the wings…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772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2987D-1884-AA60-10E0-B4CB6867A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Have any of these themes inspired you for your essays?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3B226-5482-7A1E-487B-5D8ABE38D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Samba, populism, football, </a:t>
            </a:r>
            <a:r>
              <a:rPr lang="en-US" dirty="0" err="1">
                <a:solidFill>
                  <a:schemeClr val="bg1"/>
                </a:solidFill>
                <a:latin typeface="Garamond" panose="02020404030301010803" pitchFamily="18" charset="0"/>
              </a:rPr>
              <a:t>labour</a:t>
            </a:r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 strikes, Evita, Latin American communism, cultural nationalism, Carmen Miranda in the US, populism and workers’ political consciousness?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40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A932C-6352-14D3-E54A-133FEC5BE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Politics of the Urban Working Class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C3E29-E8C2-4F8D-AB87-BB3CD5AC9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Slow growth of socialism, anarchism associated with Spanish/ Italian immigrants</a:t>
            </a: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Communist Parties </a:t>
            </a:r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founded after 1917: Chile, Cuba, Brazil, Argentina, Mexico.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94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997C2-F342-2AC2-EA24-36C1ABDDA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Latin American Communism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2" descr="http://4.bp.blogspot.com/-Zd2rzqJIaa0/UiK3ANRIcFI/AAAAAAAAvZU/PSH52yLv1R0/s1600/pcbaaa.jpg">
            <a:extLst>
              <a:ext uri="{FF2B5EF4-FFF2-40B4-BE49-F238E27FC236}">
                <a16:creationId xmlns:a16="http://schemas.microsoft.com/office/drawing/2014/main" id="{42F1BA0D-92C9-27D9-E631-697FA7F527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5" y="1544323"/>
            <a:ext cx="6064039" cy="430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dhnet.org.br/memoria/1935/imagens/1935_08_videos.jpg">
            <a:extLst>
              <a:ext uri="{FF2B5EF4-FFF2-40B4-BE49-F238E27FC236}">
                <a16:creationId xmlns:a16="http://schemas.microsoft.com/office/drawing/2014/main" id="{D6E4C9E1-B1EB-EB31-A6D2-63B81944D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44323"/>
            <a:ext cx="5759915" cy="430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36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AE8F-715A-8251-B157-457102C3F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chemeClr val="bg1"/>
                </a:solidFill>
                <a:latin typeface="Garamond" panose="02020404030301010803" pitchFamily="18" charset="0"/>
              </a:rPr>
              <a:t>Politics of the Urban Working Class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7D68E-447D-79CB-58A7-AF805731E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Working people seek better conditions = STRIKES and labour protest.</a:t>
            </a:r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lvl="0"/>
            <a:r>
              <a:rPr lang="en-GB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Exacerbated by DEPRESSION from 1930.</a:t>
            </a:r>
          </a:p>
          <a:p>
            <a:pPr lvl="0"/>
            <a:r>
              <a:rPr lang="en-GB" sz="2800" dirty="0">
                <a:solidFill>
                  <a:schemeClr val="bg1"/>
                </a:solidFill>
                <a:latin typeface="Garamond" panose="02020404030301010803" pitchFamily="18" charset="0"/>
              </a:rPr>
              <a:t>National politicians have to INCORPORATE some of these demands…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7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4D99E-E6FB-A782-494F-095259B5C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Volatile politics in the 1930s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6E8CA-402F-7864-6477-6EEEB3684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Radical politics on the Left</a:t>
            </a:r>
          </a:p>
          <a:p>
            <a:r>
              <a:rPr lang="en-GB" dirty="0">
                <a:solidFill>
                  <a:schemeClr val="bg1"/>
                </a:solidFill>
                <a:latin typeface="Garamond" panose="02020404030301010803" pitchFamily="18" charset="0"/>
              </a:rPr>
              <a:t>Radical groups on the Right: influenced by European fascism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31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nger grows at Salazar museum plan | World | The Times">
            <a:extLst>
              <a:ext uri="{FF2B5EF4-FFF2-40B4-BE49-F238E27FC236}">
                <a16:creationId xmlns:a16="http://schemas.microsoft.com/office/drawing/2014/main" id="{E0C18B2B-7A07-5EC9-D4E8-F36B9AFEE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921" y="-15423"/>
            <a:ext cx="4577649" cy="496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Benito Mussolini - Quotes, Facts &amp;amp; Death - Biography">
            <a:extLst>
              <a:ext uri="{FF2B5EF4-FFF2-40B4-BE49-F238E27FC236}">
                <a16:creationId xmlns:a16="http://schemas.microsoft.com/office/drawing/2014/main" id="{1CDAE886-10A2-17FE-135B-D027F7B3A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351" y="0"/>
            <a:ext cx="4577649" cy="494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D7E53B-682E-B3B1-C798-F5A66771E77E}"/>
              </a:ext>
            </a:extLst>
          </p:cNvPr>
          <p:cNvSpPr txBox="1"/>
          <p:nvPr/>
        </p:nvSpPr>
        <p:spPr>
          <a:xfrm>
            <a:off x="789361" y="5139897"/>
            <a:ext cx="206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António de Oliveira Salazar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11AF76-A3BE-2F2B-0C28-56CEC438C9F0}"/>
              </a:ext>
            </a:extLst>
          </p:cNvPr>
          <p:cNvSpPr txBox="1"/>
          <p:nvPr/>
        </p:nvSpPr>
        <p:spPr>
          <a:xfrm>
            <a:off x="4959927" y="5116697"/>
            <a:ext cx="196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Francisco Franco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2C9244-3810-32B6-FDEE-6DE777FD7809}"/>
              </a:ext>
            </a:extLst>
          </p:cNvPr>
          <p:cNvSpPr txBox="1"/>
          <p:nvPr/>
        </p:nvSpPr>
        <p:spPr>
          <a:xfrm>
            <a:off x="9033512" y="5093731"/>
            <a:ext cx="2369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Benito Mussolini</a:t>
            </a:r>
          </a:p>
        </p:txBody>
      </p:sp>
      <p:pic>
        <p:nvPicPr>
          <p:cNvPr id="1026" name="Picture 2" descr="Francisco Franco | Biography, Nickname, Beliefs, &amp; Facts | Britannica">
            <a:extLst>
              <a:ext uri="{FF2B5EF4-FFF2-40B4-BE49-F238E27FC236}">
                <a16:creationId xmlns:a16="http://schemas.microsoft.com/office/drawing/2014/main" id="{51F8C44A-CF04-1234-2413-F1E383077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728" y="-15423"/>
            <a:ext cx="3836616" cy="496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26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3B2AB-59B7-11B7-16B8-54440AE9F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42077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Garamond" panose="02020404030301010803" pitchFamily="18" charset="0"/>
              </a:rPr>
              <a:t>Latin American Fascism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2" descr="http://upload.wikimedia.org/wikipedia/commons/0/09/IntegralismoCartaz1937.jpg">
            <a:extLst>
              <a:ext uri="{FF2B5EF4-FFF2-40B4-BE49-F238E27FC236}">
                <a16:creationId xmlns:a16="http://schemas.microsoft.com/office/drawing/2014/main" id="{D9835BA7-3A10-EA9E-807C-738D2ECC8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82" y="1087718"/>
            <a:ext cx="3976254" cy="569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infoescola.com/wp-content/uploads/2010/03/integralistas.jpg">
            <a:extLst>
              <a:ext uri="{FF2B5EF4-FFF2-40B4-BE49-F238E27FC236}">
                <a16:creationId xmlns:a16="http://schemas.microsoft.com/office/drawing/2014/main" id="{E14B88E2-0729-4062-6ED6-C1F11831C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696" y="1682988"/>
            <a:ext cx="7158522" cy="465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951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899</Words>
  <Application>Microsoft Office PowerPoint</Application>
  <PresentationFormat>Widescreen</PresentationFormat>
  <Paragraphs>89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Garamond</vt:lpstr>
      <vt:lpstr>Office Theme</vt:lpstr>
      <vt:lpstr>Mid-Twentieth-Century Latin America:  Corporatism, “Populism”, Nationalism &amp; Labour</vt:lpstr>
      <vt:lpstr>Economic Context</vt:lpstr>
      <vt:lpstr>Who had held power in Latin America?</vt:lpstr>
      <vt:lpstr>Politics of the Urban Working Class</vt:lpstr>
      <vt:lpstr>Latin American Communism</vt:lpstr>
      <vt:lpstr>Politics of the Urban Working Class</vt:lpstr>
      <vt:lpstr>Volatile politics in the 1930s</vt:lpstr>
      <vt:lpstr>PowerPoint Presentation</vt:lpstr>
      <vt:lpstr>Latin American Fascism</vt:lpstr>
      <vt:lpstr>Need to juggle working-class demands AND keep industrialists on side… </vt:lpstr>
      <vt:lpstr>Corporatism</vt:lpstr>
      <vt:lpstr>Corporatism and Authoritarianism</vt:lpstr>
      <vt:lpstr>World War II: a Political Watershed</vt:lpstr>
      <vt:lpstr>Populism</vt:lpstr>
      <vt:lpstr>PowerPoint Presentation</vt:lpstr>
      <vt:lpstr>Populism: a Problematic Term?</vt:lpstr>
      <vt:lpstr>Brazilian Labour History: Not Just Manipulation by Vargas</vt:lpstr>
      <vt:lpstr>PowerPoint Presentation</vt:lpstr>
      <vt:lpstr>Argentina: Juan &amp; Eva Perón</vt:lpstr>
      <vt:lpstr>Juan &amp; Evita</vt:lpstr>
      <vt:lpstr>Speech</vt:lpstr>
      <vt:lpstr>Mourning</vt:lpstr>
      <vt:lpstr>The Political  Lives of Dead  Bodies…</vt:lpstr>
      <vt:lpstr>Nationalism</vt:lpstr>
      <vt:lpstr>Samba</vt:lpstr>
      <vt:lpstr>PowerPoint Presentation</vt:lpstr>
      <vt:lpstr>Carmen Miranda &amp; the Exporting of Samba  </vt:lpstr>
      <vt:lpstr>Brazilian Futebol: the First World Cup Win in 1958</vt:lpstr>
      <vt:lpstr>Tango</vt:lpstr>
      <vt:lpstr>Latin America by 1959: the Demise of Populism?</vt:lpstr>
      <vt:lpstr>Have any of these themes inspired you for your essays?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Mid-Twentieth-Century Latin America:  Corporatism, “Populism”, Nationalism &amp; Labour</dc:title>
  <dc:creator>Liana Valerio</dc:creator>
  <cp:lastModifiedBy>camillia Cowling</cp:lastModifiedBy>
  <cp:revision>15</cp:revision>
  <dcterms:created xsi:type="dcterms:W3CDTF">2024-02-18T19:35:30Z</dcterms:created>
  <dcterms:modified xsi:type="dcterms:W3CDTF">2024-02-26T11:22:10Z</dcterms:modified>
</cp:coreProperties>
</file>