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2" r:id="rId2"/>
    <p:sldId id="286" r:id="rId3"/>
    <p:sldId id="263" r:id="rId4"/>
    <p:sldId id="264" r:id="rId5"/>
    <p:sldId id="265" r:id="rId6"/>
    <p:sldId id="268" r:id="rId7"/>
    <p:sldId id="266" r:id="rId8"/>
    <p:sldId id="270" r:id="rId9"/>
    <p:sldId id="269" r:id="rId10"/>
    <p:sldId id="271" r:id="rId11"/>
    <p:sldId id="272" r:id="rId12"/>
    <p:sldId id="273" r:id="rId13"/>
    <p:sldId id="275" r:id="rId14"/>
    <p:sldId id="276" r:id="rId15"/>
    <p:sldId id="277" r:id="rId16"/>
    <p:sldId id="278" r:id="rId17"/>
    <p:sldId id="284" r:id="rId18"/>
    <p:sldId id="281" r:id="rId19"/>
    <p:sldId id="282" r:id="rId20"/>
    <p:sldId id="285" r:id="rId21"/>
    <p:sldId id="283" r:id="rId22"/>
    <p:sldId id="287" r:id="rId23"/>
    <p:sldId id="288" r:id="rId24"/>
    <p:sldId id="280" r:id="rId25"/>
    <p:sldId id="29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-1352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0CC94-82CE-47F9-A925-2EDAA62FD66A}" type="datetimeFigureOut">
              <a:rPr lang="en-GB" smtClean="0"/>
              <a:t>2/20/19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A7FB6-4E0B-4F0D-A48B-DBEE53240A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Carmen Miranda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AC27C-9B01-4F12-84E9-68612E3E5C2E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36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62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672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9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2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06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8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636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97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18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946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70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ED8A9-D398-4A65-B441-3EDC05897D1B}" type="datetimeFigureOut">
              <a:rPr lang="en-GB" smtClean="0"/>
              <a:t>2/20/19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30996-2F6A-43C6-83F7-BDCC16A8D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81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npix.net/gallery/carmen-miranda-pictures.htm" TargetMode="External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414837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+mn-lt"/>
              </a:rPr>
              <a:t/>
            </a:r>
            <a:br>
              <a:rPr lang="en-GB" b="1" dirty="0" smtClean="0">
                <a:latin typeface="+mn-lt"/>
              </a:rPr>
            </a:br>
            <a:r>
              <a:rPr lang="en-GB" b="1" dirty="0" smtClean="0">
                <a:latin typeface="+mn-lt"/>
              </a:rPr>
              <a:t>Mid-Twentieth-Century </a:t>
            </a:r>
            <a:r>
              <a:rPr lang="en-GB" b="1" dirty="0">
                <a:latin typeface="+mn-lt"/>
              </a:rPr>
              <a:t>Latin America: </a:t>
            </a:r>
            <a:r>
              <a:rPr lang="en-GB" b="1" dirty="0" smtClean="0">
                <a:latin typeface="+mn-lt"/>
              </a:rPr>
              <a:t>Corporatism</a:t>
            </a:r>
            <a:r>
              <a:rPr lang="en-GB" b="1" dirty="0">
                <a:latin typeface="+mn-lt"/>
              </a:rPr>
              <a:t>, </a:t>
            </a:r>
            <a:r>
              <a:rPr lang="en-GB" b="1" dirty="0" smtClean="0">
                <a:latin typeface="+mn-lt"/>
              </a:rPr>
              <a:t>“Populism”, Nationalism and Labour</a:t>
            </a:r>
            <a:r>
              <a:rPr lang="en-GB" dirty="0">
                <a:latin typeface="+mn-lt"/>
              </a:rPr>
              <a:t/>
            </a:r>
            <a:br>
              <a:rPr lang="en-GB" dirty="0">
                <a:latin typeface="+mn-lt"/>
              </a:rPr>
            </a:br>
            <a:endParaRPr lang="en-GB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386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Corporatism and authoritarianism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 smtClean="0"/>
              <a:t>Modelled on SOUTHERN </a:t>
            </a:r>
            <a:r>
              <a:rPr lang="en-GB" b="1" dirty="0"/>
              <a:t>EUROPEAN FASCIST/ AUTHORITARIAN STATES e.g. Spain, Portugal, Italy. </a:t>
            </a:r>
            <a:endParaRPr lang="en-GB" b="1" dirty="0" smtClean="0"/>
          </a:p>
          <a:p>
            <a:pPr lvl="0"/>
            <a:r>
              <a:rPr lang="en-GB" dirty="0" smtClean="0"/>
              <a:t>Often underpinned by </a:t>
            </a:r>
            <a:r>
              <a:rPr lang="en-GB" b="1" dirty="0" smtClean="0"/>
              <a:t>force  </a:t>
            </a:r>
            <a:endParaRPr lang="en-GB" dirty="0"/>
          </a:p>
          <a:p>
            <a:pPr lvl="0"/>
            <a:r>
              <a:rPr lang="en-GB" b="1" dirty="0" err="1"/>
              <a:t>e.g</a:t>
            </a:r>
            <a:r>
              <a:rPr lang="en-GB" b="1" dirty="0"/>
              <a:t> </a:t>
            </a:r>
            <a:r>
              <a:rPr lang="en-GB" b="1" dirty="0" smtClean="0"/>
              <a:t>Vargas: full-blown </a:t>
            </a:r>
            <a:r>
              <a:rPr lang="en-GB" b="1" dirty="0"/>
              <a:t>DICTATORSHIP </a:t>
            </a:r>
            <a:r>
              <a:rPr lang="en-GB" b="1" dirty="0" smtClean="0"/>
              <a:t>in Brazil from 1937-45 (Estado Novo)</a:t>
            </a:r>
            <a:endParaRPr lang="en-GB" dirty="0"/>
          </a:p>
          <a:p>
            <a:pPr lvl="0"/>
            <a:r>
              <a:rPr lang="en-GB" b="1" dirty="0" smtClean="0"/>
              <a:t>E.g. “soft</a:t>
            </a:r>
            <a:r>
              <a:rPr lang="en-GB" b="1" dirty="0"/>
              <a:t>” authoritarianism </a:t>
            </a:r>
            <a:r>
              <a:rPr lang="en-GB" b="1" dirty="0" smtClean="0"/>
              <a:t>in </a:t>
            </a:r>
            <a:r>
              <a:rPr lang="en-GB" b="1" dirty="0"/>
              <a:t>Mexico: </a:t>
            </a:r>
            <a:r>
              <a:rPr lang="en-GB" dirty="0" smtClean="0"/>
              <a:t>unions</a:t>
            </a:r>
            <a:r>
              <a:rPr lang="en-GB" dirty="0"/>
              <a:t>, </a:t>
            </a:r>
            <a:r>
              <a:rPr lang="en-GB" dirty="0" smtClean="0"/>
              <a:t>peasants groups </a:t>
            </a:r>
            <a:r>
              <a:rPr lang="en-GB" dirty="0" err="1" smtClean="0"/>
              <a:t>etc</a:t>
            </a:r>
            <a:r>
              <a:rPr lang="en-GB" dirty="0" smtClean="0"/>
              <a:t> </a:t>
            </a:r>
            <a:r>
              <a:rPr lang="en-GB" b="1" dirty="0" smtClean="0"/>
              <a:t>controlled</a:t>
            </a:r>
            <a:r>
              <a:rPr lang="en-GB" dirty="0" smtClean="0"/>
              <a:t> through state funding &amp; patronage </a:t>
            </a:r>
          </a:p>
          <a:p>
            <a:pPr lvl="0"/>
            <a:r>
              <a:rPr lang="en-GB" dirty="0"/>
              <a:t>A</a:t>
            </a:r>
            <a:r>
              <a:rPr lang="en-GB" dirty="0" smtClean="0"/>
              <a:t>uthoritarian tendencies but not full dictatorship </a:t>
            </a:r>
            <a:r>
              <a:rPr lang="en-GB" dirty="0"/>
              <a:t>like Brazil’s Estado Novo under Vargas.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02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World War II: a political watershed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sz="3600" dirty="0" err="1"/>
              <a:t>Lat</a:t>
            </a:r>
            <a:r>
              <a:rPr lang="en-GB" sz="3600" dirty="0"/>
              <a:t> Am </a:t>
            </a:r>
            <a:r>
              <a:rPr lang="en-GB" sz="3600" dirty="0" smtClean="0"/>
              <a:t>comes in on American side; supposedly support democracy </a:t>
            </a:r>
            <a:r>
              <a:rPr lang="en-GB" sz="3600" dirty="0"/>
              <a:t>over </a:t>
            </a:r>
            <a:r>
              <a:rPr lang="en-GB" sz="3600" dirty="0" smtClean="0"/>
              <a:t>dictatorship</a:t>
            </a:r>
            <a:endParaRPr lang="en-GB" sz="3600" dirty="0"/>
          </a:p>
          <a:p>
            <a:pPr lvl="0"/>
            <a:r>
              <a:rPr lang="en-GB" sz="3600" dirty="0" smtClean="0"/>
              <a:t>Defence &amp; </a:t>
            </a:r>
            <a:r>
              <a:rPr lang="en-GB" sz="3600" dirty="0"/>
              <a:t>economic pacts </a:t>
            </a:r>
            <a:r>
              <a:rPr lang="en-GB" sz="3600" dirty="0" smtClean="0"/>
              <a:t>with US</a:t>
            </a:r>
          </a:p>
          <a:p>
            <a:pPr lvl="0"/>
            <a:r>
              <a:rPr lang="en-GB" sz="3600" dirty="0" err="1" smtClean="0"/>
              <a:t>Lat</a:t>
            </a:r>
            <a:r>
              <a:rPr lang="en-GB" sz="3600" dirty="0" smtClean="0"/>
              <a:t> </a:t>
            </a:r>
            <a:r>
              <a:rPr lang="en-GB" sz="3600" dirty="0"/>
              <a:t>Am </a:t>
            </a:r>
            <a:r>
              <a:rPr lang="en-GB" sz="3600" dirty="0" smtClean="0"/>
              <a:t>governments keen </a:t>
            </a:r>
            <a:r>
              <a:rPr lang="en-GB" sz="3600" dirty="0"/>
              <a:t>to show their democratic </a:t>
            </a:r>
            <a:r>
              <a:rPr lang="en-GB" sz="3600" dirty="0" smtClean="0"/>
              <a:t>credentials</a:t>
            </a:r>
          </a:p>
          <a:p>
            <a:pPr lvl="0"/>
            <a:r>
              <a:rPr lang="en-GB" sz="3600" dirty="0" smtClean="0"/>
              <a:t>So </a:t>
            </a:r>
            <a:r>
              <a:rPr lang="en-GB" sz="3600" dirty="0"/>
              <a:t>former </a:t>
            </a:r>
            <a:r>
              <a:rPr lang="en-GB" sz="3600" b="1" dirty="0"/>
              <a:t>dictators go to the </a:t>
            </a:r>
            <a:r>
              <a:rPr lang="en-GB" sz="3600" b="1" dirty="0" smtClean="0"/>
              <a:t>polls</a:t>
            </a:r>
            <a:r>
              <a:rPr lang="en-GB" sz="3600" dirty="0" smtClean="0"/>
              <a:t>.</a:t>
            </a:r>
          </a:p>
          <a:p>
            <a:pPr lvl="0"/>
            <a:r>
              <a:rPr lang="en-GB" sz="3600" dirty="0" smtClean="0"/>
              <a:t>Vargas </a:t>
            </a:r>
            <a:r>
              <a:rPr lang="en-GB" sz="3600" dirty="0"/>
              <a:t>in </a:t>
            </a:r>
            <a:r>
              <a:rPr lang="en-GB" sz="3600" dirty="0" smtClean="0"/>
              <a:t>Brazil; Batista </a:t>
            </a:r>
            <a:r>
              <a:rPr lang="en-GB" sz="3600" dirty="0"/>
              <a:t>in </a:t>
            </a:r>
            <a:r>
              <a:rPr lang="en-GB" sz="3600" dirty="0" smtClean="0"/>
              <a:t>Cuba; and </a:t>
            </a:r>
            <a:r>
              <a:rPr lang="en-GB" sz="3600" dirty="0" err="1"/>
              <a:t>Perón</a:t>
            </a:r>
            <a:r>
              <a:rPr lang="en-GB" sz="3600" dirty="0"/>
              <a:t> in </a:t>
            </a:r>
            <a:r>
              <a:rPr lang="en-GB" sz="3600" dirty="0" smtClean="0"/>
              <a:t>Argentina: all </a:t>
            </a:r>
            <a:r>
              <a:rPr lang="en-GB" sz="3600" dirty="0"/>
              <a:t>make use of </a:t>
            </a:r>
            <a:r>
              <a:rPr lang="en-GB" sz="3600" dirty="0" smtClean="0"/>
              <a:t>ELECTIONS 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994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Populism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GB" sz="3600" b="1" i="1" dirty="0" smtClean="0"/>
              <a:t>“</a:t>
            </a:r>
            <a:r>
              <a:rPr lang="en-GB" sz="3600" b="1" i="1" dirty="0"/>
              <a:t>the phenomenon whereby a politician tries to win power by courting mass popularity with sweeping promises of benefits and concessions to large interest-groups, usually drawn from the lower classes. Populist leaders lack a coherent programme for social change or economic reform, but try to manipulate the existing system in order to lavish favours on underprivileged sectors in return for their </a:t>
            </a:r>
            <a:r>
              <a:rPr lang="en-GB" sz="3600" b="1" i="1" dirty="0" smtClean="0"/>
              <a:t>support” </a:t>
            </a:r>
            <a:r>
              <a:rPr lang="en-GB" sz="3600" b="1" dirty="0" smtClean="0"/>
              <a:t>(Williamson)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3600" dirty="0" smtClean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63376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Populism: a problematic term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sz="4400" dirty="0"/>
          </a:p>
          <a:p>
            <a:r>
              <a:rPr lang="en-GB" sz="4400" dirty="0" smtClean="0"/>
              <a:t>Way of dismissing working-class political aims?</a:t>
            </a:r>
          </a:p>
          <a:p>
            <a:r>
              <a:rPr lang="en-GB" sz="4400" dirty="0" smtClean="0"/>
              <a:t>Politicians aim at manipulation, but doesn’t mean this is all that is going on </a:t>
            </a:r>
          </a:p>
          <a:p>
            <a:r>
              <a:rPr lang="en-GB" sz="4400" dirty="0" smtClean="0"/>
              <a:t>Need to take working class political activity seriously…</a:t>
            </a:r>
          </a:p>
          <a:p>
            <a:r>
              <a:rPr lang="en-GB" sz="4400" dirty="0" smtClean="0"/>
              <a:t>Ernesto </a:t>
            </a:r>
            <a:r>
              <a:rPr lang="en-GB" sz="4400" dirty="0" err="1" smtClean="0"/>
              <a:t>Laclau</a:t>
            </a:r>
            <a:r>
              <a:rPr lang="en-GB" sz="4400" dirty="0" smtClean="0"/>
              <a:t>, need to reclaim </a:t>
            </a:r>
            <a:r>
              <a:rPr lang="en-GB" sz="4400" smtClean="0"/>
              <a:t>populist politics</a:t>
            </a:r>
            <a:endParaRPr lang="en-GB" sz="4400" dirty="0" smtClean="0"/>
          </a:p>
        </p:txBody>
      </p:sp>
    </p:spTree>
    <p:extLst>
      <p:ext uri="{BB962C8B-B14F-4D97-AF65-F5344CB8AC3E}">
        <p14:creationId xmlns:p14="http://schemas.microsoft.com/office/powerpoint/2010/main" val="1858163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+mn-lt"/>
              </a:rPr>
              <a:t>… </a:t>
            </a:r>
            <a:r>
              <a:rPr lang="en-GB" b="1" dirty="0" smtClean="0">
                <a:latin typeface="+mn-lt"/>
              </a:rPr>
              <a:t>e.g. Brazilian labour history…not just manipulation by Vargas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 smtClean="0"/>
              <a:t>Labour movement long pre-dated Vargas</a:t>
            </a:r>
          </a:p>
          <a:p>
            <a:r>
              <a:rPr lang="en-GB" sz="4000" dirty="0" smtClean="0"/>
              <a:t>Activists avoided Vargas-controlled unions during Estado Novo (-37-’45)</a:t>
            </a:r>
          </a:p>
          <a:p>
            <a:r>
              <a:rPr lang="en-GB" sz="4000" b="1" dirty="0"/>
              <a:t>but </a:t>
            </a:r>
            <a:r>
              <a:rPr lang="en-GB" sz="4000" b="1" dirty="0" smtClean="0"/>
              <a:t>labour movement later decides to work WITH Vargas in democratic period</a:t>
            </a:r>
          </a:p>
          <a:p>
            <a:r>
              <a:rPr lang="en-GB" sz="4000" b="1" dirty="0" smtClean="0"/>
              <a:t>Organised labour pushes him to fulfil promises to workers…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31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728420"/>
            <a:ext cx="10515600" cy="54485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b="1" i="1" dirty="0" smtClean="0"/>
              <a:t>“Working </a:t>
            </a:r>
            <a:r>
              <a:rPr lang="en-GB" sz="4800" b="1" i="1" dirty="0"/>
              <a:t>people in São Paulo were not mobilized from above by politicians; they gave populists their votes in exchange for the populists’ support of their demands</a:t>
            </a:r>
            <a:r>
              <a:rPr lang="en-GB" sz="4800" b="1" i="1" dirty="0" smtClean="0"/>
              <a:t>.”</a:t>
            </a:r>
          </a:p>
          <a:p>
            <a:pPr marL="0" indent="0" algn="ctr">
              <a:buNone/>
            </a:pPr>
            <a:endParaRPr lang="en-GB" sz="4800" b="1" dirty="0" smtClean="0"/>
          </a:p>
          <a:p>
            <a:pPr marL="0" indent="0" algn="ctr">
              <a:buNone/>
            </a:pPr>
            <a:r>
              <a:rPr lang="en-GB" sz="3900" b="1" dirty="0" smtClean="0"/>
              <a:t>Joel </a:t>
            </a:r>
            <a:r>
              <a:rPr lang="en-GB" sz="3900" b="1" dirty="0"/>
              <a:t>Wolfe, </a:t>
            </a:r>
            <a:r>
              <a:rPr lang="en-GB" sz="3900" b="1" i="1" dirty="0"/>
              <a:t>São Paulo and the Rise of Brazil’s Industrial Working Class </a:t>
            </a:r>
            <a:r>
              <a:rPr lang="en-GB" sz="3900" b="1" dirty="0"/>
              <a:t>(1993), 194</a:t>
            </a:r>
            <a:endParaRPr lang="en-GB" sz="3900" dirty="0"/>
          </a:p>
          <a:p>
            <a:pPr algn="ctr"/>
            <a:endParaRPr lang="en-GB" sz="48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28135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>
                <a:latin typeface="+mn-lt"/>
              </a:rPr>
              <a:t>But, populist leaders do intend “manipulation”!</a:t>
            </a:r>
            <a:endParaRPr lang="en-GB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E.g. </a:t>
            </a:r>
            <a:r>
              <a:rPr lang="en-GB" sz="4400" b="1" dirty="0"/>
              <a:t>Juan </a:t>
            </a:r>
            <a:r>
              <a:rPr lang="en-GB" sz="4400" b="1" dirty="0" err="1"/>
              <a:t>Perón</a:t>
            </a:r>
            <a:r>
              <a:rPr lang="en-GB" sz="4400" b="1" dirty="0"/>
              <a:t> of Argentina </a:t>
            </a:r>
            <a:r>
              <a:rPr lang="en-GB" sz="4400" b="1" dirty="0" smtClean="0"/>
              <a:t>(1946-55)…</a:t>
            </a:r>
          </a:p>
          <a:p>
            <a:r>
              <a:rPr lang="en-GB" sz="4400" b="1" dirty="0" smtClean="0"/>
              <a:t>image </a:t>
            </a:r>
            <a:r>
              <a:rPr lang="en-GB" sz="4400" b="1" dirty="0"/>
              <a:t>as </a:t>
            </a:r>
            <a:r>
              <a:rPr lang="en-GB" sz="4400" b="1" dirty="0" smtClean="0"/>
              <a:t>saviour of </a:t>
            </a:r>
            <a:r>
              <a:rPr lang="en-GB" sz="4400" b="1" dirty="0"/>
              <a:t>the </a:t>
            </a:r>
            <a:r>
              <a:rPr lang="en-GB" sz="4400" b="1" dirty="0" smtClean="0"/>
              <a:t>poor - the </a:t>
            </a:r>
            <a:r>
              <a:rPr lang="en-GB" sz="4400" b="1" i="1" dirty="0" err="1" smtClean="0"/>
              <a:t>descamisados</a:t>
            </a:r>
            <a:r>
              <a:rPr lang="en-GB" sz="4400" b="1" i="1" dirty="0" smtClean="0"/>
              <a:t> </a:t>
            </a:r>
            <a:r>
              <a:rPr lang="en-GB" sz="4400" b="1" dirty="0" smtClean="0"/>
              <a:t>or shirtless ones</a:t>
            </a:r>
          </a:p>
          <a:p>
            <a:pPr lvl="0"/>
            <a:r>
              <a:rPr lang="en-GB" sz="4400" b="1" dirty="0" smtClean="0"/>
              <a:t>massive </a:t>
            </a:r>
            <a:r>
              <a:rPr lang="en-GB" sz="4400" b="1" dirty="0"/>
              <a:t>popularity </a:t>
            </a:r>
            <a:r>
              <a:rPr lang="en-GB" sz="4400" b="1" dirty="0" smtClean="0"/>
              <a:t>through WELFARE BENEFITS: Eva </a:t>
            </a:r>
            <a:r>
              <a:rPr lang="en-GB" sz="4400" b="1" dirty="0" err="1" smtClean="0"/>
              <a:t>Perón</a:t>
            </a:r>
            <a:r>
              <a:rPr lang="en-GB" sz="4400" b="1" dirty="0" smtClean="0"/>
              <a:t> Foundation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439794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Nationalism: 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Economic </a:t>
            </a:r>
            <a:r>
              <a:rPr lang="en-GB" sz="4400" dirty="0" smtClean="0"/>
              <a:t>nationalism</a:t>
            </a:r>
          </a:p>
          <a:p>
            <a:r>
              <a:rPr lang="en-GB" sz="4400" dirty="0" smtClean="0"/>
              <a:t>Top down nationalism</a:t>
            </a:r>
            <a:endParaRPr lang="en-GB" sz="4400" dirty="0" smtClean="0"/>
          </a:p>
          <a:p>
            <a:r>
              <a:rPr lang="en-GB" sz="4400" dirty="0" smtClean="0"/>
              <a:t>But also CULTURAL nationalism…</a:t>
            </a:r>
          </a:p>
          <a:p>
            <a:r>
              <a:rPr lang="en-GB" sz="4400" dirty="0" smtClean="0"/>
              <a:t>E.g</a:t>
            </a:r>
            <a:r>
              <a:rPr lang="en-GB" sz="4400" dirty="0" smtClean="0"/>
              <a:t>. in Brazil: Vargas helps incorporate </a:t>
            </a:r>
            <a:r>
              <a:rPr lang="en-GB" sz="4400" b="1" dirty="0" smtClean="0"/>
              <a:t>popular, non-elite </a:t>
            </a:r>
            <a:r>
              <a:rPr lang="en-GB" sz="4400" dirty="0" smtClean="0"/>
              <a:t>cultural phenomena to mainstream…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627393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Carnival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utoShape 2" descr="data:image/jpeg;base64,/9j/4AAQSkZJRgABAQAAAQABAAD/2wCEAAkGBxQTEhUUExQWFhQWGBcYGBgYGCAcGhcYGBkYGhgaGh4YHCggGBolGxoYIjEhJSkrLi4uFx8zODMsNyguLisBCgoKDg0OGhAQGywkICQsLCwsLCwsLCwsLCwtLCwsNCwsLCwsLCwsLCwtLCwsLCwsLCwsLCwsLCwsLCwsLCwsLP/AABEIALABHgMBIgACEQEDEQH/xAAcAAABBQEBAQAAAAAAAAAAAAAFAQIDBAYHAAj/xABDEAACAQIEBAMFBgUCBQIHAAABAhEDIQAEEjEFIkFRBhNhMnGBkaEUI0JSsfAHYsHR4TNyFkOi0vEkkhUXNGNzgrL/xAAZAQADAQEBAAAAAAAAAAAAAAABAgMABAX/xAAtEQACAgICAQIFBAIDAQAAAAAAAQIRAyESMUEEEyIyUWGBFHGh8JHRQrHBBf/aAAwDAQACEQMRAD8ABZLicDmOpe/VfRu/v/pfBUMDcY5lTzTjZyPjg/wbjZFmgH6N/wBp9dv1xyTw+UXjJ/Q0ORya0671CgKOhR1nuQZA779Rvg3nqFNaFNKIOkSZLSWtEmRbbbAqjmA4t8R1H774tU9vST+mIOT6YyX0AQoc9Qepj5sP3+zg/wCHfELIGpFudG5SepQ/W4+OAtOkRUfVuxkesk/3/dsC6AnMH/8AJV/VjjcVKzXRs+EcNptUpsaZqaAzVRrA1Q1QxzLdyAt9QBHqJwJ43xbzq7FlVA0KqiIUQAqiN+Xrg54O4sqVWWpvBifxWIPaTpJ/YxT4/wAOTMVAyCnS8yrUIADg6dQALGWUXcSbAH0wsX4YH2c68SUNJQd5j6YCHGt8eU6a1FSkxdE1LrP4iAmoj+WQY9Ixk2x34fkRGXZGRhpxIRhpxYA2MJh0YQjAAJjwwuPDBMIcejCnCDAMJj2L9ThNZaC5gpNFm0hwysA35X0kmm3YMATilgmEx6MLGPRjGEx7Cxj2MYQY9hYwuMY8uPDHowuMY8BhQMKBh6rjGEAw4LiRKeLmXyZYwBhW6MUwmFAwWr8KZRJBwOdYwE0wtCKMTJiIYepwTDnoqqatLHaT0F4/XC0a9Pqjn9P1xqs34VzFLlnVTkcyyLeo3Q9e0xfEPimhSq1x5ahXXTTciArExpeFM6gDB7xiMcqSdlHFvom8P56i6+WSUeZUmx6WBPu22waFQqdL/AjY/wBjjnuahHK7x1mJI3915xqsurNSqLJaFAXUZImDEkYGaMZQ5CQuM6Dj0ww/Q9RgI/DzTrA7qxcz6sCSPnOH8N4jA2JUG/Ur/wBw+o9ehvlde6m4I/UY47cTo7KWSS7MfwkkfKP64MeDM+i5hWqAEQQezSOx/TbA7LUyvmAixFj6SDf1wDy9dkIJI3G567D44F2bi6DHGfC9PMVkbWlGlBaoRrbRyhySzzJiYANzaxxzjiFFRUYUySgZtJO5WeUmLTETjsvhvNppqioAVcKTKhoAdGaxBE2HToD0xkuO8Ay1DLVKrLVNSoQaUexT1G5YqipvKhALEjpGOjDl8EpRMBl8uXdUWNTsqibCWIAk9BJF8Q1KZBIYEEEgg7gixB9Zwc8O0FqVmoMdBroaSMbaKpZHoknoDURVn+bBTxTwhqyHO01IaSucpRzUa6Eio5A/AxEkjYmbTbssmZfhfD3zFVKNMAu5gSYAABLMx6KFBJPQA4r10UMwVtSgkBojUOhg3E7wcbL+G/DjV+3MFmMnURZMDVVKiCReCqvMdJxFwrw5Wp0tYoGpm6tU0cvTIDaQlLzalZROl20wFOwuRJAwOaug8XVmOx4YkqIQSDIIJBB3BG4M3mcNjDCjSMS0cszK7AStMAsewZgo+Mn9e2Izjp/AOEKadZggq0s1lcq0ADRqo1aaVwRIYEMrMLC2reMBugmH8L8VXL1vvRry1UeXmKfR6R39zqYZSLgqLjFrxr4WbI1gA3mUKo10Ko2qUzBEx+MAiR6g9cSeJOA1VeiqUHn7NQL+XTYjXo5idKxquJ9cb7wZlvt/D24fnEqI9I/dO6EFQRNNhI5SJK39oWk3gcvJqONxhYxpOF+CM5XzNXLJTAqUDFVmOlEvAJJEkNEiASRfElfwVU2o5rI5h7clHMqXJNoUPpD3gWMmdsNyRqMvGPRjrnAP4UolNameI1QSaYcKg7KW6+sSLnEfG+DNRQvQ4Xk6yCZK1DVIHqulCfhOE9xdIPE5McLGNDmeP1NIZcplaAedLplgCR10tUkH3jGfAw6YDwGFAwoGHquCAaoxMq4VKRw8DC2YkpDG4/h3lFqZqkrLqBbaQJsep+cdYjGJp4v5LiBpkFTcGcJNWjHWf4uug0KujlUyE6ehjHGMwb40viXxF9oUNFyoUTayjTJjcwAJ92MvTUuYW5wuPptjsjnFjKZKrVJFKnUqEXOhC0DpOkWwUTggWWDioqrqeEPIsrzGYBHMLiRcHYg4JZSpSoKdVI1UYmNNVaZDKADIKSvunuYGC8mrRlHezSZbO1aXsnUv5W2j0O6/CR6Yr5yhQq16VRVCNOip0BBBgnoSCIkwb4mzeaTSYZS146NPqI/WMRnLU6yHUoNxYiZPp23xOUYvp0CMpL7gPxX4cNEmoaihXlRCmbgTyz6Ekz/bE/CAHpVSDY6YIPYf4xc4rw01FVNUKuy9B0t2/T34i4FkWTzFYESqgXkW1bHtJJj1w04Vie/7YYy5TRRyVMc0GRI/r+/p3x7LcQNOppFpXUexMkX7H1HrIOLWUyjIrahtF/n+46bYDsv3vQfd9NvaOw/fTHLSbZY1+UzSuY2NpU9p+owLzvDgjFggdYIAaSFk9R1HY7j03wlEXU9tZ+IQ7fpghkc7qQMfZNp/vG3vwii2tDe5xYmRyTLRq1FJKcoDRdSX1EHpAGkfAz1wYy2cXMUqOWcLvpaQLanHOpNwNJba4J92IaNX7upRNqdTVMdCQRNvfPzxnKFDMUmWwBWonPMqFPXUbGRPT4YeMIu+OtiSb8hXj/gTKjXUzOZFAa1AqU0bTUSpOiVa2uBJanygCSoxq8nlMulanUatV1uioa1hSzREBDUYA02qxbcE9tsMyi5PN00ytYrWZXcjeVg9yoKiAfqMO4fwF8izvlqeYzCVGJ8lKlJaVMG8BKhUhekSdsWjJyROqLI8KZU+YMrFGo1RWqJpKglQwgKY0SpaCJE3g3mrxLhH2apSeopqUkeV6e0rIwI/mRmB9/yNcGzuYrN5dXhtShTX2WZ6bC2w0qbD3TGDmbygq02pvswIBHQ9DHocaeO9+R45GtPo+cf4jcIFDNAioH81FcfmIAC+Y5iCzkEn+bVPScpGPoGnwylnFGWzUaVLCCJKtcfdtINNw0wbjoVPSDjn8MstRyNRaS0i6rWY165I8oNp5mKgmEVIFjEk9ScWw5OcbEnDjKjjfAuG1KhFSiUapSdWNIzqKgg69MHXTFwwFwOhBx2DgXBaNOkRTBXlqFYbXoFcBqlEfyqVWIiRB3LTjPCWVy4rlA1Gq1AApmKAzFMtb2ncKVgXU6hBnc4O8fzztXy9PLVwobzGqOmloCBLQQRPNt/mVyyo0I2QfxAz+Zy5o1crWr02qNoKKSVbl5QEupNj0k67zbGs8C8Y4hVRRmstVMQGZ1Sm5J6qpKkAb3AsDcm2MR4w4xWGVR6FR6RVjTchSjlDGzkaqYLAWUrqBuDpGLH8FeKpTqVVamqGoUDZlqp5qhnyqWl7F2iqZBkx89ianGzTTi6Ox8R4HTqU6lMgDzSPNKgA1FAjS0gyCAFv0nA7g/hLKZUlqVFFcmZ0qCN4UaVFhqIBMnuTgvQrTrlpOnf54UZpQstpHS5n6DFZRVCpjKk9IH6+7APjHCaRDVFZMtXKwuYCJrXrB1qQw7je5gicJxjxIvsURrqGNIgkGfygfHePjipl+ArW/wDqKrNWEEopsg7XBJnqRa9scfuW6hstwrctHJP4hcNZwuZ0KatxmWps7LIAFN1DAaEYBmjoSemMPpx3b+IHhymcsU9lSymnUZrU6txTD2/02JKat0LDoTHHMtwiq9XyRTbzdWjRHNqmIj346MUnx+InNK/hByri5k6EkYl4jw16DmnUUq62IO4M4io1Yvil2tCHS+NeDqFDhtOvzmrUGqSNKiVLQBv8evTHMqljjV5nxc9TIigwJ8slVJP55+gAgDGVo5dqhtYGbna0T79x88TgquwvZGXxf4TlleoPMJFMQX0+2VkAhLEaoM3gQDfD8ll6YZqbKGYkQ5qBAhU9QVIKnYg9NoONzT4RTIEsCxUaQNIXSNoCqJGqD03IETOKqMpfKK3GPzAbK8PpVgKY8imqklGqEoYPQvEux3gggfmtGJeJZSksozhXpkEAKYZIFMqGWdJTuQdWkwNiYeL8QNCqqVUJKCV20OpJKkaSGiCB7QIiCOmJlzr1qJSknlI7NJhQWUnUAAokCTPW62OORqdl1woizHHqrqqM7nS7aQtUyOTTBVVA8trHpsZBxFX4kaTHSKbTIlBZtBILkSRqMgkgwZnri/R4ekgGCUEg2BUMCDfsNVp2icNpvSFldTHaD+libd8NSv6IXl+SvwTjAzVVaJpAO8w42BAJllHS2yxjQrkK9ISFLKYJ0HUCN7qYcfXEnhDhuWprTqGgUqIoGttQeXQMxIJKVBBuAAVgwLHGpqVQF8xoC6t1uCG0wQQSN2I36YeWLzEVS8MzaVZ0A217A7TIkQYYRKzYROHVEAIAvvMd52MdcFa2ZpVFBamp1FvL5RZgxXUHYFpAUEsBbli8YgyeXpIWrh5RghQMSXV4YtAYagSpDAHaJIAE4E8cpKjRkk7PUuHlqNQaDrsTIggCSI1e112HbGbzvh06jVFrBIjfdpjcfX2vTGyyPEiQwrLylyoDgOHABIqUxHKAATp7DvtYqgmmjcrFGYq+qxVWlBqgnSASI7iN9j7GvhZvd3sw1DLMGUXBIYg7GCNIIPS539MAOHZWsKnlojFqrlDvDOLtYTYbz7+2Ol53IBxTKuJ06QZDCQQIkcyiYFwYJG2K9Dhq06lWrQfy2F6g0huaoCdQLEhYUPO4915nHFJSp9MZzi4kVDw9ot506Rzcg0qYEw7VBAF5sYkdbYlz7+QE0gPTEkPYqxvflYg7Nyk/pghxGpCwtRg5BVS66kVgPaGrk1DsL823TFXiNQCjWNRjBCq9hOsmhEDbU3Sx5nO+KvFGnxVaJqbtXsFcHr5oVmprpIcOyBQqAwCfaVQRBKglp362x0TIhbKSXZFUMR/t6mLtF5sTM4zfBeFVUZoIAYRqm4WTeB+KItNpvcDGqy9JFVUUeyABb0ibCJ92IQi12VbTJctWDlgq1eUkamEKSN9N5I9QIxMSd5Fh7j+5x6pUgdJ7Yi80RdR9f33xZCGT8U5TS32hVJR7OOxUR5noLb9wD3wS4f4iFYBSIrBIAJGmoeuliIBYkDSe43wWYqCDEzbvvHy3xmuM8E8smpRWRLci3jeSFP4esD/xNxljfOHT7RWLU1xl+Gck8c+E6uXZq7UqSUatQ6EpsDom4BUCFmJheUTAtin4OzYVymiSASpBMgGNSgbb36Y0PjviJbLBGd2PmWB2iDPToR/1elsx4QyzvmUKDbc2sApa8nblOFnL3MMmwxjwyJGn8T8VRctVUsNdSFVWBk3AYQbQovO4IGCX8LuCeRUrNWGsotGpS0ksgLo01AJCsRq0ybiGGxOA/jLhFTMKhpcxp6wQPW5k9yVW3qJiRh3hLPVKtNVYs+k6ApNlK9NMWPsn/wB3bCYJ8MPJbY2VOeSmdnzXGaSJyw7RfTeO8+o7emAC5mvm2iksKpux9he4vdz3F/hiLhHAmY/fsU2hF3NxuQbQY27b419NQo0rIA5RG0egF4w/HJl+fS+gtwh8u39Snwzg1OhLBSahAl/dvpBkqD7zi7UpU3KsVUunssRzLNjB3EixHXEgaLkiImegHWe2G5qgGi7KQQQVMfPuCNwbfIYZJR0hG29sCeJMl5lFqT3pV5oEndGqWpN6jXpX3svYnHJv4YkfbGFb/VRdSlpaHpMoItew6dli2O25phpIYctr+8xPpBgz0iemMzleCZenmvNWivnNqqmoANUkqh0lhFIaWYtF7G/XDw3oSTpHK/4h5Wqc5UbQSHdtJUSDzEgSLaoItvvgVQ4AymoK4ZWpvoKggHUC2r2hGnljUJuywGmMdprZxapelUQCmVVtLIdJUnlBaSWbYyQCDcXBxkvGXDar1SKDMyslM6xHQsrKSyjqNpkW74aScY0jRab2Yyjl6dOnOlWOvTDmSSA8FQq3MwBqANwYAjHuIVDysT+FjygE6ZWJkhQfTpBEY0dPg1RSpcjmPlNoFwuksoY/iWRpgyIMdsOTw+KqZh1o1CadGULBxzlpOgPdjpTTbaY6jE07Y7qtGIyGWbM1hRpwHYNp1N/qOqlgthCkqCAdpA74kfiWacaSkigCxGlZQUjpMj+XVBHqegONB4P8LtUqJVqF6Rp1l5WQBjoHmAXYENqCjSQLOpBvfa1OFUKub+1qHStCoERdNOrrB16mgFjos7AEAabExi9EnLZyZKRrugp0glV9IYAgKzEhVZZ9meo7iRvA2fhjgebeKbaUpq2k1AC8Bd1Ajmc7CO4nET+FUTNLWoOQgrI4YkFfbBkMwBjV13tjoacNRKbKpLUR5mowSzO7li07KCzNvvPa2Jp8uvAz+Hsz/i3gK1fLZFU00FSQqmRBWS6SSYjck9TgBw3MABkVNQBmAQN7T9PrjeFWoshYEU1ZCCZDrp0rLBhzm0HqRB6c2I8ZO2XcU6AApyzawurUzGSpN50iAPQdycc2fFGdNv8ABTHkaXGggviTS7qUIjXPNfuDsYAFtvicaKtSK+Wuk01qBbnZjsIvA39bAWM4y/EeE+ZU8yoyJTYFqtSYhtIACgwLrAb322IBfjHFKqUtFOnUqgCNTkR7yzTbqAF6bjHoYsU5SaITnFRTQOzObWlVdariFaAzKSw0myqq/l3gd5ucFf8A4hSNJKoqOTLC4htFjsdpjc9+uK3ERSzGVTXykkHlA8zzGLbkxuZ3jFvzVy1FMnQX7RVqgvoZlWE5Vao07KJEASTeBYxpxly60aPHiNy3HaMQtUqxHL5gkEkXIKjlNt77bYnbMBqU0yR5r1Q+m+hqQVWgL/zJO+3LIwN4Rw5hmxl66+YtNQ9UrOlWJmmtwIN2aJm67ycXOP0Ms7VaNGV1aqjENZH0hbkA/lFp3PW8JijNp2qf/g2RRT0yzlabeWihmZgAIqJdygEFmBEvKg6gQbXBwziaUhTrtUks/wDphZOkAC5tEza/QeuMDw+v5DVQzVQNDK0TBKusFZgSGvP83rjSeGvGgem9PMAK4WCSsLUQgAEmIRriemxHp0YfTvJi9xp1dE8j4ypVZXyNeojpoqDS7BSHkLbaSq2M7TaSMa+hl6arTZxMvqDeYTOkaUuCdRg7bbmxgmAcOplAzM/lDcN7LfzckzHcjATjGaCGmrFUvCItQBQQQQXbUBpmBYH2uvRIYopcVK2GWSUnycaDdDxGHqtSohUWnpLVGMnRBA8pJiSQwE2EE3vjV5GuXLEqVAhb3ltILQY5gJjULTPbHJeDrnqWZl6qrSclgNSsgp3L80BgUWCLgdBjreTboAQosD+bvJ9/xJntjmmqdFF0WK7WAGKrVPTEtTmJjpuR8bD1w0JIN9p+eFCiJR+/rhmZqcpXqSDPXrJ/T5YlpdT0A+f7tilmjO2/9bfpgqQaMD/Fnh00VqADV5gWerTYz7mgTG5jFPwXwfyZYiHBYEmOZdAKwYsCwNvnONP/ABEpGpkbCNFWmQYuArb37G/wwOyNdvJUmVLELaI5NKwZPeT3gz1OIeok0taK4lb2XqYWoQVBptMcvWRN+wufr8BPh/h/kcRJa5qozG1tck29SA319cEMjUAIkSDYDVAkwLxuIMXwXyOTDVXf8VOAJtOqZkR01R9euIemdzu/wUzaVGhylJW0wbxcjf34nyzEi5J7/wBcU8ke+5/XF6iImNx9R6/3x3OZy0SKfiPoe4woWBE2vE9PT3Y9/XC6fp+yMIzA/OAElGkrUBQgdJFzc2Hz3GA+fzMF1I+7BKuZi+lX09yum7W6jeDi9nagFdlYmAEdbbSzCZNrESewAxRq6Dpp1XK0gBzqQNZ0hTD6iQpAg2m5vfF8MbEmDKvFKdAKWdKYIBCe00Qth6bkbWPwxMatKpS807EtD3WTAjlkBxO4nb3Wi4x4Gp16prU6kEgSJ1gkbe00qPTb54tVMqKWXFDXqZIgrI7hp0mBIJtPbDPG03a0LyVd7IqVNKLRSVEVhpYjVDTILOxI1MNQkamiCLYXN5xiyuCsayedipYEMBpvKn/TuZt7yMDszl6rMPKRhoaizMjBdVEagynU2qBqmBIsR1jFbxM9WlVcrmCtEhGU040gkkuCeuykd5PbCSnwg2PGPNhemYhdShgSgDyywxZho0uNLDU2/S14E0DWpUVfz3H3Z0S5AQMpJCrA7j2VEm0wd1yfE6QZcsXL1/Lp1Lwi1SyqSKZHs1QoETEz74f4m8O5fN0k8keXmEJZmYktzjnDgmSSVBmPw/O0scuNv/QiqzO5/LVM1VWpl2V6LnSVgpHJoYgOJZjAII7dMXvGnBatBKTNVc0xTVVSeamFXdyN+tzsepxX4vxw5IUssqJWFJAjGGElueEboZM2FvhjQ8A8TUKyF/MllAkn/VQHcVE9NtQsbnpgz9FNYuTVJ+Ro5Vy1ugR4Ey+arU3YnzKS1VdNUF2AjWFYnmG4APUHsMe4jxOh5tXWVSmKtQL5kKJViCBqsCO3ykXxtMvXpKZpMpMCQlom4sB1BnGK8Q8ao0arVRSqVXrH2aUqyqnKS5Xmkm8H82ObP6ZygknTXkaGTbf1AfjehUZajoWNNdNVQCdIMwZUWa5kW64jpZ6nlcwtTUKa1KKmrTH/ADGIiQoBhgSG32Dd7Z7i/Ea9caKeo01g8oYFiZixjUd4Ake+MXeA8O5j5Iu1OqtTVJWJbRBIFzoUabGG2G47eNNuyKeqoK5Lj1bMM6UaQCEiTUghVPYAC5gkL0uZ6YK0MkKDmqrk1GYEs9wQNk5brTAkRPX0xmeDcQ+yVdNRdCsQwJmIC6YtaALj374P53jFBl8w1UgCQAQdXwFz0Hxw8rUW4rYi+ZJ9ElLLnJ0GzFeqcx59XW/lGFlgV01PM3Wdhp3ABkREpqO3lPTrf+mYglAiiZ2D6VB3t2t7sAs34qo1Mi1CKnmFYAZZEhtQgg9/lhnCOMNSy6AqXIZQqKZIDA6YB/mVrDqx92Bjclj2t0NNLlp+Q/m8rTpl6p/09OrQZJDLq1wTfSYB+fbGTyfEDSpJmHAZ3cuV6RzKICn2Q+mx2g482ZzGcqjlKgjSAnNCs2xDQDMmWawkbbGLO8JNFWSGV9bQIlwF9oQJtpIJ/CD1vhIxmoKIz48nI6dwjOnNZALSMVbalJ0sBbV1neQd7fDFLJZumjulZ6ZW6FSQR5oBKgajDN10xO2OeV8jXpuF84gkWIcr1CgRN2kiwnqdgSETIFHZVqEF2CHYswdxFplr+WTsTLRMHE16PjLm2P79rijSeHfFoEI8KlJ2YNRppBUMECadMsWZl9iDBmemOg5Pioo5apmK1ct5j2bQfu1JCooUE2UGS3vJxzalwNjUlPs1Sy8qVNJAgjUpZQrA6gTboNsaPhFEGjTy9epS00yWqIp1r5YFdtJaIAC6RP8A9v3YbJgT3H8ixl4Zs6ueVVSlSYh6wOggaiBElzMCAL37WB2wVqOoU3hb9ficBMtk9TrWIKP5WhRYLRp6mYt21FdA9NMd8Wc2hqOAAGTTpRSYDM55ifRUHrIqMIOORlEXsrVkEnZht2HT44jNMDb99sPqNBjCVE5Set/7YT7jArjOn7NULXAIHoxMfTc/DGHy8n1jUQO3Ux22xs+Oshpimzcqc7gG8tpCzYwArT8RjGjLsw1IrMskSBJkCSIHoRjz/VOUpUvB2+nSUbZOX2PcT8MavgMCmTvYT622+EEfDGPoZepUJjcR7Uj3dP8AHqMEeFPUVmYlRTWhVYKDJJXQAXsNJseW/tGY609DFuUn9hPVNUjc5aHUMOoBnuOh/TF6h677fTGb8IZ7Vlcs5gapp+h0h1Hz0jB2vX8pKjEEhFZo6nSCQP6Y62mnRy2SqI5Z9V+GG5bNqzMoPMhAYdtQDD6focVuJuy6I3V0Yf7NarU/6Gb4xgZqIzqVEP3b0npt6mm7FT7xLD4ntiiVoVuiDxZpDozEKAlYMx2FOAzTF9gfjjA+e9AtVWq4WozGlRDDS6gm7K4YTtYQbke4h4m439op10XUpptUhupQVSCyg7gaT7ww64oZivUqVKBrN5CyA1JuUl1DMXGoeyGMSCRt3x3YZe3DrshPcuy5kOKGo33spVpAk01ICtzgKW0WblIJnrB995eLGARp7GN/jjCcS4iBWNShqIDEFm9hoUAqOpJFzJ6iMMq8baCy0yFECS34j6xzbHp798JwlJXJGkleja8Ro/aDRKtpZH39DBFpvDCbbScG+O8WNA1G1agwWoaakQr03RTvsHBWNrq25OOcVaYq1RSNarTimWchWZKb7rqKxYiD2uMRZjxVWoVHaVqBwEBDgH7tjc6difd06xhY4+KbQyb6Yd4r4fasBWzNU+bWgKsCCQu5IMBYG/uAuQMHK3BRk6dJK+cuRqpMwbzEEjVTMEr5d1MEiCN7CMxlOMNXFLMCjWimq0WCoaiEAliFCoSDt1EiJjB/NZ7IZvMK1VxrkAFpWCtyrTaZJhT2x0Z/U5njUb66/AMcI8nYDzviesWqrS8lRly4ZSCH5HKAySAzNIISO+8GaPBeJN5rVmcK6UXY6F0FgAWYMfxRpBAgyTuAL6zxHk0zbFKZ1KAiFlXUQw1MIMbktFrm/QHGOfhwywLU3++JemwqIeRWlWLDdYEGYvMx0wtZMkfpaMuMXRtfD/iAZgro105qBJerLFiBpJAEe1Aja574hpcJWmzrnGVhIIJAZQTJiW6wTt2xjuHmuUpslUPqKqVCgmzWKxpMiAbn1ns/i/CK1Qmrm6rrUZgIMEWUSANR22kWsd98cc8LjPnJ0i0Z3HiiOKaqVCu2sTDGVJ7ntsNht78erU61VhqZiLMFWFAjaAO39MLxfjdKkURQKkCSbTM9YsD6AYG5rxPUNkTRNhefkABfHoxzKHyo5HjlLuQazGdpa1QtoaVVoNxqjVygzsduuLec8Hvrbyx5tNgFUsRTKDUCytaxBJYHSbD4YyTrmK2tmQGSquxUWKQYjftjR/8AGGYBCmkrtpDfdsQLrMQVbTEiR3XEuUr0VUUkEKHhQ6SGelBMmKbAk6hsobbSCLQdja8yUuEKitrelVpaWgOpQuWuIAsjbgMvcRjMcY401YAis0MoJpqNIQxBV2kGpbr17DEFOiKlOotDVKuG5iByaIgEfjJBvtpHrhrlV2CkbHhQWmD5RrlnUKEcrCgnqdMtG29wPji9Rp5zSoDxGxKgncwCSLj0xl8h56IrkVG5aZgummx5gdQlZsBHXDa/ifNHVotBIgKWgLJjqDAkkx0w8E5dUTlH6tmvqZaqS2inSBM82i5ExBBkLI3wNzWXq0lAPlZdSd6dNQGY7bn2uxHrvgDS8TZwjUYKpYkKR7U6dRDb2JERtiHiXGMxV8rzUmkr03IQXNzBu0nlD9QLTIscGUJKNugpK+2QZnJMCh1C1pJiIMg39+C/BMq9OlmLzUqIKaifwtUUvv3UH5nHs54lotIGXcbSAoMAm+znuIIn3Y0Xh58tmGqoGgoZJ6xdRIIsJFxv3i2L/rXVPqyftZPDLdbiDJSylB6hBqMprHcuzkOQT+FNVQExcxAgAkEOB5qsPPzlexqP5WUosborGF1AGxKwT1AVyd8Ua3AiWDK4Z9ciDPWwv2j6YtcXybAIoMU6AJB/M7SajH3kkf8AnHJk4NUq33/m/wC/YrGc/KNKK2qosXDSyn+XSsf/ANYJFgAQegE/GcZTgPFPuzbnpJpW3KTfR9FA+Hrgoua1UQTZyodgd9r/APVOPOnGnR0pgRKoq06r6TNR31LIJMD7uAewG38xPTARuIjLO6hW56amJMCoNifQgif9ojBHw/mFA0sSAIa0zzKwY2NyIB79elhHijhjGqrwSVgFLA6FDAuNgICm0Hpvjjy43HI6OrHJShsIcJpMT5hAdmBLFj7Mj+Y7BREXgD0wdrZBCtVlZw7KaTOoAI1NrkTuVJN52jrfEeUVNIZJNNObSpk6pUjWSBGkA9RI+BOc8S+Iq2WZEpJqL1SahUEsZ9imBMlxRQG43bpinoYNN/cT1EkzT8EyDU6WWp1KmspXd9SiNQAOkb29qTFpHbGkr1hoZt7H4wJjHP8AiPi5KVRKAIbMBAHn2KRiWVm21bAxYBTeTaav4vFXI5x6EnyB5SsRd3dY1gD8PMG9046pJyd0c60g5V4oDQ8ysVQItV2vMUwzL7wNJU+8Yz1Ti3/qKFOCAjJVD9G1+ca6tHYMhv1ntjEcR4vVqUvs7TrNOkju4gGXFdgIAJklR0BCTecQZrK5wKioGqqog1Eex7qSTIgGCTiix3YHIgpVwmt5nmU+zMGdWgsD7NjyxfmmcaLKZLzA1etXRQzoAtV2sGUsdLEiCATCx0wBp08yAYotZl1BnUH2OYC1gTef742mR8jNKFTUI0lgVkK4UWVmEEw02JsZx1YW4Jpv+2RyX4QLU5SmoDZqgVaJ00mabkkFb27FjuTEAhRZ4aMnoQLm9STOgUT5hG5Qr7IJ5gWIuG+OCreGVvudugxNw3w+itf2Qdugg79sV5Y15f8AH+iPLI/+INocPZ2DIGpU9ENTNSQ5CwpLkajYLsbQLkWwKz/CfvAWqjUPZPRosZ0ixm89xttG48QZ/J1KL5c5hUqkch1xzXFyobSpMg22J9+OGZnPSVs6tJLHzG1MCeWx2gWnriUndtaRaKaXxdnR8nQenQWlTrFVVv8Al8tzLNEANE9Zk94wD4s2uu6PRpPYF3KQ7SInUNm9Y6DDPA3FqlH7S+h6xFNDpJkk+YAI5WJMEm35etiLz+NKT6mbKOWsGZKYMCTAJ13+MbHDKaUaasXi+TaYR4BxKnl6LeZ5roZI0khmcBIlQYLSTB2kHvi5X8YqTpNZ6Lj2krIVI3gNqETEWJ+eMpneMuEp+WpWpUMqEEOkEESIPULYbXmcViudarrfL1qjahUh6DEEiB+W4ICj4DFuCf8AH/QEGM74jVTNNabFhzVKNNQwjcM8wCd7D5YE5/iVJlTRTqM17senXYk/lufXHsj4fzmaq1NNApzEtqBp01Yztq+VptGIuKcIrZKDWKprJCkHUDp322ncemOb1EEsT4vf0L4GozTktDf+F6irqrN5QudNmcC8THKCfSd8e/4crVYK1ESiJFMOxLAWJtEkFpO+3pitmBXzMtUDOCCygHSOXlkAC8Em/wDKROJ8tQrOwDmvc/hOnTE7nraRv1wknvbMkMza1sqigMtVHa5E6tRuVF56C/WcHs74Qq1NNZMxTpu6prpnUppkoA4G+qIAgxN9sBavBwrGz2JJJjqLSwYix91jfacLU+0hkp+c5U6QZJMKdtYMxMMBcnlOMn5TN+5oMrn+H0FKClTZqZjUyFixmGYMQZ629IFsAON5yhVhKQWmJJkJoX2TBtcGLbYvZjIbzQbUWMKCb6VAWWEgSsXaBMz1hj+fQQtTp3aFII1NyzpMKxiAZ3MBhisVFPsRuwPk6RZTq8x2KiFhjsJEiNhYzJEHBOj4YzR2qU02JmtBGodQBMwYP9cSZPiudBDDljYMh0wBEGem218UqyZjS9TzgNRJIkhTaRGoCDIgbbC98OnxinFpmq3stDwpnBqCwVm+mqAGgGLMQTYkXHXElLhOYoAmplw+sBQfNP3Yk3+7baSD1EA4qqMy6Gn5pIUKRfcdmYLJuBB9b7kglw7zqdTQ9ZjaafU/iWSDMrBawJAI74DzS47SDxQHqVKvKKdQkaBLFNr3glZmQTczIPbEaFYLs2iqCqwggqU0By0QdWx3Fx64M8RCxz+W7L/+pvuDvIwvhzI0a7VftRAAA0Cm0MGYxK25/dEbYVTipJgpvRRyvGcxTZHXMyRdVdiwBKsbjuIie7ri3m+MZw09ZICGFBhTdgxHtEm4Bue2CHE/BVCV8mvUnUoiooMA/iJAE94t78Rr4GIPNmaZUwRoUsY26kAXMbnfDrJibb1/g3GaNJ/DJjUNVariodIdbg6SjkfUt8oxqs3lEAL6QCqEAxsCGt7pJ+eM7/DyglDM6ALaWTckkA6ifZieUmxxq/Ei6UqafwBn36LfHFOpW0VWtFOtlAtMlFAIGoaQBtfeLd8c74pxV6tSncgSTpWw2IMx6WiwubCTjqtITTBsQU+YZf6g45S2SK1JCto061MEwjXBn6T6HHB61NNNHX6anaCnAs0BUDEgdSYnQoHtekNF/TGbzviU069Q0VDKlR4qOzFqsNCM5QgOYECQbaZBi53J5AmnVkQWSFBUnUGiTuLR7hzC+KOY4UiK4UopZy9OnI8x1KwVcmQpGt7WDAATuRb/AObGLjKxPWN8kZnPZ/7Tz1Z1qirqJ1yhbtCwQT7RN9UHBI8Zy+jy4cIanmP5K+WGYU1pKLtIEayQNyfiZOH8PeiFqikjmHKxpOkiBHU6pUctwDIB5icUsjw2mvM4cJ5e9SxLkOWJ09VRS3oRudz6XGLpHHZBxFqNT/TWoxMKWqPaQFC2mYCiJJ2Nxi3kOMZjLUFpUlpKs3JuxdpLEkNflAHuCgDE9HhpUyqlV0KxchlBJ06J1gC4LbCZ3tGJ83w1yFBanpE/lJLdCTIMxa3TEnJRk0x6tWjPZjP5mtUJaoVfTpMErIuB1gk7T2jGl4Px6lQcVaYqa9J82kHGh6hEFwCpsAJkRYX9abcFqSpDiywAGUCLQIFow+rwmpS80gAuwJWpqBM6Wnf2RzFetjecaM4tgakH0/iBWYmMs5GjVynUQALsRo22vPTA+t4kfNVNINRKBVjUMKhJAm7B+VACJII364CpxZqQkUGWFKEq7Lyg8y3UwBa0mMU8gz1AShNOmWCaA2osAASASRqsLISATAFyMU4xUuq/kW212ajLcJpUmANaiQxqKupGqaXG8Bb2mCeurbEC+LmqUWWrlvNReTfmKBYW8SCAL26jEXD+DUkrLqceysgbEiA8n8KnmInT23gFc1lNLFaNEOmoEMKpAkE6oXZbg2Fpw+RKrchY6ekW8tx+rmaC0qFEKXmmtRn0+XCjnbSCfzCe/TA9vBmaViamZpqJBPluzFh1sFAB5jvsTh3D+G1aRqeXqp3YqxcEQyndQYsGIHuBOwgHmaGYqU5qVZB/CzQCYG+y6o7+mIRdrRT9whwrIZhKrZmrQL0cuxJYkU5NONLDrU9lSRcGT6401T+JpKmKbF9gTAAMbmCTv+xjNZKnmK9OnQpkFFpsGAcDVFlOppmSEMWnuAZxer8AdygWiVKlJY6QsKxGlmL2teysTK7QZeHF/MBtron/APmJWkhaVNTuSdRBPoJ7R8sDX8SvXJGYYadwUpoeYW2qKw2J+WLOa4FUFTloITU1aVLBSCoEk80BdRUhZkgsJE2ly3A6zSRooRpE1FDGRK6dOlmHKEghoAtE7NKOOqApSJqvBwdPlrpgT0idOmR2t2iSDiWlwFzdagPoemCrcMZT7Zw9cowjmx5jyO+zpUUCm4G5jUwIm46EdsR5vw0G0kNpZZgyTEgAwGJAkAfLBv7O35/piX7LUm7bemAskvDNxQJzHC65j71J6lkkk97MBj1Th1XrWgnssSfng2Kb7lgT6jDmqVOhHyH9sH3Zo3FAbLcLq7CqGkdVBMdgYsfdijV8KknnjeYggT3IZjjUr53pGFFOr+VT+/fge5N/b9jUjJ0vCsMTINlA7LERA6YlocB0VRUSz3JJuSSCDMnb0GNS1OoNlBOEZX3KD54PuS+oOKAzUavU3/24B8U4JmahALaqck6SNPeDIW8djjaaW/J9cWsrSkEMI7XHxxllknozijnDeGswKgKEooOyu0kQAQSdxbYzue+JU4PmYYvS1s0xqYco2ABnba0DHR6lJV6YZ5QmRMe7/OGWaafgDggT4PNZGoCuBqll1WJIhlWSBvcX643fFE1UahtqFNlIP4gQQD/Q4w+ezJWqsSChVhyneZH6Y1Fbi6mnAVyTb2GmD6RcYpDIq2Bok8LOWytLUsFRoIj8ll+ahcZTPZBqdRkCh/LCkKAQWVdQh78y6WkDrJEYO8P49Ty9qgqKGNopu0/+0Ej44qZqutbMlwpUEaZKkNAA63Cj2j0PKMR9RUoJeSuJtMHVoX7tj7TErfrVGlbap0BVCmVmSSDc4AcZy1NkYFCWJvoUna3bBmtlKnml3KzAulonmvImb7+npGJyGCgH9f1vhPTTnC3HRs8YypPZgM/woJSZlWpqJJEK0hiewvbvGC/BhV0BnzDqT0ZBAi+xSxxpGMC4EfPEtKpHs6Pjjofqsre9kfajWjNVdZdhVd6t7SDpG5MQI+GJRlpSfLJ9IPr/AExpanWSJsf7YYxA/EflhMmVyk5S7GjGlRlDQAP+i23f44votJ4XymTs0zpJ2O94PTBxSD+JsSqiiCPfthFMajn3iHLVRyBabagNp0oBN2k7g+zAv1H5mcOoKqQ6ea0nlJ00zuZA6RJtET2gR0PMU5ja21tsLTpAi8T7sV/Uu+hHj0Z/K1mpgDLrQoAgSW59Sgk6DMcvM1h+Ym04Xi+cuBCKFVQAlOE6sYufzY1Ay4j2VI9BhcyoFign1AwcnqJSVNIWOOndmHStTK/eGoNRP4ZH0M/TFjLtRa6lj8Qfh7X0xrmpIwiAPhilmeCIb6FnuLH5jEOZWjGNwLLi4WoLzYj53PoPphtTgM+1UqssExqLH0sMbyhlmVYEOB+aCR8bYYqHqh94gj++L4vUZIfKxJY4y7MDxXhWnSKPmgwQx5gDJkXO95wOrcCqtao7OBsCSQPdJjHU/KDQJH794x4ZL/afhh/1uVasVYYg7L1Tvc/0xNMnqMP+wnrH0w5ckQO/vifpbHJSK2JI9cSnOdMRpl2OJRkW7W9IwoSZaiEeu+GFl6YQ5ZhsJ90YcKBG4OCAXWD6R1wnn23+mF3/AAn3nCLlcGgWOoVQ0wf1H6gYnRZInbEYy+JdAGNQR/kCcJUoC2PAjvieiFI3xqAVWp9sOWmMWVRe/wBDhzkC4OBQbM8a2vMRGzRvuBjXimNN+2MjwuiprKdYmWJi/Q41lY6ViTsbxhomYzK0l3PeP2cDuN5laNQHbXb3QpM+7lxapZpVUc4JA6yL4AeLagd1GtV1LC2kgzLEfTqIjCzl8OhoRuVMIZnMh6jqBZTEjqYm/fp8sDalU3th1CsQahCguzlgC9gD0LKDt/TEtaTuL++frGBF6NJU6KOskD0wtGodjGJaqdgdvr6Ww1n9DjWAVZboBjz77SB8IxLlJ+GI2qk4L2gHkxcamYsN8QCQLDFnLsSxB+WMkjOyJaZ92HItiO8YutRHv+OIGpjt8MCjDaIANrT2t++uG1gcSU/lhjzgtqjDaamDb9/PCeWT/wCcT0gQOmGFh6Y3gxGtMjDsSqR+xh7MD0t6Y3RipWphvaAI9cMSmV9liPTf9cXKYU2k486x1+n+cBhGQe2HeWdu/oT9enxxKSOpt78PpOpnSQY3AMxgpAG06Ufv+mPIsHcn3n19MPQEnp/f+2FNM4NUAczCOvw/xiN1tMGTt+ycSMhHTDkQgCZJHUxP0H6YFBG0aRC3ub395n5f2w8iPXHtRE+nT+mGwSZ9+DZqJGpjsMM8leww/ThIxrNRF5K9vrhRTWNsSCcep3vB+Ig/I7YyZiMUvQ/P/OI82dKMb7d/84uhcDOM6oAUWO/9sZsyRU8OpqqSZEA40eaQGbYDcIlTcAfHBarUPun9cBS0FoDrTBAxFxKkNSEkxYGDBAm5BFxiIZuInDWqio20Wj43x488t49HoqGwnWyIQe07aerMWP1O2PDLKwmBIxLmo0CR03Am+x698QUKvKIYj4dcerGVpHntUIcsvY/LDXyS4mHeSff/AJGPKT12wdAIKVIJsB64SjSDfP8AdsS1mg7SD++uPUkO4jGT3Qa0MrU4OGFDFj17dsWnWdx/j54jPb9evywz7ARKzdvlh9Ooe2FDYUsMazUWGNjbFfyTe2JUbEzscBtMFFUpbbELJfY4IRtjziDjPoIPCfynHlQDoflggRiF0PTBoFldXHUThwQdv388O+GHThGwn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TEhUUExQWFhQWGBcYGBgYGCAcGhcYGBkYGhgaGh4YHCggGBolGxoYIjEhJSkrLi4uFx8zODMsNyguLisBCgoKDg0OGhAQGywkICQsLCwsLCwsLCwsLCwtLCwsNCwsLCwsLCwsLCwtLCwsLCwsLCwsLCwsLCwsLCwsLCwsLP/AABEIALABHgMBIgACEQEDEQH/xAAcAAABBQEBAQAAAAAAAAAAAAAFAQIDBAYHAAj/xABDEAACAQIEBAMFBgUCBQIHAAABAhEDIQAEEjEFIkFRBhNhMnGBkaEUI0JSsfAHYsHR4TNyFkOi0vEkkhUXNGNzgrL/xAAZAQADAQEBAAAAAAAAAAAAAAABAgMABAX/xAAtEQACAgICAQIFBAIDAQAAAAAAAQIRAyESMUEEEyIyUWGBFHGh8JHRQrHBBf/aAAwDAQACEQMRAD8ABZLicDmOpe/VfRu/v/pfBUMDcY5lTzTjZyPjg/wbjZFmgH6N/wBp9dv1xyTw+UXjJ/Q0ORya0671CgKOhR1nuQZA779Rvg3nqFNaFNKIOkSZLSWtEmRbbbAqjmA4t8R1H774tU9vST+mIOT6YyX0AQoc9Qepj5sP3+zg/wCHfELIGpFudG5SepQ/W4+OAtOkRUfVuxkesk/3/dsC6AnMH/8AJV/VjjcVKzXRs+EcNptUpsaZqaAzVRrA1Q1QxzLdyAt9QBHqJwJ43xbzq7FlVA0KqiIUQAqiN+Xrg54O4sqVWWpvBifxWIPaTpJ/YxT4/wAOTMVAyCnS8yrUIADg6dQALGWUXcSbAH0wsX4YH2c68SUNJQd5j6YCHGt8eU6a1FSkxdE1LrP4iAmoj+WQY9Ixk2x34fkRGXZGRhpxIRhpxYA2MJh0YQjAAJjwwuPDBMIcejCnCDAMJj2L9ThNZaC5gpNFm0hwysA35X0kmm3YMATilgmEx6MLGPRjGEx7Cxj2MYQY9hYwuMY8uPDHowuMY8BhQMKBh6rjGEAw4LiRKeLmXyZYwBhW6MUwmFAwWr8KZRJBwOdYwE0wtCKMTJiIYepwTDnoqqatLHaT0F4/XC0a9Pqjn9P1xqs34VzFLlnVTkcyyLeo3Q9e0xfEPimhSq1x5ahXXTTciArExpeFM6gDB7xiMcqSdlHFvom8P56i6+WSUeZUmx6WBPu22waFQqdL/AjY/wBjjnuahHK7x1mJI3915xqsurNSqLJaFAXUZImDEkYGaMZQ5CQuM6Dj0ww/Q9RgI/DzTrA7qxcz6sCSPnOH8N4jA2JUG/Ur/wBw+o9ehvlde6m4I/UY47cTo7KWSS7MfwkkfKP64MeDM+i5hWqAEQQezSOx/TbA7LUyvmAixFj6SDf1wDy9dkIJI3G567D44F2bi6DHGfC9PMVkbWlGlBaoRrbRyhySzzJiYANzaxxzjiFFRUYUySgZtJO5WeUmLTETjsvhvNppqioAVcKTKhoAdGaxBE2HToD0xkuO8Ay1DLVKrLVNSoQaUexT1G5YqipvKhALEjpGOjDl8EpRMBl8uXdUWNTsqibCWIAk9BJF8Q1KZBIYEEEgg7gixB9Zwc8O0FqVmoMdBroaSMbaKpZHoknoDURVn+bBTxTwhqyHO01IaSucpRzUa6Eio5A/AxEkjYmbTbssmZfhfD3zFVKNMAu5gSYAABLMx6KFBJPQA4r10UMwVtSgkBojUOhg3E7wcbL+G/DjV+3MFmMnURZMDVVKiCReCqvMdJxFwrw5Wp0tYoGpm6tU0cvTIDaQlLzalZROl20wFOwuRJAwOaug8XVmOx4YkqIQSDIIJBB3BG4M3mcNjDCjSMS0cszK7AStMAsewZgo+Mn9e2Izjp/AOEKadZggq0s1lcq0ADRqo1aaVwRIYEMrMLC2reMBugmH8L8VXL1vvRry1UeXmKfR6R39zqYZSLgqLjFrxr4WbI1gA3mUKo10Ko2qUzBEx+MAiR6g9cSeJOA1VeiqUHn7NQL+XTYjXo5idKxquJ9cb7wZlvt/D24fnEqI9I/dO6EFQRNNhI5SJK39oWk3gcvJqONxhYxpOF+CM5XzNXLJTAqUDFVmOlEvAJJEkNEiASRfElfwVU2o5rI5h7clHMqXJNoUPpD3gWMmdsNyRqMvGPRjrnAP4UolNameI1QSaYcKg7KW6+sSLnEfG+DNRQvQ4Xk6yCZK1DVIHqulCfhOE9xdIPE5McLGNDmeP1NIZcplaAedLplgCR10tUkH3jGfAw6YDwGFAwoGHquCAaoxMq4VKRw8DC2YkpDG4/h3lFqZqkrLqBbaQJsep+cdYjGJp4v5LiBpkFTcGcJNWjHWf4uug0KujlUyE6ehjHGMwb40viXxF9oUNFyoUTayjTJjcwAJ92MvTUuYW5wuPptjsjnFjKZKrVJFKnUqEXOhC0DpOkWwUTggWWDioqrqeEPIsrzGYBHMLiRcHYg4JZSpSoKdVI1UYmNNVaZDKADIKSvunuYGC8mrRlHezSZbO1aXsnUv5W2j0O6/CR6Yr5yhQq16VRVCNOip0BBBgnoSCIkwb4mzeaTSYZS146NPqI/WMRnLU6yHUoNxYiZPp23xOUYvp0CMpL7gPxX4cNEmoaihXlRCmbgTyz6Ekz/bE/CAHpVSDY6YIPYf4xc4rw01FVNUKuy9B0t2/T34i4FkWTzFYESqgXkW1bHtJJj1w04Vie/7YYy5TRRyVMc0GRI/r+/p3x7LcQNOppFpXUexMkX7H1HrIOLWUyjIrahtF/n+46bYDsv3vQfd9NvaOw/fTHLSbZY1+UzSuY2NpU9p+owLzvDgjFggdYIAaSFk9R1HY7j03wlEXU9tZ+IQ7fpghkc7qQMfZNp/vG3vwii2tDe5xYmRyTLRq1FJKcoDRdSX1EHpAGkfAz1wYy2cXMUqOWcLvpaQLanHOpNwNJba4J92IaNX7upRNqdTVMdCQRNvfPzxnKFDMUmWwBWonPMqFPXUbGRPT4YeMIu+OtiSb8hXj/gTKjXUzOZFAa1AqU0bTUSpOiVa2uBJanygCSoxq8nlMulanUatV1uioa1hSzREBDUYA02qxbcE9tsMyi5PN00ytYrWZXcjeVg9yoKiAfqMO4fwF8izvlqeYzCVGJ8lKlJaVMG8BKhUhekSdsWjJyROqLI8KZU+YMrFGo1RWqJpKglQwgKY0SpaCJE3g3mrxLhH2apSeopqUkeV6e0rIwI/mRmB9/yNcGzuYrN5dXhtShTX2WZ6bC2w0qbD3TGDmbygq02pvswIBHQ9DHocaeO9+R45GtPo+cf4jcIFDNAioH81FcfmIAC+Y5iCzkEn+bVPScpGPoGnwylnFGWzUaVLCCJKtcfdtINNw0wbjoVPSDjn8MstRyNRaS0i6rWY165I8oNp5mKgmEVIFjEk9ScWw5OcbEnDjKjjfAuG1KhFSiUapSdWNIzqKgg69MHXTFwwFwOhBx2DgXBaNOkRTBXlqFYbXoFcBqlEfyqVWIiRB3LTjPCWVy4rlA1Gq1AApmKAzFMtb2ncKVgXU6hBnc4O8fzztXy9PLVwobzGqOmloCBLQQRPNt/mVyyo0I2QfxAz+Zy5o1crWr02qNoKKSVbl5QEupNj0k67zbGs8C8Y4hVRRmstVMQGZ1Sm5J6qpKkAb3AsDcm2MR4w4xWGVR6FR6RVjTchSjlDGzkaqYLAWUrqBuDpGLH8FeKpTqVVamqGoUDZlqp5qhnyqWl7F2iqZBkx89ianGzTTi6Ox8R4HTqU6lMgDzSPNKgA1FAjS0gyCAFv0nA7g/hLKZUlqVFFcmZ0qCN4UaVFhqIBMnuTgvQrTrlpOnf54UZpQstpHS5n6DFZRVCpjKk9IH6+7APjHCaRDVFZMtXKwuYCJrXrB1qQw7je5gicJxjxIvsURrqGNIgkGfygfHePjipl+ArW/wDqKrNWEEopsg7XBJnqRa9scfuW6hstwrctHJP4hcNZwuZ0KatxmWps7LIAFN1DAaEYBmjoSemMPpx3b+IHhymcsU9lSymnUZrU6txTD2/02JKat0LDoTHHMtwiq9XyRTbzdWjRHNqmIj346MUnx+InNK/hByri5k6EkYl4jw16DmnUUq62IO4M4io1Yvil2tCHS+NeDqFDhtOvzmrUGqSNKiVLQBv8evTHMqljjV5nxc9TIigwJ8slVJP55+gAgDGVo5dqhtYGbna0T79x88TgquwvZGXxf4TlleoPMJFMQX0+2VkAhLEaoM3gQDfD8ll6YZqbKGYkQ5qBAhU9QVIKnYg9NoONzT4RTIEsCxUaQNIXSNoCqJGqD03IETOKqMpfKK3GPzAbK8PpVgKY8imqklGqEoYPQvEux3gggfmtGJeJZSksozhXpkEAKYZIFMqGWdJTuQdWkwNiYeL8QNCqqVUJKCV20OpJKkaSGiCB7QIiCOmJlzr1qJSknlI7NJhQWUnUAAokCTPW62OORqdl1woizHHqrqqM7nS7aQtUyOTTBVVA8trHpsZBxFX4kaTHSKbTIlBZtBILkSRqMgkgwZnri/R4ekgGCUEg2BUMCDfsNVp2icNpvSFldTHaD+libd8NSv6IXl+SvwTjAzVVaJpAO8w42BAJllHS2yxjQrkK9ISFLKYJ0HUCN7qYcfXEnhDhuWprTqGgUqIoGttQeXQMxIJKVBBuAAVgwLHGpqVQF8xoC6t1uCG0wQQSN2I36YeWLzEVS8MzaVZ0A217A7TIkQYYRKzYROHVEAIAvvMd52MdcFa2ZpVFBamp1FvL5RZgxXUHYFpAUEsBbli8YgyeXpIWrh5RghQMSXV4YtAYagSpDAHaJIAE4E8cpKjRkk7PUuHlqNQaDrsTIggCSI1e112HbGbzvh06jVFrBIjfdpjcfX2vTGyyPEiQwrLylyoDgOHABIqUxHKAATp7DvtYqgmmjcrFGYq+qxVWlBqgnSASI7iN9j7GvhZvd3sw1DLMGUXBIYg7GCNIIPS539MAOHZWsKnlojFqrlDvDOLtYTYbz7+2Ol53IBxTKuJ06QZDCQQIkcyiYFwYJG2K9Dhq06lWrQfy2F6g0huaoCdQLEhYUPO4915nHFJSp9MZzi4kVDw9ot506Rzcg0qYEw7VBAF5sYkdbYlz7+QE0gPTEkPYqxvflYg7Nyk/pghxGpCwtRg5BVS66kVgPaGrk1DsL823TFXiNQCjWNRjBCq9hOsmhEDbU3Sx5nO+KvFGnxVaJqbtXsFcHr5oVmprpIcOyBQqAwCfaVQRBKglp362x0TIhbKSXZFUMR/t6mLtF5sTM4zfBeFVUZoIAYRqm4WTeB+KItNpvcDGqy9JFVUUeyABb0ibCJ92IQi12VbTJctWDlgq1eUkamEKSN9N5I9QIxMSd5Fh7j+5x6pUgdJ7Yi80RdR9f33xZCGT8U5TS32hVJR7OOxUR5noLb9wD3wS4f4iFYBSIrBIAJGmoeuliIBYkDSe43wWYqCDEzbvvHy3xmuM8E8smpRWRLci3jeSFP4esD/xNxljfOHT7RWLU1xl+Gck8c+E6uXZq7UqSUatQ6EpsDom4BUCFmJheUTAtin4OzYVymiSASpBMgGNSgbb36Y0PjviJbLBGd2PmWB2iDPToR/1elsx4QyzvmUKDbc2sApa8nblOFnL3MMmwxjwyJGn8T8VRctVUsNdSFVWBk3AYQbQovO4IGCX8LuCeRUrNWGsotGpS0ksgLo01AJCsRq0ybiGGxOA/jLhFTMKhpcxp6wQPW5k9yVW3qJiRh3hLPVKtNVYs+k6ApNlK9NMWPsn/wB3bCYJ8MPJbY2VOeSmdnzXGaSJyw7RfTeO8+o7emAC5mvm2iksKpux9he4vdz3F/hiLhHAmY/fsU2hF3NxuQbQY27b419NQo0rIA5RG0egF4w/HJl+fS+gtwh8u39Snwzg1OhLBSahAl/dvpBkqD7zi7UpU3KsVUunssRzLNjB3EixHXEgaLkiImegHWe2G5qgGi7KQQQVMfPuCNwbfIYZJR0hG29sCeJMl5lFqT3pV5oEndGqWpN6jXpX3svYnHJv4YkfbGFb/VRdSlpaHpMoItew6dli2O25phpIYctr+8xPpBgz0iemMzleCZenmvNWivnNqqmoANUkqh0lhFIaWYtF7G/XDw3oSTpHK/4h5Wqc5UbQSHdtJUSDzEgSLaoItvvgVQ4AymoK4ZWpvoKggHUC2r2hGnljUJuywGmMdprZxapelUQCmVVtLIdJUnlBaSWbYyQCDcXBxkvGXDar1SKDMyslM6xHQsrKSyjqNpkW74aScY0jRab2Yyjl6dOnOlWOvTDmSSA8FQq3MwBqANwYAjHuIVDysT+FjygE6ZWJkhQfTpBEY0dPg1RSpcjmPlNoFwuksoY/iWRpgyIMdsOTw+KqZh1o1CadGULBxzlpOgPdjpTTbaY6jE07Y7qtGIyGWbM1hRpwHYNp1N/qOqlgthCkqCAdpA74kfiWacaSkigCxGlZQUjpMj+XVBHqegONB4P8LtUqJVqF6Rp1l5WQBjoHmAXYENqCjSQLOpBvfa1OFUKub+1qHStCoERdNOrrB16mgFjos7AEAabExi9EnLZyZKRrugp0glV9IYAgKzEhVZZ9meo7iRvA2fhjgebeKbaUpq2k1AC8Bd1Ajmc7CO4nET+FUTNLWoOQgrI4YkFfbBkMwBjV13tjoacNRKbKpLUR5mowSzO7li07KCzNvvPa2Jp8uvAz+Hsz/i3gK1fLZFU00FSQqmRBWS6SSYjck9TgBw3MABkVNQBmAQN7T9PrjeFWoshYEU1ZCCZDrp0rLBhzm0HqRB6c2I8ZO2XcU6AApyzawurUzGSpN50iAPQdycc2fFGdNv8ABTHkaXGggviTS7qUIjXPNfuDsYAFtvicaKtSK+Wuk01qBbnZjsIvA39bAWM4y/EeE+ZU8yoyJTYFqtSYhtIACgwLrAb322IBfjHFKqUtFOnUqgCNTkR7yzTbqAF6bjHoYsU5SaITnFRTQOzObWlVdariFaAzKSw0myqq/l3gd5ucFf8A4hSNJKoqOTLC4htFjsdpjc9+uK3ERSzGVTXykkHlA8zzGLbkxuZ3jFvzVy1FMnQX7RVqgvoZlWE5Vao07KJEASTeBYxpxly60aPHiNy3HaMQtUqxHL5gkEkXIKjlNt77bYnbMBqU0yR5r1Q+m+hqQVWgL/zJO+3LIwN4Rw5hmxl66+YtNQ9UrOlWJmmtwIN2aJm67ycXOP0Ms7VaNGV1aqjENZH0hbkA/lFp3PW8JijNp2qf/g2RRT0yzlabeWihmZgAIqJdygEFmBEvKg6gQbXBwziaUhTrtUks/wDphZOkAC5tEza/QeuMDw+v5DVQzVQNDK0TBKusFZgSGvP83rjSeGvGgem9PMAK4WCSsLUQgAEmIRriemxHp0YfTvJi9xp1dE8j4ypVZXyNeojpoqDS7BSHkLbaSq2M7TaSMa+hl6arTZxMvqDeYTOkaUuCdRg7bbmxgmAcOplAzM/lDcN7LfzckzHcjATjGaCGmrFUvCItQBQQQQXbUBpmBYH2uvRIYopcVK2GWSUnycaDdDxGHqtSohUWnpLVGMnRBA8pJiSQwE2EE3vjV5GuXLEqVAhb3ltILQY5gJjULTPbHJeDrnqWZl6qrSclgNSsgp3L80BgUWCLgdBjreTboAQosD+bvJ9/xJntjmmqdFF0WK7WAGKrVPTEtTmJjpuR8bD1w0JIN9p+eFCiJR+/rhmZqcpXqSDPXrJ/T5YlpdT0A+f7tilmjO2/9bfpgqQaMD/Fnh00VqADV5gWerTYz7mgTG5jFPwXwfyZYiHBYEmOZdAKwYsCwNvnONP/ABEpGpkbCNFWmQYuArb37G/wwOyNdvJUmVLELaI5NKwZPeT3gz1OIeok0taK4lb2XqYWoQVBptMcvWRN+wufr8BPh/h/kcRJa5qozG1tck29SA319cEMjUAIkSDYDVAkwLxuIMXwXyOTDVXf8VOAJtOqZkR01R9euIemdzu/wUzaVGhylJW0wbxcjf34nyzEi5J7/wBcU8ke+5/XF6iImNx9R6/3x3OZy0SKfiPoe4woWBE2vE9PT3Y9/XC6fp+yMIzA/OAElGkrUBQgdJFzc2Hz3GA+fzMF1I+7BKuZi+lX09yum7W6jeDi9nagFdlYmAEdbbSzCZNrESewAxRq6Dpp1XK0gBzqQNZ0hTD6iQpAg2m5vfF8MbEmDKvFKdAKWdKYIBCe00Qth6bkbWPwxMatKpS807EtD3WTAjlkBxO4nb3Wi4x4Gp16prU6kEgSJ1gkbe00qPTb54tVMqKWXFDXqZIgrI7hp0mBIJtPbDPG03a0LyVd7IqVNKLRSVEVhpYjVDTILOxI1MNQkamiCLYXN5xiyuCsayedipYEMBpvKn/TuZt7yMDszl6rMPKRhoaizMjBdVEagynU2qBqmBIsR1jFbxM9WlVcrmCtEhGU040gkkuCeuykd5PbCSnwg2PGPNhemYhdShgSgDyywxZho0uNLDU2/S14E0DWpUVfz3H3Z0S5AQMpJCrA7j2VEm0wd1yfE6QZcsXL1/Lp1Lwi1SyqSKZHs1QoETEz74f4m8O5fN0k8keXmEJZmYktzjnDgmSSVBmPw/O0scuNv/QiqzO5/LVM1VWpl2V6LnSVgpHJoYgOJZjAII7dMXvGnBatBKTNVc0xTVVSeamFXdyN+tzsepxX4vxw5IUssqJWFJAjGGElueEboZM2FvhjQ8A8TUKyF/MllAkn/VQHcVE9NtQsbnpgz9FNYuTVJ+Ro5Vy1ugR4Ey+arU3YnzKS1VdNUF2AjWFYnmG4APUHsMe4jxOh5tXWVSmKtQL5kKJViCBqsCO3ykXxtMvXpKZpMpMCQlom4sB1BnGK8Q8ao0arVRSqVXrH2aUqyqnKS5Xmkm8H82ObP6ZygknTXkaGTbf1AfjehUZajoWNNdNVQCdIMwZUWa5kW64jpZ6nlcwtTUKa1KKmrTH/ADGIiQoBhgSG32Dd7Z7i/Ea9caKeo01g8oYFiZixjUd4Ake+MXeA8O5j5Iu1OqtTVJWJbRBIFzoUabGG2G47eNNuyKeqoK5Lj1bMM6UaQCEiTUghVPYAC5gkL0uZ6YK0MkKDmqrk1GYEs9wQNk5brTAkRPX0xmeDcQ+yVdNRdCsQwJmIC6YtaALj374P53jFBl8w1UgCQAQdXwFz0Hxw8rUW4rYi+ZJ9ElLLnJ0GzFeqcx59XW/lGFlgV01PM3Wdhp3ABkREpqO3lPTrf+mYglAiiZ2D6VB3t2t7sAs34qo1Mi1CKnmFYAZZEhtQgg9/lhnCOMNSy6AqXIZQqKZIDA6YB/mVrDqx92Bjclj2t0NNLlp+Q/m8rTpl6p/09OrQZJDLq1wTfSYB+fbGTyfEDSpJmHAZ3cuV6RzKICn2Q+mx2g482ZzGcqjlKgjSAnNCs2xDQDMmWawkbbGLO8JNFWSGV9bQIlwF9oQJtpIJ/CD1vhIxmoKIz48nI6dwjOnNZALSMVbalJ0sBbV1neQd7fDFLJZumjulZ6ZW6FSQR5oBKgajDN10xO2OeV8jXpuF84gkWIcr1CgRN2kiwnqdgSETIFHZVqEF2CHYswdxFplr+WTsTLRMHE16PjLm2P79rijSeHfFoEI8KlJ2YNRppBUMECadMsWZl9iDBmemOg5Pioo5apmK1ct5j2bQfu1JCooUE2UGS3vJxzalwNjUlPs1Sy8qVNJAgjUpZQrA6gTboNsaPhFEGjTy9epS00yWqIp1r5YFdtJaIAC6RP8A9v3YbJgT3H8ixl4Zs6ueVVSlSYh6wOggaiBElzMCAL37WB2wVqOoU3hb9ficBMtk9TrWIKP5WhRYLRp6mYt21FdA9NMd8Wc2hqOAAGTTpRSYDM55ifRUHrIqMIOORlEXsrVkEnZht2HT44jNMDb99sPqNBjCVE5Set/7YT7jArjOn7NULXAIHoxMfTc/DGHy8n1jUQO3Ux22xs+Oshpimzcqc7gG8tpCzYwArT8RjGjLsw1IrMskSBJkCSIHoRjz/VOUpUvB2+nSUbZOX2PcT8MavgMCmTvYT622+EEfDGPoZepUJjcR7Uj3dP8AHqMEeFPUVmYlRTWhVYKDJJXQAXsNJseW/tGY609DFuUn9hPVNUjc5aHUMOoBnuOh/TF6h677fTGb8IZ7Vlcs5gapp+h0h1Hz0jB2vX8pKjEEhFZo6nSCQP6Y62mnRy2SqI5Z9V+GG5bNqzMoPMhAYdtQDD6focVuJuy6I3V0Yf7NarU/6Gb4xgZqIzqVEP3b0npt6mm7FT7xLD4ntiiVoVuiDxZpDozEKAlYMx2FOAzTF9gfjjA+e9AtVWq4WozGlRDDS6gm7K4YTtYQbke4h4m439op10XUpptUhupQVSCyg7gaT7ww64oZivUqVKBrN5CyA1JuUl1DMXGoeyGMSCRt3x3YZe3DrshPcuy5kOKGo33spVpAk01ICtzgKW0WblIJnrB995eLGARp7GN/jjCcS4iBWNShqIDEFm9hoUAqOpJFzJ6iMMq8baCy0yFECS34j6xzbHp798JwlJXJGkleja8Ro/aDRKtpZH39DBFpvDCbbScG+O8WNA1G1agwWoaakQr03RTvsHBWNrq25OOcVaYq1RSNarTimWchWZKb7rqKxYiD2uMRZjxVWoVHaVqBwEBDgH7tjc6difd06xhY4+KbQyb6Yd4r4fasBWzNU+bWgKsCCQu5IMBYG/uAuQMHK3BRk6dJK+cuRqpMwbzEEjVTMEr5d1MEiCN7CMxlOMNXFLMCjWimq0WCoaiEAliFCoSDt1EiJjB/NZ7IZvMK1VxrkAFpWCtyrTaZJhT2x0Z/U5njUb66/AMcI8nYDzviesWqrS8lRly4ZSCH5HKAySAzNIISO+8GaPBeJN5rVmcK6UXY6F0FgAWYMfxRpBAgyTuAL6zxHk0zbFKZ1KAiFlXUQw1MIMbktFrm/QHGOfhwywLU3++JemwqIeRWlWLDdYEGYvMx0wtZMkfpaMuMXRtfD/iAZgro105qBJerLFiBpJAEe1Aja574hpcJWmzrnGVhIIJAZQTJiW6wTt2xjuHmuUpslUPqKqVCgmzWKxpMiAbn1ns/i/CK1Qmrm6rrUZgIMEWUSANR22kWsd98cc8LjPnJ0i0Z3HiiOKaqVCu2sTDGVJ7ntsNht78erU61VhqZiLMFWFAjaAO39MLxfjdKkURQKkCSbTM9YsD6AYG5rxPUNkTRNhefkABfHoxzKHyo5HjlLuQazGdpa1QtoaVVoNxqjVygzsduuLec8Hvrbyx5tNgFUsRTKDUCytaxBJYHSbD4YyTrmK2tmQGSquxUWKQYjftjR/8AGGYBCmkrtpDfdsQLrMQVbTEiR3XEuUr0VUUkEKHhQ6SGelBMmKbAk6hsobbSCLQdja8yUuEKitrelVpaWgOpQuWuIAsjbgMvcRjMcY401YAis0MoJpqNIQxBV2kGpbr17DEFOiKlOotDVKuG5iByaIgEfjJBvtpHrhrlV2CkbHhQWmD5RrlnUKEcrCgnqdMtG29wPji9Rp5zSoDxGxKgncwCSLj0xl8h56IrkVG5aZgummx5gdQlZsBHXDa/ifNHVotBIgKWgLJjqDAkkx0w8E5dUTlH6tmvqZaqS2inSBM82i5ExBBkLI3wNzWXq0lAPlZdSd6dNQGY7bn2uxHrvgDS8TZwjUYKpYkKR7U6dRDb2JERtiHiXGMxV8rzUmkr03IQXNzBu0nlD9QLTIscGUJKNugpK+2QZnJMCh1C1pJiIMg39+C/BMq9OlmLzUqIKaifwtUUvv3UH5nHs54lotIGXcbSAoMAm+znuIIn3Y0Xh58tmGqoGgoZJ6xdRIIsJFxv3i2L/rXVPqyftZPDLdbiDJSylB6hBqMprHcuzkOQT+FNVQExcxAgAkEOB5qsPPzlexqP5WUosborGF1AGxKwT1AVyd8Ua3AiWDK4Z9ciDPWwv2j6YtcXybAIoMU6AJB/M7SajH3kkf8AnHJk4NUq33/m/wC/YrGc/KNKK2qosXDSyn+XSsf/ANYJFgAQegE/GcZTgPFPuzbnpJpW3KTfR9FA+Hrgoua1UQTZyodgd9r/APVOPOnGnR0pgRKoq06r6TNR31LIJMD7uAewG38xPTARuIjLO6hW56amJMCoNifQgif9ojBHw/mFA0sSAIa0zzKwY2NyIB79elhHijhjGqrwSVgFLA6FDAuNgICm0Hpvjjy43HI6OrHJShsIcJpMT5hAdmBLFj7Mj+Y7BREXgD0wdrZBCtVlZw7KaTOoAI1NrkTuVJN52jrfEeUVNIZJNNObSpk6pUjWSBGkA9RI+BOc8S+Iq2WZEpJqL1SahUEsZ9imBMlxRQG43bpinoYNN/cT1EkzT8EyDU6WWp1KmspXd9SiNQAOkb29qTFpHbGkr1hoZt7H4wJjHP8AiPi5KVRKAIbMBAHn2KRiWVm21bAxYBTeTaav4vFXI5x6EnyB5SsRd3dY1gD8PMG9046pJyd0c60g5V4oDQ8ysVQItV2vMUwzL7wNJU+8Yz1Ti3/qKFOCAjJVD9G1+ca6tHYMhv1ntjEcR4vVqUvs7TrNOkju4gGXFdgIAJklR0BCTecQZrK5wKioGqqog1Eex7qSTIgGCTiix3YHIgpVwmt5nmU+zMGdWgsD7NjyxfmmcaLKZLzA1etXRQzoAtV2sGUsdLEiCATCx0wBp08yAYotZl1BnUH2OYC1gTef742mR8jNKFTUI0lgVkK4UWVmEEw02JsZx1YW4Jpv+2RyX4QLU5SmoDZqgVaJ00mabkkFb27FjuTEAhRZ4aMnoQLm9STOgUT5hG5Qr7IJ5gWIuG+OCreGVvudugxNw3w+itf2Qdugg79sV5Y15f8AH+iPLI/+INocPZ2DIGpU9ENTNSQ5CwpLkajYLsbQLkWwKz/CfvAWqjUPZPRosZ0ixm89xttG48QZ/J1KL5c5hUqkch1xzXFyobSpMg22J9+OGZnPSVs6tJLHzG1MCeWx2gWnriUndtaRaKaXxdnR8nQenQWlTrFVVv8Al8tzLNEANE9Zk94wD4s2uu6PRpPYF3KQ7SInUNm9Y6DDPA3FqlH7S+h6xFNDpJkk+YAI5WJMEm35etiLz+NKT6mbKOWsGZKYMCTAJ13+MbHDKaUaasXi+TaYR4BxKnl6LeZ5roZI0khmcBIlQYLSTB2kHvi5X8YqTpNZ6Lj2krIVI3gNqETEWJ+eMpneMuEp+WpWpUMqEEOkEESIPULYbXmcViudarrfL1qjahUh6DEEiB+W4ICj4DFuCf8AH/QEGM74jVTNNabFhzVKNNQwjcM8wCd7D5YE5/iVJlTRTqM17senXYk/lufXHsj4fzmaq1NNApzEtqBp01Yztq+VptGIuKcIrZKDWKprJCkHUDp322ncemOb1EEsT4vf0L4GozTktDf+F6irqrN5QudNmcC8THKCfSd8e/4crVYK1ESiJFMOxLAWJtEkFpO+3pitmBXzMtUDOCCygHSOXlkAC8Em/wDKROJ8tQrOwDmvc/hOnTE7nraRv1wknvbMkMza1sqigMtVHa5E6tRuVF56C/WcHs74Qq1NNZMxTpu6prpnUppkoA4G+qIAgxN9sBavBwrGz2JJJjqLSwYix91jfacLU+0hkp+c5U6QZJMKdtYMxMMBcnlOMn5TN+5oMrn+H0FKClTZqZjUyFixmGYMQZ629IFsAON5yhVhKQWmJJkJoX2TBtcGLbYvZjIbzQbUWMKCb6VAWWEgSsXaBMz1hj+fQQtTp3aFII1NyzpMKxiAZ3MBhisVFPsRuwPk6RZTq8x2KiFhjsJEiNhYzJEHBOj4YzR2qU02JmtBGodQBMwYP9cSZPiudBDDljYMh0wBEGem218UqyZjS9TzgNRJIkhTaRGoCDIgbbC98OnxinFpmq3stDwpnBqCwVm+mqAGgGLMQTYkXHXElLhOYoAmplw+sBQfNP3Yk3+7baSD1EA4qqMy6Gn5pIUKRfcdmYLJuBB9b7kglw7zqdTQ9ZjaafU/iWSDMrBawJAI74DzS47SDxQHqVKvKKdQkaBLFNr3glZmQTczIPbEaFYLs2iqCqwggqU0By0QdWx3Fx64M8RCxz+W7L/+pvuDvIwvhzI0a7VftRAAA0Cm0MGYxK25/dEbYVTipJgpvRRyvGcxTZHXMyRdVdiwBKsbjuIie7ri3m+MZw09ZICGFBhTdgxHtEm4Bue2CHE/BVCV8mvUnUoiooMA/iJAE94t78Rr4GIPNmaZUwRoUsY26kAXMbnfDrJibb1/g3GaNJ/DJjUNVariodIdbg6SjkfUt8oxqs3lEAL6QCqEAxsCGt7pJ+eM7/DyglDM6ALaWTckkA6ifZieUmxxq/Ei6UqafwBn36LfHFOpW0VWtFOtlAtMlFAIGoaQBtfeLd8c74pxV6tSncgSTpWw2IMx6WiwubCTjqtITTBsQU+YZf6g45S2SK1JCto061MEwjXBn6T6HHB61NNNHX6anaCnAs0BUDEgdSYnQoHtekNF/TGbzviU069Q0VDKlR4qOzFqsNCM5QgOYECQbaZBi53J5AmnVkQWSFBUnUGiTuLR7hzC+KOY4UiK4UopZy9OnI8x1KwVcmQpGt7WDAATuRb/AObGLjKxPWN8kZnPZ/7Tz1Z1qirqJ1yhbtCwQT7RN9UHBI8Zy+jy4cIanmP5K+WGYU1pKLtIEayQNyfiZOH8PeiFqikjmHKxpOkiBHU6pUctwDIB5icUsjw2mvM4cJ5e9SxLkOWJ09VRS3oRudz6XGLpHHZBxFqNT/TWoxMKWqPaQFC2mYCiJJ2Nxi3kOMZjLUFpUlpKs3JuxdpLEkNflAHuCgDE9HhpUyqlV0KxchlBJ06J1gC4LbCZ3tGJ83w1yFBanpE/lJLdCTIMxa3TEnJRk0x6tWjPZjP5mtUJaoVfTpMErIuB1gk7T2jGl4Px6lQcVaYqa9J82kHGh6hEFwCpsAJkRYX9abcFqSpDiywAGUCLQIFow+rwmpS80gAuwJWpqBM6Wnf2RzFetjecaM4tgakH0/iBWYmMs5GjVynUQALsRo22vPTA+t4kfNVNINRKBVjUMKhJAm7B+VACJII364CpxZqQkUGWFKEq7Lyg8y3UwBa0mMU8gz1AShNOmWCaA2osAASASRqsLISATAFyMU4xUuq/kW212ajLcJpUmANaiQxqKupGqaXG8Bb2mCeurbEC+LmqUWWrlvNReTfmKBYW8SCAL26jEXD+DUkrLqceysgbEiA8n8KnmInT23gFc1lNLFaNEOmoEMKpAkE6oXZbg2Fpw+RKrchY6ekW8tx+rmaC0qFEKXmmtRn0+XCjnbSCfzCe/TA9vBmaViamZpqJBPluzFh1sFAB5jvsTh3D+G1aRqeXqp3YqxcEQyndQYsGIHuBOwgHmaGYqU5qVZB/CzQCYG+y6o7+mIRdrRT9whwrIZhKrZmrQL0cuxJYkU5NONLDrU9lSRcGT6401T+JpKmKbF9gTAAMbmCTv+xjNZKnmK9OnQpkFFpsGAcDVFlOppmSEMWnuAZxer8AdygWiVKlJY6QsKxGlmL2teysTK7QZeHF/MBtron/APmJWkhaVNTuSdRBPoJ7R8sDX8SvXJGYYadwUpoeYW2qKw2J+WLOa4FUFTloITU1aVLBSCoEk80BdRUhZkgsJE2ly3A6zSRooRpE1FDGRK6dOlmHKEghoAtE7NKOOqApSJqvBwdPlrpgT0idOmR2t2iSDiWlwFzdagPoemCrcMZT7Zw9cowjmx5jyO+zpUUCm4G5jUwIm46EdsR5vw0G0kNpZZgyTEgAwGJAkAfLBv7O35/piX7LUm7bemAskvDNxQJzHC65j71J6lkkk97MBj1Th1XrWgnssSfng2Kb7lgT6jDmqVOhHyH9sH3Zo3FAbLcLq7CqGkdVBMdgYsfdijV8KknnjeYggT3IZjjUr53pGFFOr+VT+/fge5N/b9jUjJ0vCsMTINlA7LERA6YlocB0VRUSz3JJuSSCDMnb0GNS1OoNlBOEZX3KD54PuS+oOKAzUavU3/24B8U4JmahALaqck6SNPeDIW8djjaaW/J9cWsrSkEMI7XHxxllknozijnDeGswKgKEooOyu0kQAQSdxbYzue+JU4PmYYvS1s0xqYco2ABnba0DHR6lJV6YZ5QmRMe7/OGWaafgDggT4PNZGoCuBqll1WJIhlWSBvcX643fFE1UahtqFNlIP4gQQD/Q4w+ezJWqsSChVhyneZH6Y1Fbi6mnAVyTb2GmD6RcYpDIq2Bok8LOWytLUsFRoIj8ll+ahcZTPZBqdRkCh/LCkKAQWVdQh78y6WkDrJEYO8P49Ty9qgqKGNopu0/+0Ej44qZqutbMlwpUEaZKkNAA63Cj2j0PKMR9RUoJeSuJtMHVoX7tj7TErfrVGlbap0BVCmVmSSDc4AcZy1NkYFCWJvoUna3bBmtlKnml3KzAulonmvImb7+npGJyGCgH9f1vhPTTnC3HRs8YypPZgM/woJSZlWpqJJEK0hiewvbvGC/BhV0BnzDqT0ZBAi+xSxxpGMC4EfPEtKpHs6Pjjofqsre9kfajWjNVdZdhVd6t7SDpG5MQI+GJRlpSfLJ9IPr/AExpanWSJsf7YYxA/EflhMmVyk5S7GjGlRlDQAP+i23f44votJ4XymTs0zpJ2O94PTBxSD+JsSqiiCPfthFMajn3iHLVRyBabagNp0oBN2k7g+zAv1H5mcOoKqQ6ea0nlJ00zuZA6RJtET2gR0PMU5ja21tsLTpAi8T7sV/Uu+hHj0Z/K1mpgDLrQoAgSW59Sgk6DMcvM1h+Ym04Xi+cuBCKFVQAlOE6sYufzY1Ay4j2VI9BhcyoFign1AwcnqJSVNIWOOndmHStTK/eGoNRP4ZH0M/TFjLtRa6lj8Qfh7X0xrmpIwiAPhilmeCIb6FnuLH5jEOZWjGNwLLi4WoLzYj53PoPphtTgM+1UqssExqLH0sMbyhlmVYEOB+aCR8bYYqHqh94gj++L4vUZIfKxJY4y7MDxXhWnSKPmgwQx5gDJkXO95wOrcCqtao7OBsCSQPdJjHU/KDQJH794x4ZL/afhh/1uVasVYYg7L1Tvc/0xNMnqMP+wnrH0w5ckQO/vifpbHJSK2JI9cSnOdMRpl2OJRkW7W9IwoSZaiEeu+GFl6YQ5ZhsJ90YcKBG4OCAXWD6R1wnn23+mF3/AAn3nCLlcGgWOoVQ0wf1H6gYnRZInbEYy+JdAGNQR/kCcJUoC2PAjvieiFI3xqAVWp9sOWmMWVRe/wBDhzkC4OBQbM8a2vMRGzRvuBjXimNN+2MjwuiprKdYmWJi/Q41lY6ViTsbxhomYzK0l3PeP2cDuN5laNQHbXb3QpM+7lxapZpVUc4JA6yL4AeLagd1GtV1LC2kgzLEfTqIjCzl8OhoRuVMIZnMh6jqBZTEjqYm/fp8sDalU3th1CsQahCguzlgC9gD0LKDt/TEtaTuL++frGBF6NJU6KOskD0wtGodjGJaqdgdvr6Ww1n9DjWAVZboBjz77SB8IxLlJ+GI2qk4L2gHkxcamYsN8QCQLDFnLsSxB+WMkjOyJaZ92HItiO8YutRHv+OIGpjt8MCjDaIANrT2t++uG1gcSU/lhjzgtqjDaamDb9/PCeWT/wCcT0gQOmGFh6Y3gxGtMjDsSqR+xh7MD0t6Y3RipWphvaAI9cMSmV9liPTf9cXKYU2k486x1+n+cBhGQe2HeWdu/oT9enxxKSOpt78PpOpnSQY3AMxgpAG06Ufv+mPIsHcn3n19MPQEnp/f+2FNM4NUAczCOvw/xiN1tMGTt+ycSMhHTDkQgCZJHUxP0H6YFBG0aRC3ub395n5f2w8iPXHtRE+nT+mGwSZ9+DZqJGpjsMM8leww/ThIxrNRF5K9vrhRTWNsSCcep3vB+Ig/I7YyZiMUvQ/P/OI82dKMb7d/84uhcDOM6oAUWO/9sZsyRU8OpqqSZEA40eaQGbYDcIlTcAfHBarUPun9cBS0FoDrTBAxFxKkNSEkxYGDBAm5BFxiIZuInDWqio20Wj43x488t49HoqGwnWyIQe07aerMWP1O2PDLKwmBIxLmo0CR03Am+x698QUKvKIYj4dcerGVpHntUIcsvY/LDXyS4mHeSff/AJGPKT12wdAIKVIJsB64SjSDfP8AdsS1mg7SD++uPUkO4jGT3Qa0MrU4OGFDFj17dsWnWdx/j54jPb9evywz7ARKzdvlh9Ooe2FDYUsMazUWGNjbFfyTe2JUbEzscBtMFFUpbbELJfY4IRtjziDjPoIPCfynHlQDoflggRiF0PTBoFldXHUThwQdv388O+GHThGwn//Z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TEhUUExQWFhQWGBcYGBgYGCAcGhcYGBkYGhgaGh4YHCggGBolGxoYIjEhJSkrLi4uFx8zODMsNyguLisBCgoKDg0OGhAQGywkICQsLCwsLCwsLCwsLCwtLCwsNCwsLCwsLCwsLCwtLCwsLCwsLCwsLCwsLCwsLCwsLCwsLP/AABEIALABHgMBIgACEQEDEQH/xAAcAAABBQEBAQAAAAAAAAAAAAAFAQIDBAYHAAj/xABDEAACAQIEBAMFBgUCBQIHAAABAhEDIQAEEjEFIkFRBhNhMnGBkaEUI0JSsfAHYsHR4TNyFkOi0vEkkhUXNGNzgrL/xAAZAQADAQEBAAAAAAAAAAAAAAABAgMABAX/xAAtEQACAgICAQIFBAIDAQAAAAAAAQIRAyESMUEEEyIyUWGBFHGh8JHRQrHBBf/aAAwDAQACEQMRAD8ABZLicDmOpe/VfRu/v/pfBUMDcY5lTzTjZyPjg/wbjZFmgH6N/wBp9dv1xyTw+UXjJ/Q0ORya0671CgKOhR1nuQZA779Rvg3nqFNaFNKIOkSZLSWtEmRbbbAqjmA4t8R1H774tU9vST+mIOT6YyX0AQoc9Qepj5sP3+zg/wCHfELIGpFudG5SepQ/W4+OAtOkRUfVuxkesk/3/dsC6AnMH/8AJV/VjjcVKzXRs+EcNptUpsaZqaAzVRrA1Q1QxzLdyAt9QBHqJwJ43xbzq7FlVA0KqiIUQAqiN+Xrg54O4sqVWWpvBifxWIPaTpJ/YxT4/wAOTMVAyCnS8yrUIADg6dQALGWUXcSbAH0wsX4YH2c68SUNJQd5j6YCHGt8eU6a1FSkxdE1LrP4iAmoj+WQY9Ixk2x34fkRGXZGRhpxIRhpxYA2MJh0YQjAAJjwwuPDBMIcejCnCDAMJj2L9ThNZaC5gpNFm0hwysA35X0kmm3YMATilgmEx6MLGPRjGEx7Cxj2MYQY9hYwuMY8uPDHowuMY8BhQMKBh6rjGEAw4LiRKeLmXyZYwBhW6MUwmFAwWr8KZRJBwOdYwE0wtCKMTJiIYepwTDnoqqatLHaT0F4/XC0a9Pqjn9P1xqs34VzFLlnVTkcyyLeo3Q9e0xfEPimhSq1x5ahXXTTciArExpeFM6gDB7xiMcqSdlHFvom8P56i6+WSUeZUmx6WBPu22waFQqdL/AjY/wBjjnuahHK7x1mJI3915xqsurNSqLJaFAXUZImDEkYGaMZQ5CQuM6Dj0ww/Q9RgI/DzTrA7qxcz6sCSPnOH8N4jA2JUG/Ur/wBw+o9ehvlde6m4I/UY47cTo7KWSS7MfwkkfKP64MeDM+i5hWqAEQQezSOx/TbA7LUyvmAixFj6SDf1wDy9dkIJI3G567D44F2bi6DHGfC9PMVkbWlGlBaoRrbRyhySzzJiYANzaxxzjiFFRUYUySgZtJO5WeUmLTETjsvhvNppqioAVcKTKhoAdGaxBE2HToD0xkuO8Ay1DLVKrLVNSoQaUexT1G5YqipvKhALEjpGOjDl8EpRMBl8uXdUWNTsqibCWIAk9BJF8Q1KZBIYEEEgg7gixB9Zwc8O0FqVmoMdBroaSMbaKpZHoknoDURVn+bBTxTwhqyHO01IaSucpRzUa6Eio5A/AxEkjYmbTbssmZfhfD3zFVKNMAu5gSYAABLMx6KFBJPQA4r10UMwVtSgkBojUOhg3E7wcbL+G/DjV+3MFmMnURZMDVVKiCReCqvMdJxFwrw5Wp0tYoGpm6tU0cvTIDaQlLzalZROl20wFOwuRJAwOaug8XVmOx4YkqIQSDIIJBB3BG4M3mcNjDCjSMS0cszK7AStMAsewZgo+Mn9e2Izjp/AOEKadZggq0s1lcq0ADRqo1aaVwRIYEMrMLC2reMBugmH8L8VXL1vvRry1UeXmKfR6R39zqYZSLgqLjFrxr4WbI1gA3mUKo10Ko2qUzBEx+MAiR6g9cSeJOA1VeiqUHn7NQL+XTYjXo5idKxquJ9cb7wZlvt/D24fnEqI9I/dO6EFQRNNhI5SJK39oWk3gcvJqONxhYxpOF+CM5XzNXLJTAqUDFVmOlEvAJJEkNEiASRfElfwVU2o5rI5h7clHMqXJNoUPpD3gWMmdsNyRqMvGPRjrnAP4UolNameI1QSaYcKg7KW6+sSLnEfG+DNRQvQ4Xk6yCZK1DVIHqulCfhOE9xdIPE5McLGNDmeP1NIZcplaAedLplgCR10tUkH3jGfAw6YDwGFAwoGHquCAaoxMq4VKRw8DC2YkpDG4/h3lFqZqkrLqBbaQJsep+cdYjGJp4v5LiBpkFTcGcJNWjHWf4uug0KujlUyE6ehjHGMwb40viXxF9oUNFyoUTayjTJjcwAJ92MvTUuYW5wuPptjsjnFjKZKrVJFKnUqEXOhC0DpOkWwUTggWWDioqrqeEPIsrzGYBHMLiRcHYg4JZSpSoKdVI1UYmNNVaZDKADIKSvunuYGC8mrRlHezSZbO1aXsnUv5W2j0O6/CR6Yr5yhQq16VRVCNOip0BBBgnoSCIkwb4mzeaTSYZS146NPqI/WMRnLU6yHUoNxYiZPp23xOUYvp0CMpL7gPxX4cNEmoaihXlRCmbgTyz6Ekz/bE/CAHpVSDY6YIPYf4xc4rw01FVNUKuy9B0t2/T34i4FkWTzFYESqgXkW1bHtJJj1w04Vie/7YYy5TRRyVMc0GRI/r+/p3x7LcQNOppFpXUexMkX7H1HrIOLWUyjIrahtF/n+46bYDsv3vQfd9NvaOw/fTHLSbZY1+UzSuY2NpU9p+owLzvDgjFggdYIAaSFk9R1HY7j03wlEXU9tZ+IQ7fpghkc7qQMfZNp/vG3vwii2tDe5xYmRyTLRq1FJKcoDRdSX1EHpAGkfAz1wYy2cXMUqOWcLvpaQLanHOpNwNJba4J92IaNX7upRNqdTVMdCQRNvfPzxnKFDMUmWwBWonPMqFPXUbGRPT4YeMIu+OtiSb8hXj/gTKjXUzOZFAa1AqU0bTUSpOiVa2uBJanygCSoxq8nlMulanUatV1uioa1hSzREBDUYA02qxbcE9tsMyi5PN00ytYrWZXcjeVg9yoKiAfqMO4fwF8izvlqeYzCVGJ8lKlJaVMG8BKhUhekSdsWjJyROqLI8KZU+YMrFGo1RWqJpKglQwgKY0SpaCJE3g3mrxLhH2apSeopqUkeV6e0rIwI/mRmB9/yNcGzuYrN5dXhtShTX2WZ6bC2w0qbD3TGDmbygq02pvswIBHQ9DHocaeO9+R45GtPo+cf4jcIFDNAioH81FcfmIAC+Y5iCzkEn+bVPScpGPoGnwylnFGWzUaVLCCJKtcfdtINNw0wbjoVPSDjn8MstRyNRaS0i6rWY165I8oNp5mKgmEVIFjEk9ScWw5OcbEnDjKjjfAuG1KhFSiUapSdWNIzqKgg69MHXTFwwFwOhBx2DgXBaNOkRTBXlqFYbXoFcBqlEfyqVWIiRB3LTjPCWVy4rlA1Gq1AApmKAzFMtb2ncKVgXU6hBnc4O8fzztXy9PLVwobzGqOmloCBLQQRPNt/mVyyo0I2QfxAz+Zy5o1crWr02qNoKKSVbl5QEupNj0k67zbGs8C8Y4hVRRmstVMQGZ1Sm5J6qpKkAb3AsDcm2MR4w4xWGVR6FR6RVjTchSjlDGzkaqYLAWUrqBuDpGLH8FeKpTqVVamqGoUDZlqp5qhnyqWl7F2iqZBkx89ianGzTTi6Ox8R4HTqU6lMgDzSPNKgA1FAjS0gyCAFv0nA7g/hLKZUlqVFFcmZ0qCN4UaVFhqIBMnuTgvQrTrlpOnf54UZpQstpHS5n6DFZRVCpjKk9IH6+7APjHCaRDVFZMtXKwuYCJrXrB1qQw7je5gicJxjxIvsURrqGNIgkGfygfHePjipl+ArW/wDqKrNWEEopsg7XBJnqRa9scfuW6hstwrctHJP4hcNZwuZ0KatxmWps7LIAFN1DAaEYBmjoSemMPpx3b+IHhymcsU9lSymnUZrU6txTD2/02JKat0LDoTHHMtwiq9XyRTbzdWjRHNqmIj346MUnx+InNK/hByri5k6EkYl4jw16DmnUUq62IO4M4io1Yvil2tCHS+NeDqFDhtOvzmrUGqSNKiVLQBv8evTHMqljjV5nxc9TIigwJ8slVJP55+gAgDGVo5dqhtYGbna0T79x88TgquwvZGXxf4TlleoPMJFMQX0+2VkAhLEaoM3gQDfD8ll6YZqbKGYkQ5qBAhU9QVIKnYg9NoONzT4RTIEsCxUaQNIXSNoCqJGqD03IETOKqMpfKK3GPzAbK8PpVgKY8imqklGqEoYPQvEux3gggfmtGJeJZSksozhXpkEAKYZIFMqGWdJTuQdWkwNiYeL8QNCqqVUJKCV20OpJKkaSGiCB7QIiCOmJlzr1qJSknlI7NJhQWUnUAAokCTPW62OORqdl1woizHHqrqqM7nS7aQtUyOTTBVVA8trHpsZBxFX4kaTHSKbTIlBZtBILkSRqMgkgwZnri/R4ekgGCUEg2BUMCDfsNVp2icNpvSFldTHaD+libd8NSv6IXl+SvwTjAzVVaJpAO8w42BAJllHS2yxjQrkK9ISFLKYJ0HUCN7qYcfXEnhDhuWprTqGgUqIoGttQeXQMxIJKVBBuAAVgwLHGpqVQF8xoC6t1uCG0wQQSN2I36YeWLzEVS8MzaVZ0A217A7TIkQYYRKzYROHVEAIAvvMd52MdcFa2ZpVFBamp1FvL5RZgxXUHYFpAUEsBbli8YgyeXpIWrh5RghQMSXV4YtAYagSpDAHaJIAE4E8cpKjRkk7PUuHlqNQaDrsTIggCSI1e112HbGbzvh06jVFrBIjfdpjcfX2vTGyyPEiQwrLylyoDgOHABIqUxHKAATp7DvtYqgmmjcrFGYq+qxVWlBqgnSASI7iN9j7GvhZvd3sw1DLMGUXBIYg7GCNIIPS539MAOHZWsKnlojFqrlDvDOLtYTYbz7+2Ol53IBxTKuJ06QZDCQQIkcyiYFwYJG2K9Dhq06lWrQfy2F6g0huaoCdQLEhYUPO4915nHFJSp9MZzi4kVDw9ot506Rzcg0qYEw7VBAF5sYkdbYlz7+QE0gPTEkPYqxvflYg7Nyk/pghxGpCwtRg5BVS66kVgPaGrk1DsL823TFXiNQCjWNRjBCq9hOsmhEDbU3Sx5nO+KvFGnxVaJqbtXsFcHr5oVmprpIcOyBQqAwCfaVQRBKglp362x0TIhbKSXZFUMR/t6mLtF5sTM4zfBeFVUZoIAYRqm4WTeB+KItNpvcDGqy9JFVUUeyABb0ibCJ92IQi12VbTJctWDlgq1eUkamEKSN9N5I9QIxMSd5Fh7j+5x6pUgdJ7Yi80RdR9f33xZCGT8U5TS32hVJR7OOxUR5noLb9wD3wS4f4iFYBSIrBIAJGmoeuliIBYkDSe43wWYqCDEzbvvHy3xmuM8E8smpRWRLci3jeSFP4esD/xNxljfOHT7RWLU1xl+Gck8c+E6uXZq7UqSUatQ6EpsDom4BUCFmJheUTAtin4OzYVymiSASpBMgGNSgbb36Y0PjviJbLBGd2PmWB2iDPToR/1elsx4QyzvmUKDbc2sApa8nblOFnL3MMmwxjwyJGn8T8VRctVUsNdSFVWBk3AYQbQovO4IGCX8LuCeRUrNWGsotGpS0ksgLo01AJCsRq0ybiGGxOA/jLhFTMKhpcxp6wQPW5k9yVW3qJiRh3hLPVKtNVYs+k6ApNlK9NMWPsn/wB3bCYJ8MPJbY2VOeSmdnzXGaSJyw7RfTeO8+o7emAC5mvm2iksKpux9he4vdz3F/hiLhHAmY/fsU2hF3NxuQbQY27b419NQo0rIA5RG0egF4w/HJl+fS+gtwh8u39Snwzg1OhLBSahAl/dvpBkqD7zi7UpU3KsVUunssRzLNjB3EixHXEgaLkiImegHWe2G5qgGi7KQQQVMfPuCNwbfIYZJR0hG29sCeJMl5lFqT3pV5oEndGqWpN6jXpX3svYnHJv4YkfbGFb/VRdSlpaHpMoItew6dli2O25phpIYctr+8xPpBgz0iemMzleCZenmvNWivnNqqmoANUkqh0lhFIaWYtF7G/XDw3oSTpHK/4h5Wqc5UbQSHdtJUSDzEgSLaoItvvgVQ4AymoK4ZWpvoKggHUC2r2hGnljUJuywGmMdprZxapelUQCmVVtLIdJUnlBaSWbYyQCDcXBxkvGXDar1SKDMyslM6xHQsrKSyjqNpkW74aScY0jRab2Yyjl6dOnOlWOvTDmSSA8FQq3MwBqANwYAjHuIVDysT+FjygE6ZWJkhQfTpBEY0dPg1RSpcjmPlNoFwuksoY/iWRpgyIMdsOTw+KqZh1o1CadGULBxzlpOgPdjpTTbaY6jE07Y7qtGIyGWbM1hRpwHYNp1N/qOqlgthCkqCAdpA74kfiWacaSkigCxGlZQUjpMj+XVBHqegONB4P8LtUqJVqF6Rp1l5WQBjoHmAXYENqCjSQLOpBvfa1OFUKub+1qHStCoERdNOrrB16mgFjos7AEAabExi9EnLZyZKRrugp0glV9IYAgKzEhVZZ9meo7iRvA2fhjgebeKbaUpq2k1AC8Bd1Ajmc7CO4nET+FUTNLWoOQgrI4YkFfbBkMwBjV13tjoacNRKbKpLUR5mowSzO7li07KCzNvvPa2Jp8uvAz+Hsz/i3gK1fLZFU00FSQqmRBWS6SSYjck9TgBw3MABkVNQBmAQN7T9PrjeFWoshYEU1ZCCZDrp0rLBhzm0HqRB6c2I8ZO2XcU6AApyzawurUzGSpN50iAPQdycc2fFGdNv8ABTHkaXGggviTS7qUIjXPNfuDsYAFtvicaKtSK+Wuk01qBbnZjsIvA39bAWM4y/EeE+ZU8yoyJTYFqtSYhtIACgwLrAb322IBfjHFKqUtFOnUqgCNTkR7yzTbqAF6bjHoYsU5SaITnFRTQOzObWlVdariFaAzKSw0myqq/l3gd5ucFf8A4hSNJKoqOTLC4htFjsdpjc9+uK3ERSzGVTXykkHlA8zzGLbkxuZ3jFvzVy1FMnQX7RVqgvoZlWE5Vao07KJEASTeBYxpxly60aPHiNy3HaMQtUqxHL5gkEkXIKjlNt77bYnbMBqU0yR5r1Q+m+hqQVWgL/zJO+3LIwN4Rw5hmxl66+YtNQ9UrOlWJmmtwIN2aJm67ycXOP0Ms7VaNGV1aqjENZH0hbkA/lFp3PW8JijNp2qf/g2RRT0yzlabeWihmZgAIqJdygEFmBEvKg6gQbXBwziaUhTrtUks/wDphZOkAC5tEza/QeuMDw+v5DVQzVQNDK0TBKusFZgSGvP83rjSeGvGgem9PMAK4WCSsLUQgAEmIRriemxHp0YfTvJi9xp1dE8j4ypVZXyNeojpoqDS7BSHkLbaSq2M7TaSMa+hl6arTZxMvqDeYTOkaUuCdRg7bbmxgmAcOplAzM/lDcN7LfzckzHcjATjGaCGmrFUvCItQBQQQQXbUBpmBYH2uvRIYopcVK2GWSUnycaDdDxGHqtSohUWnpLVGMnRBA8pJiSQwE2EE3vjV5GuXLEqVAhb3ltILQY5gJjULTPbHJeDrnqWZl6qrSclgNSsgp3L80BgUWCLgdBjreTboAQosD+bvJ9/xJntjmmqdFF0WK7WAGKrVPTEtTmJjpuR8bD1w0JIN9p+eFCiJR+/rhmZqcpXqSDPXrJ/T5YlpdT0A+f7tilmjO2/9bfpgqQaMD/Fnh00VqADV5gWerTYz7mgTG5jFPwXwfyZYiHBYEmOZdAKwYsCwNvnONP/ABEpGpkbCNFWmQYuArb37G/wwOyNdvJUmVLELaI5NKwZPeT3gz1OIeok0taK4lb2XqYWoQVBptMcvWRN+wufr8BPh/h/kcRJa5qozG1tck29SA319cEMjUAIkSDYDVAkwLxuIMXwXyOTDVXf8VOAJtOqZkR01R9euIemdzu/wUzaVGhylJW0wbxcjf34nyzEi5J7/wBcU8ke+5/XF6iImNx9R6/3x3OZy0SKfiPoe4woWBE2vE9PT3Y9/XC6fp+yMIzA/OAElGkrUBQgdJFzc2Hz3GA+fzMF1I+7BKuZi+lX09yum7W6jeDi9nagFdlYmAEdbbSzCZNrESewAxRq6Dpp1XK0gBzqQNZ0hTD6iQpAg2m5vfF8MbEmDKvFKdAKWdKYIBCe00Qth6bkbWPwxMatKpS807EtD3WTAjlkBxO4nb3Wi4x4Gp16prU6kEgSJ1gkbe00qPTb54tVMqKWXFDXqZIgrI7hp0mBIJtPbDPG03a0LyVd7IqVNKLRSVEVhpYjVDTILOxI1MNQkamiCLYXN5xiyuCsayedipYEMBpvKn/TuZt7yMDszl6rMPKRhoaizMjBdVEagynU2qBqmBIsR1jFbxM9WlVcrmCtEhGU040gkkuCeuykd5PbCSnwg2PGPNhemYhdShgSgDyywxZho0uNLDU2/S14E0DWpUVfz3H3Z0S5AQMpJCrA7j2VEm0wd1yfE6QZcsXL1/Lp1Lwi1SyqSKZHs1QoETEz74f4m8O5fN0k8keXmEJZmYktzjnDgmSSVBmPw/O0scuNv/QiqzO5/LVM1VWpl2V6LnSVgpHJoYgOJZjAII7dMXvGnBatBKTNVc0xTVVSeamFXdyN+tzsepxX4vxw5IUssqJWFJAjGGElueEboZM2FvhjQ8A8TUKyF/MllAkn/VQHcVE9NtQsbnpgz9FNYuTVJ+Ro5Vy1ugR4Ey+arU3YnzKS1VdNUF2AjWFYnmG4APUHsMe4jxOh5tXWVSmKtQL5kKJViCBqsCO3ykXxtMvXpKZpMpMCQlom4sB1BnGK8Q8ao0arVRSqVXrH2aUqyqnKS5Xmkm8H82ObP6ZygknTXkaGTbf1AfjehUZajoWNNdNVQCdIMwZUWa5kW64jpZ6nlcwtTUKa1KKmrTH/ADGIiQoBhgSG32Dd7Z7i/Ea9caKeo01g8oYFiZixjUd4Ake+MXeA8O5j5Iu1OqtTVJWJbRBIFzoUabGG2G47eNNuyKeqoK5Lj1bMM6UaQCEiTUghVPYAC5gkL0uZ6YK0MkKDmqrk1GYEs9wQNk5brTAkRPX0xmeDcQ+yVdNRdCsQwJmIC6YtaALj374P53jFBl8w1UgCQAQdXwFz0Hxw8rUW4rYi+ZJ9ElLLnJ0GzFeqcx59XW/lGFlgV01PM3Wdhp3ABkREpqO3lPTrf+mYglAiiZ2D6VB3t2t7sAs34qo1Mi1CKnmFYAZZEhtQgg9/lhnCOMNSy6AqXIZQqKZIDA6YB/mVrDqx92Bjclj2t0NNLlp+Q/m8rTpl6p/09OrQZJDLq1wTfSYB+fbGTyfEDSpJmHAZ3cuV6RzKICn2Q+mx2g482ZzGcqjlKgjSAnNCs2xDQDMmWawkbbGLO8JNFWSGV9bQIlwF9oQJtpIJ/CD1vhIxmoKIz48nI6dwjOnNZALSMVbalJ0sBbV1neQd7fDFLJZumjulZ6ZW6FSQR5oBKgajDN10xO2OeV8jXpuF84gkWIcr1CgRN2kiwnqdgSETIFHZVqEF2CHYswdxFplr+WTsTLRMHE16PjLm2P79rijSeHfFoEI8KlJ2YNRppBUMECadMsWZl9iDBmemOg5Pioo5apmK1ct5j2bQfu1JCooUE2UGS3vJxzalwNjUlPs1Sy8qVNJAgjUpZQrA6gTboNsaPhFEGjTy9epS00yWqIp1r5YFdtJaIAC6RP8A9v3YbJgT3H8ixl4Zs6ueVVSlSYh6wOggaiBElzMCAL37WB2wVqOoU3hb9ficBMtk9TrWIKP5WhRYLRp6mYt21FdA9NMd8Wc2hqOAAGTTpRSYDM55ifRUHrIqMIOORlEXsrVkEnZht2HT44jNMDb99sPqNBjCVE5Set/7YT7jArjOn7NULXAIHoxMfTc/DGHy8n1jUQO3Ux22xs+Oshpimzcqc7gG8tpCzYwArT8RjGjLsw1IrMskSBJkCSIHoRjz/VOUpUvB2+nSUbZOX2PcT8MavgMCmTvYT622+EEfDGPoZepUJjcR7Uj3dP8AHqMEeFPUVmYlRTWhVYKDJJXQAXsNJseW/tGY609DFuUn9hPVNUjc5aHUMOoBnuOh/TF6h677fTGb8IZ7Vlcs5gapp+h0h1Hz0jB2vX8pKjEEhFZo6nSCQP6Y62mnRy2SqI5Z9V+GG5bNqzMoPMhAYdtQDD6focVuJuy6I3V0Yf7NarU/6Gb4xgZqIzqVEP3b0npt6mm7FT7xLD4ntiiVoVuiDxZpDozEKAlYMx2FOAzTF9gfjjA+e9AtVWq4WozGlRDDS6gm7K4YTtYQbke4h4m439op10XUpptUhupQVSCyg7gaT7ww64oZivUqVKBrN5CyA1JuUl1DMXGoeyGMSCRt3x3YZe3DrshPcuy5kOKGo33spVpAk01ICtzgKW0WblIJnrB995eLGARp7GN/jjCcS4iBWNShqIDEFm9hoUAqOpJFzJ6iMMq8baCy0yFECS34j6xzbHp798JwlJXJGkleja8Ro/aDRKtpZH39DBFpvDCbbScG+O8WNA1G1agwWoaakQr03RTvsHBWNrq25OOcVaYq1RSNarTimWchWZKb7rqKxYiD2uMRZjxVWoVHaVqBwEBDgH7tjc6difd06xhY4+KbQyb6Yd4r4fasBWzNU+bWgKsCCQu5IMBYG/uAuQMHK3BRk6dJK+cuRqpMwbzEEjVTMEr5d1MEiCN7CMxlOMNXFLMCjWimq0WCoaiEAliFCoSDt1EiJjB/NZ7IZvMK1VxrkAFpWCtyrTaZJhT2x0Z/U5njUb66/AMcI8nYDzviesWqrS8lRly4ZSCH5HKAySAzNIISO+8GaPBeJN5rVmcK6UXY6F0FgAWYMfxRpBAgyTuAL6zxHk0zbFKZ1KAiFlXUQw1MIMbktFrm/QHGOfhwywLU3++JemwqIeRWlWLDdYEGYvMx0wtZMkfpaMuMXRtfD/iAZgro105qBJerLFiBpJAEe1Aja574hpcJWmzrnGVhIIJAZQTJiW6wTt2xjuHmuUpslUPqKqVCgmzWKxpMiAbn1ns/i/CK1Qmrm6rrUZgIMEWUSANR22kWsd98cc8LjPnJ0i0Z3HiiOKaqVCu2sTDGVJ7ntsNht78erU61VhqZiLMFWFAjaAO39MLxfjdKkURQKkCSbTM9YsD6AYG5rxPUNkTRNhefkABfHoxzKHyo5HjlLuQazGdpa1QtoaVVoNxqjVygzsduuLec8Hvrbyx5tNgFUsRTKDUCytaxBJYHSbD4YyTrmK2tmQGSquxUWKQYjftjR/8AGGYBCmkrtpDfdsQLrMQVbTEiR3XEuUr0VUUkEKHhQ6SGelBMmKbAk6hsobbSCLQdja8yUuEKitrelVpaWgOpQuWuIAsjbgMvcRjMcY401YAis0MoJpqNIQxBV2kGpbr17DEFOiKlOotDVKuG5iByaIgEfjJBvtpHrhrlV2CkbHhQWmD5RrlnUKEcrCgnqdMtG29wPji9Rp5zSoDxGxKgncwCSLj0xl8h56IrkVG5aZgummx5gdQlZsBHXDa/ifNHVotBIgKWgLJjqDAkkx0w8E5dUTlH6tmvqZaqS2inSBM82i5ExBBkLI3wNzWXq0lAPlZdSd6dNQGY7bn2uxHrvgDS8TZwjUYKpYkKR7U6dRDb2JERtiHiXGMxV8rzUmkr03IQXNzBu0nlD9QLTIscGUJKNugpK+2QZnJMCh1C1pJiIMg39+C/BMq9OlmLzUqIKaifwtUUvv3UH5nHs54lotIGXcbSAoMAm+znuIIn3Y0Xh58tmGqoGgoZJ6xdRIIsJFxv3i2L/rXVPqyftZPDLdbiDJSylB6hBqMprHcuzkOQT+FNVQExcxAgAkEOB5qsPPzlexqP5WUosborGF1AGxKwT1AVyd8Ua3AiWDK4Z9ciDPWwv2j6YtcXybAIoMU6AJB/M7SajH3kkf8AnHJk4NUq33/m/wC/YrGc/KNKK2qosXDSyn+XSsf/ANYJFgAQegE/GcZTgPFPuzbnpJpW3KTfR9FA+Hrgoua1UQTZyodgd9r/APVOPOnGnR0pgRKoq06r6TNR31LIJMD7uAewG38xPTARuIjLO6hW56amJMCoNifQgif9ojBHw/mFA0sSAIa0zzKwY2NyIB79elhHijhjGqrwSVgFLA6FDAuNgICm0Hpvjjy43HI6OrHJShsIcJpMT5hAdmBLFj7Mj+Y7BREXgD0wdrZBCtVlZw7KaTOoAI1NrkTuVJN52jrfEeUVNIZJNNObSpk6pUjWSBGkA9RI+BOc8S+Iq2WZEpJqL1SahUEsZ9imBMlxRQG43bpinoYNN/cT1EkzT8EyDU6WWp1KmspXd9SiNQAOkb29qTFpHbGkr1hoZt7H4wJjHP8AiPi5KVRKAIbMBAHn2KRiWVm21bAxYBTeTaav4vFXI5x6EnyB5SsRd3dY1gD8PMG9046pJyd0c60g5V4oDQ8ysVQItV2vMUwzL7wNJU+8Yz1Ti3/qKFOCAjJVD9G1+ca6tHYMhv1ntjEcR4vVqUvs7TrNOkju4gGXFdgIAJklR0BCTecQZrK5wKioGqqog1Eex7qSTIgGCTiix3YHIgpVwmt5nmU+zMGdWgsD7NjyxfmmcaLKZLzA1etXRQzoAtV2sGUsdLEiCATCx0wBp08yAYotZl1BnUH2OYC1gTef742mR8jNKFTUI0lgVkK4UWVmEEw02JsZx1YW4Jpv+2RyX4QLU5SmoDZqgVaJ00mabkkFb27FjuTEAhRZ4aMnoQLm9STOgUT5hG5Qr7IJ5gWIuG+OCreGVvudugxNw3w+itf2Qdugg79sV5Y15f8AH+iPLI/+INocPZ2DIGpU9ENTNSQ5CwpLkajYLsbQLkWwKz/CfvAWqjUPZPRosZ0ixm89xttG48QZ/J1KL5c5hUqkch1xzXFyobSpMg22J9+OGZnPSVs6tJLHzG1MCeWx2gWnriUndtaRaKaXxdnR8nQenQWlTrFVVv8Al8tzLNEANE9Zk94wD4s2uu6PRpPYF3KQ7SInUNm9Y6DDPA3FqlH7S+h6xFNDpJkk+YAI5WJMEm35etiLz+NKT6mbKOWsGZKYMCTAJ13+MbHDKaUaasXi+TaYR4BxKnl6LeZ5roZI0khmcBIlQYLSTB2kHvi5X8YqTpNZ6Lj2krIVI3gNqETEWJ+eMpneMuEp+WpWpUMqEEOkEESIPULYbXmcViudarrfL1qjahUh6DEEiB+W4ICj4DFuCf8AH/QEGM74jVTNNabFhzVKNNQwjcM8wCd7D5YE5/iVJlTRTqM17senXYk/lufXHsj4fzmaq1NNApzEtqBp01Yztq+VptGIuKcIrZKDWKprJCkHUDp322ncemOb1EEsT4vf0L4GozTktDf+F6irqrN5QudNmcC8THKCfSd8e/4crVYK1ESiJFMOxLAWJtEkFpO+3pitmBXzMtUDOCCygHSOXlkAC8Em/wDKROJ8tQrOwDmvc/hOnTE7nraRv1wknvbMkMza1sqigMtVHa5E6tRuVF56C/WcHs74Qq1NNZMxTpu6prpnUppkoA4G+qIAgxN9sBavBwrGz2JJJjqLSwYix91jfacLU+0hkp+c5U6QZJMKdtYMxMMBcnlOMn5TN+5oMrn+H0FKClTZqZjUyFixmGYMQZ629IFsAON5yhVhKQWmJJkJoX2TBtcGLbYvZjIbzQbUWMKCb6VAWWEgSsXaBMz1hj+fQQtTp3aFII1NyzpMKxiAZ3MBhisVFPsRuwPk6RZTq8x2KiFhjsJEiNhYzJEHBOj4YzR2qU02JmtBGodQBMwYP9cSZPiudBDDljYMh0wBEGem218UqyZjS9TzgNRJIkhTaRGoCDIgbbC98OnxinFpmq3stDwpnBqCwVm+mqAGgGLMQTYkXHXElLhOYoAmplw+sBQfNP3Yk3+7baSD1EA4qqMy6Gn5pIUKRfcdmYLJuBB9b7kglw7zqdTQ9ZjaafU/iWSDMrBawJAI74DzS47SDxQHqVKvKKdQkaBLFNr3glZmQTczIPbEaFYLs2iqCqwggqU0By0QdWx3Fx64M8RCxz+W7L/+pvuDvIwvhzI0a7VftRAAA0Cm0MGYxK25/dEbYVTipJgpvRRyvGcxTZHXMyRdVdiwBKsbjuIie7ri3m+MZw09ZICGFBhTdgxHtEm4Bue2CHE/BVCV8mvUnUoiooMA/iJAE94t78Rr4GIPNmaZUwRoUsY26kAXMbnfDrJibb1/g3GaNJ/DJjUNVariodIdbg6SjkfUt8oxqs3lEAL6QCqEAxsCGt7pJ+eM7/DyglDM6ALaWTckkA6ifZieUmxxq/Ei6UqafwBn36LfHFOpW0VWtFOtlAtMlFAIGoaQBtfeLd8c74pxV6tSncgSTpWw2IMx6WiwubCTjqtITTBsQU+YZf6g45S2SK1JCto061MEwjXBn6T6HHB61NNNHX6anaCnAs0BUDEgdSYnQoHtekNF/TGbzviU069Q0VDKlR4qOzFqsNCM5QgOYECQbaZBi53J5AmnVkQWSFBUnUGiTuLR7hzC+KOY4UiK4UopZy9OnI8x1KwVcmQpGt7WDAATuRb/AObGLjKxPWN8kZnPZ/7Tz1Z1qirqJ1yhbtCwQT7RN9UHBI8Zy+jy4cIanmP5K+WGYU1pKLtIEayQNyfiZOH8PeiFqikjmHKxpOkiBHU6pUctwDIB5icUsjw2mvM4cJ5e9SxLkOWJ09VRS3oRudz6XGLpHHZBxFqNT/TWoxMKWqPaQFC2mYCiJJ2Nxi3kOMZjLUFpUlpKs3JuxdpLEkNflAHuCgDE9HhpUyqlV0KxchlBJ06J1gC4LbCZ3tGJ83w1yFBanpE/lJLdCTIMxa3TEnJRk0x6tWjPZjP5mtUJaoVfTpMErIuB1gk7T2jGl4Px6lQcVaYqa9J82kHGh6hEFwCpsAJkRYX9abcFqSpDiywAGUCLQIFow+rwmpS80gAuwJWpqBM6Wnf2RzFetjecaM4tgakH0/iBWYmMs5GjVynUQALsRo22vPTA+t4kfNVNINRKBVjUMKhJAm7B+VACJII364CpxZqQkUGWFKEq7Lyg8y3UwBa0mMU8gz1AShNOmWCaA2osAASASRqsLISATAFyMU4xUuq/kW212ajLcJpUmANaiQxqKupGqaXG8Bb2mCeurbEC+LmqUWWrlvNReTfmKBYW8SCAL26jEXD+DUkrLqceysgbEiA8n8KnmInT23gFc1lNLFaNEOmoEMKpAkE6oXZbg2Fpw+RKrchY6ekW8tx+rmaC0qFEKXmmtRn0+XCjnbSCfzCe/TA9vBmaViamZpqJBPluzFh1sFAB5jvsTh3D+G1aRqeXqp3YqxcEQyndQYsGIHuBOwgHmaGYqU5qVZB/CzQCYG+y6o7+mIRdrRT9whwrIZhKrZmrQL0cuxJYkU5NONLDrU9lSRcGT6401T+JpKmKbF9gTAAMbmCTv+xjNZKnmK9OnQpkFFpsGAcDVFlOppmSEMWnuAZxer8AdygWiVKlJY6QsKxGlmL2teysTK7QZeHF/MBtron/APmJWkhaVNTuSdRBPoJ7R8sDX8SvXJGYYadwUpoeYW2qKw2J+WLOa4FUFTloITU1aVLBSCoEk80BdRUhZkgsJE2ly3A6zSRooRpE1FDGRK6dOlmHKEghoAtE7NKOOqApSJqvBwdPlrpgT0idOmR2t2iSDiWlwFzdagPoemCrcMZT7Zw9cowjmx5jyO+zpUUCm4G5jUwIm46EdsR5vw0G0kNpZZgyTEgAwGJAkAfLBv7O35/piX7LUm7bemAskvDNxQJzHC65j71J6lkkk97MBj1Th1XrWgnssSfng2Kb7lgT6jDmqVOhHyH9sH3Zo3FAbLcLq7CqGkdVBMdgYsfdijV8KknnjeYggT3IZjjUr53pGFFOr+VT+/fge5N/b9jUjJ0vCsMTINlA7LERA6YlocB0VRUSz3JJuSSCDMnb0GNS1OoNlBOEZX3KD54PuS+oOKAzUavU3/24B8U4JmahALaqck6SNPeDIW8djjaaW/J9cWsrSkEMI7XHxxllknozijnDeGswKgKEooOyu0kQAQSdxbYzue+JU4PmYYvS1s0xqYco2ABnba0DHR6lJV6YZ5QmRMe7/OGWaafgDggT4PNZGoCuBqll1WJIhlWSBvcX643fFE1UahtqFNlIP4gQQD/Q4w+ezJWqsSChVhyneZH6Y1Fbi6mnAVyTb2GmD6RcYpDIq2Bok8LOWytLUsFRoIj8ll+ahcZTPZBqdRkCh/LCkKAQWVdQh78y6WkDrJEYO8P49Ty9qgqKGNopu0/+0Ej44qZqutbMlwpUEaZKkNAA63Cj2j0PKMR9RUoJeSuJtMHVoX7tj7TErfrVGlbap0BVCmVmSSDc4AcZy1NkYFCWJvoUna3bBmtlKnml3KzAulonmvImb7+npGJyGCgH9f1vhPTTnC3HRs8YypPZgM/woJSZlWpqJJEK0hiewvbvGC/BhV0BnzDqT0ZBAi+xSxxpGMC4EfPEtKpHs6Pjjofqsre9kfajWjNVdZdhVd6t7SDpG5MQI+GJRlpSfLJ9IPr/AExpanWSJsf7YYxA/EflhMmVyk5S7GjGlRlDQAP+i23f44votJ4XymTs0zpJ2O94PTBxSD+JsSqiiCPfthFMajn3iHLVRyBabagNp0oBN2k7g+zAv1H5mcOoKqQ6ea0nlJ00zuZA6RJtET2gR0PMU5ja21tsLTpAi8T7sV/Uu+hHj0Z/K1mpgDLrQoAgSW59Sgk6DMcvM1h+Ym04Xi+cuBCKFVQAlOE6sYufzY1Ay4j2VI9BhcyoFign1AwcnqJSVNIWOOndmHStTK/eGoNRP4ZH0M/TFjLtRa6lj8Qfh7X0xrmpIwiAPhilmeCIb6FnuLH5jEOZWjGNwLLi4WoLzYj53PoPphtTgM+1UqssExqLH0sMbyhlmVYEOB+aCR8bYYqHqh94gj++L4vUZIfKxJY4y7MDxXhWnSKPmgwQx5gDJkXO95wOrcCqtao7OBsCSQPdJjHU/KDQJH794x4ZL/afhh/1uVasVYYg7L1Tvc/0xNMnqMP+wnrH0w5ckQO/vifpbHJSK2JI9cSnOdMRpl2OJRkW7W9IwoSZaiEeu+GFl6YQ5ZhsJ90YcKBG4OCAXWD6R1wnn23+mF3/AAn3nCLlcGgWOoVQ0wf1H6gYnRZInbEYy+JdAGNQR/kCcJUoC2PAjvieiFI3xqAVWp9sOWmMWVRe/wBDhzkC4OBQbM8a2vMRGzRvuBjXimNN+2MjwuiprKdYmWJi/Q41lY6ViTsbxhomYzK0l3PeP2cDuN5laNQHbXb3QpM+7lxapZpVUc4JA6yL4AeLagd1GtV1LC2kgzLEfTqIjCzl8OhoRuVMIZnMh6jqBZTEjqYm/fp8sDalU3th1CsQahCguzlgC9gD0LKDt/TEtaTuL++frGBF6NJU6KOskD0wtGodjGJaqdgdvr6Ww1n9DjWAVZboBjz77SB8IxLlJ+GI2qk4L2gHkxcamYsN8QCQLDFnLsSxB+WMkjOyJaZ92HItiO8YutRHv+OIGpjt8MCjDaIANrT2t++uG1gcSU/lhjzgtqjDaamDb9/PCeWT/wCcT0gQOmGFh6Y3gxGtMjDsSqR+xh7MD0t6Y3RipWphvaAI9cMSmV9liPTf9cXKYU2k486x1+n+cBhGQe2HeWdu/oT9enxxKSOpt78PpOpnSQY3AMxgpAG06Ufv+mPIsHcn3n19MPQEnp/f+2FNM4NUAczCOvw/xiN1tMGTt+ycSMhHTDkQgCZJHUxP0H6YFBG0aRC3ub395n5f2w8iPXHtRE+nT+mGwSZ9+DZqJGpjsMM8leww/ThIxrNRF5K9vrhRTWNsSCcep3vB+Ig/I7YyZiMUvQ/P/OI82dKMb7d/84uhcDOM6oAUWO/9sZsyRU8OpqqSZEA40eaQGbYDcIlTcAfHBarUPun9cBS0FoDrTBAxFxKkNSEkxYGDBAm5BFxiIZuInDWqio20Wj43x488t49HoqGwnWyIQe07aerMWP1O2PDLKwmBIxLmo0CR03Am+x698QUKvKIYj4dcerGVpHntUIcsvY/LDXyS4mHeSff/AJGPKT12wdAIKVIJsB64SjSDfP8AdsS1mg7SD++uPUkO4jGT3Qa0MrU4OGFDFj17dsWnWdx/j54jPb9evywz7ARKzdvlh9Ooe2FDYUsMazUWGNjbFfyTe2JUbEzscBtMFFUpbbELJfY4IRtjziDjPoIPCfynHlQDoflggRiF0PTBoFldXHUThwQdv388O+GHThGwn//Z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152" name="Picture 8" descr="http://www.brazilcarnival.com.br/upload_images/Fabia_Borges_Drum_Queen_rocinha_2009_Carnival_parade_Agencia_FOTO_B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175" y="1676401"/>
            <a:ext cx="7784723" cy="497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061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Carnival in Rio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http://upload.wikimedia.org/wikipedia/commons/7/78/Samba_school_parades_2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376" y="365125"/>
            <a:ext cx="10352868" cy="634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87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 populist leaders?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Juan Peron, Argentina (1946-1955, 1973-1974)</a:t>
            </a:r>
          </a:p>
          <a:p>
            <a:r>
              <a:rPr lang="en-US" dirty="0" err="1" smtClean="0"/>
              <a:t>Lázaro</a:t>
            </a:r>
            <a:r>
              <a:rPr lang="en-US" dirty="0" smtClean="0"/>
              <a:t> Cárdenas, Mexico (1934-1940)</a:t>
            </a:r>
          </a:p>
          <a:p>
            <a:r>
              <a:rPr lang="en-US" dirty="0" err="1" smtClean="0"/>
              <a:t>Getúlio</a:t>
            </a:r>
            <a:r>
              <a:rPr lang="en-US" dirty="0" smtClean="0"/>
              <a:t> Vargas, Brazil (1930-1945, 1951-1954)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951" y="3873499"/>
            <a:ext cx="1635306" cy="2460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75" y="3780787"/>
            <a:ext cx="4038600" cy="27374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80" y="3825875"/>
            <a:ext cx="3683561" cy="258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25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800" b="1" dirty="0" smtClean="0"/>
              <a:t>Carmen Miranda – the exporting of samba </a:t>
            </a:r>
            <a:endParaRPr lang="en-GB" sz="4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9698" name="Picture 2" descr="Carmen Miranda Picture Galler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788" y="0"/>
            <a:ext cx="4324350" cy="6643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274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Brazilian </a:t>
            </a:r>
            <a:r>
              <a:rPr lang="en-GB" b="1" i="1" dirty="0" err="1" smtClean="0">
                <a:latin typeface="+mn-lt"/>
              </a:rPr>
              <a:t>futebol</a:t>
            </a:r>
            <a:r>
              <a:rPr lang="en-GB" b="1" i="1" dirty="0" smtClean="0">
                <a:latin typeface="+mn-lt"/>
              </a:rPr>
              <a:t>: </a:t>
            </a:r>
            <a:r>
              <a:rPr lang="en-GB" b="1" dirty="0" smtClean="0">
                <a:latin typeface="+mn-lt"/>
              </a:rPr>
              <a:t>the first world cup win in 1958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196" name="Picture 4" descr="194445post_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580" y="1905001"/>
            <a:ext cx="4690820" cy="483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947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Indigenismo</a:t>
            </a:r>
            <a:r>
              <a:rPr lang="en-US" dirty="0" smtClean="0"/>
              <a:t> in Mexican Art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2871" r="-22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6845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Indigenismo</a:t>
            </a:r>
            <a:r>
              <a:rPr lang="en-US" dirty="0" smtClean="0"/>
              <a:t> in Mexican Film (Work of Emilio “El Indio” </a:t>
            </a:r>
            <a:r>
              <a:rPr lang="en-US" dirty="0"/>
              <a:t>F</a:t>
            </a:r>
            <a:r>
              <a:rPr lang="en-US" dirty="0" smtClean="0"/>
              <a:t>ernandez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8965" b="189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6912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Latin America by 1959: the demise of populism?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smtClean="0"/>
              <a:t>Fragility of new order built on corporatism/ populism/ nationalism</a:t>
            </a:r>
          </a:p>
          <a:p>
            <a:r>
              <a:rPr lang="en-GB" sz="3600" dirty="0" smtClean="0"/>
              <a:t>Ongoing polarisation of politics</a:t>
            </a:r>
          </a:p>
          <a:p>
            <a:r>
              <a:rPr lang="en-GB" sz="3600" dirty="0" smtClean="0"/>
              <a:t>Stresses of industrialisation </a:t>
            </a:r>
          </a:p>
          <a:p>
            <a:r>
              <a:rPr lang="en-GB" sz="3600" dirty="0" smtClean="0"/>
              <a:t>Destabilising influence of Cold War internationally; spectre of Communism</a:t>
            </a:r>
          </a:p>
          <a:p>
            <a:r>
              <a:rPr lang="en-GB" sz="3600" b="1" dirty="0" smtClean="0"/>
              <a:t>Military</a:t>
            </a:r>
            <a:r>
              <a:rPr lang="en-GB" sz="3600" dirty="0" smtClean="0"/>
              <a:t> always waiting in the wings…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648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rtrait of Luiz Inácio Lula da Sil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68" y="389252"/>
            <a:ext cx="2013469" cy="302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821" y="389088"/>
            <a:ext cx="4429125" cy="27730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017" y="3619399"/>
            <a:ext cx="3930650" cy="2843766"/>
          </a:xfrm>
          <a:prstGeom prst="rect">
            <a:avLst/>
          </a:prstGeom>
        </p:spPr>
      </p:pic>
      <p:pic>
        <p:nvPicPr>
          <p:cNvPr id="4" name="Picture 3" descr="Screen Shot 2019-02-20 at 11.49.42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503" y="471199"/>
            <a:ext cx="3589497" cy="2563926"/>
          </a:xfrm>
          <a:prstGeom prst="rect">
            <a:avLst/>
          </a:prstGeom>
        </p:spPr>
      </p:pic>
      <p:pic>
        <p:nvPicPr>
          <p:cNvPr id="5" name="Picture 4" descr="Screen Shot 2019-02-20 at 11.49.53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717" y="3974541"/>
            <a:ext cx="3466604" cy="2083420"/>
          </a:xfrm>
          <a:prstGeom prst="rect">
            <a:avLst/>
          </a:prstGeom>
        </p:spPr>
      </p:pic>
      <p:pic>
        <p:nvPicPr>
          <p:cNvPr id="6" name="Picture 5" descr="Screen Shot 2019-02-20 at 11.50.48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45" y="4056412"/>
            <a:ext cx="3193655" cy="215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7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Economic</a:t>
            </a:r>
            <a:r>
              <a:rPr lang="en-GB" b="1" dirty="0" smtClean="0"/>
              <a:t> </a:t>
            </a:r>
            <a:r>
              <a:rPr lang="en-GB" b="1" dirty="0" smtClean="0">
                <a:latin typeface="+mn-lt"/>
              </a:rPr>
              <a:t>Context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sz="3600" b="1" i="1" dirty="0" smtClean="0"/>
              <a:t>Economic</a:t>
            </a:r>
            <a:r>
              <a:rPr lang="en-GB" sz="3600" b="1" dirty="0" smtClean="0"/>
              <a:t> </a:t>
            </a:r>
            <a:r>
              <a:rPr lang="en-GB" sz="3600" b="1" i="1" dirty="0"/>
              <a:t>nationalism</a:t>
            </a:r>
            <a:r>
              <a:rPr lang="en-GB" sz="3600" b="1" dirty="0"/>
              <a:t> from 1930: </a:t>
            </a:r>
            <a:r>
              <a:rPr lang="en-GB" sz="3600" dirty="0" smtClean="0"/>
              <a:t>away from dependence on export economies </a:t>
            </a:r>
            <a:endParaRPr lang="en-GB" sz="3600" dirty="0"/>
          </a:p>
          <a:p>
            <a:pPr lvl="0"/>
            <a:r>
              <a:rPr lang="en-GB" sz="3600" b="1" dirty="0" smtClean="0"/>
              <a:t>Industrialise by replacing imported goods: </a:t>
            </a:r>
            <a:r>
              <a:rPr lang="en-GB" sz="3600" b="1" i="1" dirty="0" smtClean="0"/>
              <a:t>import substitution industrialisation (ISI)</a:t>
            </a:r>
            <a:endParaRPr lang="en-GB" sz="3600" i="1" dirty="0"/>
          </a:p>
          <a:p>
            <a:pPr lvl="0"/>
            <a:r>
              <a:rPr lang="en-GB" sz="3600" b="1" dirty="0" smtClean="0"/>
              <a:t>Massive rural-urban migration</a:t>
            </a:r>
          </a:p>
          <a:p>
            <a:pPr lvl="0"/>
            <a:r>
              <a:rPr lang="en-GB" sz="3600" b="1" dirty="0" smtClean="0"/>
              <a:t>Rural crisis</a:t>
            </a:r>
          </a:p>
          <a:p>
            <a:pPr lvl="0"/>
            <a:r>
              <a:rPr lang="en-GB" sz="3600" b="1" dirty="0" smtClean="0"/>
              <a:t>Urban sprawl, growth of slums and urban social problems</a:t>
            </a:r>
            <a:endParaRPr lang="en-GB" sz="36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189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Who has held power in Latin America previously?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sz="3200" b="1" dirty="0" smtClean="0"/>
              <a:t>Oligarchs: </a:t>
            </a:r>
            <a:r>
              <a:rPr lang="en-GB" sz="3200" dirty="0" smtClean="0"/>
              <a:t>liberal consensus from late C19; rule </a:t>
            </a:r>
            <a:r>
              <a:rPr lang="en-GB" sz="3200" dirty="0"/>
              <a:t>by </a:t>
            </a:r>
            <a:r>
              <a:rPr lang="en-GB" sz="3200" dirty="0" smtClean="0"/>
              <a:t>small elite; powerful families; </a:t>
            </a:r>
            <a:r>
              <a:rPr lang="en-GB" sz="3200" i="1" dirty="0" smtClean="0"/>
              <a:t>haciendas </a:t>
            </a:r>
            <a:r>
              <a:rPr lang="en-GB" sz="3200" dirty="0"/>
              <a:t>linked to the export </a:t>
            </a:r>
            <a:r>
              <a:rPr lang="en-GB" sz="3200" dirty="0" smtClean="0"/>
              <a:t>economies</a:t>
            </a:r>
            <a:endParaRPr lang="en-GB" sz="3200" dirty="0"/>
          </a:p>
          <a:p>
            <a:pPr lvl="0"/>
            <a:r>
              <a:rPr lang="en-GB" sz="3200" dirty="0" smtClean="0"/>
              <a:t>Early C20: gradual </a:t>
            </a:r>
            <a:r>
              <a:rPr lang="en-GB" sz="3200" b="1" dirty="0"/>
              <a:t>urbanisation </a:t>
            </a:r>
            <a:r>
              <a:rPr lang="en-GB" sz="3200" dirty="0"/>
              <a:t>and </a:t>
            </a:r>
            <a:r>
              <a:rPr lang="en-GB" sz="3200" b="1" dirty="0"/>
              <a:t>small-scale </a:t>
            </a:r>
            <a:r>
              <a:rPr lang="en-GB" sz="3200" b="1" dirty="0" smtClean="0"/>
              <a:t>industrialisation</a:t>
            </a:r>
          </a:p>
          <a:p>
            <a:pPr lvl="0"/>
            <a:r>
              <a:rPr lang="en-GB" sz="3200" b="1" dirty="0"/>
              <a:t>P</a:t>
            </a:r>
            <a:r>
              <a:rPr lang="en-GB" sz="3200" b="1" dirty="0" smtClean="0"/>
              <a:t>ressure </a:t>
            </a:r>
            <a:r>
              <a:rPr lang="en-GB" sz="3200" b="1" dirty="0"/>
              <a:t>from </a:t>
            </a:r>
            <a:r>
              <a:rPr lang="en-GB" sz="3200" b="1" dirty="0" smtClean="0"/>
              <a:t>urban </a:t>
            </a:r>
            <a:r>
              <a:rPr lang="en-GB" sz="3200" b="1" dirty="0"/>
              <a:t>middle classes </a:t>
            </a:r>
            <a:r>
              <a:rPr lang="en-GB" sz="3200" dirty="0"/>
              <a:t>for </a:t>
            </a:r>
            <a:r>
              <a:rPr lang="en-GB" sz="3200" dirty="0" smtClean="0"/>
              <a:t>political </a:t>
            </a:r>
            <a:r>
              <a:rPr lang="en-GB" sz="3200" dirty="0"/>
              <a:t>representation…</a:t>
            </a:r>
          </a:p>
          <a:p>
            <a:pPr lvl="0"/>
            <a:r>
              <a:rPr lang="en-GB" sz="3200" b="1" dirty="0" smtClean="0"/>
              <a:t>E.g.: Argentina</a:t>
            </a:r>
            <a:r>
              <a:rPr lang="en-GB" sz="3200" b="1" dirty="0"/>
              <a:t>: 1912: Saenz Peña law </a:t>
            </a:r>
            <a:r>
              <a:rPr lang="en-GB" sz="3200" b="1" dirty="0" smtClean="0"/>
              <a:t>widens </a:t>
            </a:r>
            <a:r>
              <a:rPr lang="en-GB" sz="3200" b="1" dirty="0"/>
              <a:t>the franchise to include urban MC; </a:t>
            </a:r>
            <a:endParaRPr lang="en-GB" sz="3200" b="1" dirty="0" smtClean="0"/>
          </a:p>
          <a:p>
            <a:pPr lvl="0"/>
            <a:r>
              <a:rPr lang="en-GB" sz="3200" b="1" dirty="0" smtClean="0">
                <a:sym typeface="Wingdings" panose="05000000000000000000" pitchFamily="2" charset="2"/>
              </a:rPr>
              <a:t> </a:t>
            </a:r>
            <a:r>
              <a:rPr lang="en-GB" sz="3200" b="1" dirty="0" smtClean="0"/>
              <a:t>1916 </a:t>
            </a:r>
            <a:r>
              <a:rPr lang="en-GB" sz="3200" b="1" dirty="0"/>
              <a:t>election of the Radical Party </a:t>
            </a:r>
            <a:r>
              <a:rPr lang="en-GB" sz="3200" b="1" dirty="0" smtClean="0"/>
              <a:t>(</a:t>
            </a:r>
            <a:r>
              <a:rPr lang="en-GB" sz="3200" b="1" dirty="0" err="1" smtClean="0"/>
              <a:t>Yrigoyen</a:t>
            </a:r>
            <a:r>
              <a:rPr lang="en-GB" sz="3200" b="1" dirty="0" smtClean="0"/>
              <a:t>) : urban </a:t>
            </a:r>
            <a:r>
              <a:rPr lang="en-GB" sz="3200" b="1" dirty="0"/>
              <a:t>interests in </a:t>
            </a:r>
            <a:r>
              <a:rPr lang="en-GB" sz="3200" b="1" dirty="0" smtClean="0"/>
              <a:t>Argentinian politics </a:t>
            </a: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1956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Politics of the urban working class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3000" dirty="0"/>
              <a:t>Slow growth of </a:t>
            </a:r>
            <a:r>
              <a:rPr lang="en-GB" sz="3000" dirty="0" smtClean="0"/>
              <a:t>socialism</a:t>
            </a:r>
            <a:r>
              <a:rPr lang="en-GB" sz="3000" dirty="0"/>
              <a:t>, anarchism</a:t>
            </a:r>
          </a:p>
          <a:p>
            <a:pPr lvl="0"/>
            <a:r>
              <a:rPr lang="en-GB" sz="3000" dirty="0" smtClean="0"/>
              <a:t>Associated with Spanish/ Italian immigrants and Mexican Revolution</a:t>
            </a:r>
            <a:endParaRPr lang="en-GB" sz="3000" dirty="0"/>
          </a:p>
          <a:p>
            <a:pPr lvl="0"/>
            <a:r>
              <a:rPr lang="en-GB" sz="3000" b="1" dirty="0"/>
              <a:t>Communist Parties </a:t>
            </a:r>
            <a:r>
              <a:rPr lang="en-GB" sz="3000" dirty="0"/>
              <a:t>founded after </a:t>
            </a:r>
            <a:r>
              <a:rPr lang="en-GB" sz="3000" dirty="0" smtClean="0"/>
              <a:t>1917: Chile</a:t>
            </a:r>
            <a:r>
              <a:rPr lang="en-GB" sz="3000" dirty="0"/>
              <a:t>, Cuba, Brazil, Argentina, Mexico. </a:t>
            </a:r>
          </a:p>
          <a:p>
            <a:pPr lvl="0"/>
            <a:r>
              <a:rPr lang="en-GB" sz="3000" b="1" dirty="0" smtClean="0"/>
              <a:t>Working </a:t>
            </a:r>
            <a:r>
              <a:rPr lang="en-GB" sz="3000" b="1" dirty="0"/>
              <a:t>people </a:t>
            </a:r>
            <a:r>
              <a:rPr lang="en-GB" sz="3000" b="1" dirty="0" smtClean="0"/>
              <a:t>seek better conditions…</a:t>
            </a:r>
            <a:endParaRPr lang="en-GB" sz="3000" dirty="0"/>
          </a:p>
          <a:p>
            <a:pPr lvl="0"/>
            <a:r>
              <a:rPr lang="en-GB" sz="3000" b="1" dirty="0" smtClean="0"/>
              <a:t>STRIKES </a:t>
            </a:r>
            <a:r>
              <a:rPr lang="en-GB" sz="3000" b="1" dirty="0"/>
              <a:t>and labour protest…</a:t>
            </a:r>
            <a:endParaRPr lang="en-GB" sz="3000" dirty="0"/>
          </a:p>
          <a:p>
            <a:pPr lvl="0"/>
            <a:r>
              <a:rPr lang="en-GB" sz="3000" b="1" dirty="0" smtClean="0"/>
              <a:t>exacerbated </a:t>
            </a:r>
            <a:r>
              <a:rPr lang="en-GB" sz="3000" b="1" dirty="0"/>
              <a:t>by </a:t>
            </a:r>
            <a:r>
              <a:rPr lang="en-GB" sz="3000" b="1" dirty="0" smtClean="0"/>
              <a:t>DEPRESSION </a:t>
            </a:r>
            <a:r>
              <a:rPr lang="en-GB" sz="3000" b="1" dirty="0"/>
              <a:t>from </a:t>
            </a:r>
            <a:r>
              <a:rPr lang="en-GB" sz="3000" b="1" dirty="0" smtClean="0"/>
              <a:t>1930</a:t>
            </a:r>
          </a:p>
          <a:p>
            <a:pPr lvl="0"/>
            <a:r>
              <a:rPr lang="en-GB" sz="3000" b="1" dirty="0" smtClean="0"/>
              <a:t>National politicians have to INCORPORATE </a:t>
            </a:r>
            <a:r>
              <a:rPr lang="en-GB" sz="3000" b="1" dirty="0"/>
              <a:t>some of </a:t>
            </a:r>
            <a:r>
              <a:rPr lang="en-GB" sz="3000" b="1" dirty="0" smtClean="0"/>
              <a:t>these demands…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994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Latin American Communism</a:t>
            </a:r>
            <a:endParaRPr lang="en-GB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24131" b="24131"/>
          <a:stretch>
            <a:fillRect/>
          </a:stretch>
        </p:blipFill>
        <p:spPr>
          <a:xfrm>
            <a:off x="6124575" y="2794000"/>
            <a:ext cx="5908675" cy="2445000"/>
          </a:xfrm>
        </p:spPr>
      </p:pic>
      <p:pic>
        <p:nvPicPr>
          <p:cNvPr id="5122" name="Picture 2" descr="http://4.bp.blogspot.com/-Zd2rzqJIaa0/UiK3ANRIcFI/AAAAAAAAvZU/PSH52yLv1R0/s1600/pcbaa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75" y="1525588"/>
            <a:ext cx="3007689" cy="230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hQSERUUExQUFRUWGBwWGBgVFyAcHBgdFyAfHBsYGCAXHSYgHh4jGiAXIC8hIycpLC4sGh4xNTAqNSYrLCkBCQoKDAwMDQwMDSkYFBgpKSkpKSkpKSkpKSkpKSkpKSkpKSkpKSkpKSkpKSkpKSkpKSkpKSkpKSkpKSkpKSkpKf/AABEIAL8BBwMBIgACEQEDEQH/xAAcAAACAgMBAQAAAAAAAAAAAAAABgQFAQMHAgj/xABIEAACAQMCBAMGAgcFBQYHAAABAgMABBESIQUGEzEiQVEHFDJhcYEjQjNSYpGhsdEVcoLB8CRDU+HxFnOTotLTJTVUY2SDkv/EABYBAQEBAAAAAAAAAAAAAAAAAAABAv/EABYRAQEBAAAAAAAAAAAAAAAAAAABEf/aAAwDAQACEQMRAD8A7RPdKilnZVQd2Y4A+pPalblXnoXss0RQKUbShU6g6juSVyF8u9WHPdqJOH3CldQ0ZI9QDmpNhdQRhI1CI5jDiNcAkADJwPL60VCn5xRZGjSK4lkU4IWMrn6F8Aj5jaoEHOs/vMcU1m0Mcj9IM7gsX0l+yk4GkHc+dVUXA75uLi5G9vs3U1fFHg4jUA/EG3wRjHnUC8trmaUnVMqCbHUOCFZm6Stj1GQNP3qDqrf8qreLcehtdPWfR1G0qcE5I75wNqmWysqAOwZgMFsYz9sn+dc69skLMINJACiRu/fAH/KqOj29yHQOhyrAMp9c7itwNc85M43fYW2aGFulEhBLGM6fh22bPbttTJZcwM9yYDGvhUlyj6umRjAYAbZBJ9dqBhoryleqIKKKKAooooCsZrBNV/F+MR24UyasE5yoyEUd2Y+SigsqK1I2T/r/AFittAUUUUBRRRQFFFFAV5Ir1RQaigznFZArZRQeAKyK9VigxijFZrNB5Aor1RQVnMkeq0uB6xOP/KaSbHgDRX0lwXQie2LIC/jVtAUqqnfGBnIPrT3xf9BL/wB238jSNd8PjNzZzyzomYMJFjxOwUgEfs4J++KKn8I50t7a1sY5iwkmjAUKpbddjkjtv61T85xmKSKYM2k3qjQWIQhAWbIBAH4g1aiCRiqGzW2D2c9xJIDGzR9NRqHg1ONZ8gSfLzFW00hmglDsXKW0l4QcbGaQumB2/R5APnUDZZ89R61juYpbZ2LaeouUwOzdRfDg+QODvUPn2yknaFbcK7PHMmSRpAIXfJ2B7YppFoksISRVdGRcqwBBGBsQe9L1/wAgxkEW0r2qkHVHH+jb5svkPpiqjHKkZRkV28axOjHOzMspBIJ771I4Hwy3gnkELhpJJGebzOrHZvTvVDxjka7kthDqt3VBsgDKJPFrIYZ0960Wl5LY3Es8nD7tpLhg0nR0yLsNI04OcAeu9B0uM17pEb2sQocS2t5E2Rs8Jzv57DtVla+0qyfOZCmP10K/zFA00VSpzpZEZ96g39ZAP5mpEPMds/w3ELfSRT/nQWVFa451YZBBB8wc1kNQB70h8/30ikusmbYFILiPIHxnOckbeFlxj1p4muFUZZlUDuScD+Ncl5nnEkTLLNHH1p5bnxOF1rBpjiUAnOSyjH0qDoPAubra5YpG7K6HSUlUo23fAfGR8xkVeBqoIeBw3VrCbiJWbpL4mA6ikrvg9wfpVXbcr3tm2bW6a4iwfwLwlsY+ERyDcf4s1Q7ZrNJX/bO8hX/aOGTav/xmWQfzBH3rfYe0u3Y6J0ms3/VuYyg//vGj+NA3UVUR83WbbC6tyflKv9a2SczWq/FcwD6yL/Wgs6KqDzdZ/wD1Vv8A+Kv9aF5stD2urf8A8Vf60FvRUSLikTAFZEYHsQwwa2Q3SuNSsGXJGQcjI2I/fQb6xXkPWTIPMig9Vg1U3PNtnGSrXMAYflMi5/dnNVV1z8NYSC0vLgnHiWIooz+1LpX7g0DRqr2K5fHxi74jxQwBmtEs21SKjlmlGx0Pp8Ofh7E7E11AUGaKKKCv41IBbzEkAdNhk7DcfOuf8djthJYPNM6yrDiOJE1FyQQCT5Df74p949ZLLbSo6hlKk4PqNx/EClHjttbJNYvPIyP0yiIi51Ntgk+QGT++ilu25fxbgliJlmYRBVzrOlWZO+xPi/dVrecc6kd50sZup1s4CMYYIulivrgas+mKk8VsjCkTxd0aa6YZJBeFNOMeh3rX7MeFxzRJJoJt7d5Pdte+ou2pps/rDJTP19ahTtxTiK2lq0r7iJBkfrEAAD7nAqs5ZfiBctd9BonUPH0wQ0erJ0Nn4tiBnbsfWp3EDBd9ezkOcIhkGcbSZKkH6qf3UocB4lclPcklJdnlWK4dc6LeLC6xn4mJyoJ2yue1VDlzFxY2tu8wXUVwFUnGSxwB++rFDkA+eAT9/IUgrZSkW9lLM02qdrgue4hgfUit/fIA+5xU2HnkmNW0hgkYeUg7F3JWOBPLqM2O/YD50DiVB7gfcV5Nsh2Kqf8ACP6VT8vcfe4eVHhEfSKqWWTWpJGSgIA8S+dQ+N86tBMUW2kkRXRHkDBVDS40qMjxEZGcUDAeGRd+lHkdvAP6VAuuU7OQ5a3jyfMLv/CrOacIpZiFVRqOdsAbkmlDljml55L2Z2xBGFMSEY0gA7k/td/oRQS5fZ3ZkYxKM+ayup/8pqIPZRadupefT3qT/wBVb+VeNn3OVpiTJFl31Hf8UdVV38grAfatHINhKMTTSO5MCEBidjL42zk9wdqDeeRLK3RmEeshfCZpGcAj4fiO2WxvS+bkul9N048xWqW4GwXreJpFGRsdb4pw5uhd444kONcq6/XTHmTA+rKo+9IHJvDffdak4h97e8ukO41n4bbPkyMoc4Pp61FW1pc3FpHFbRTxRi2txLOJ/wARndtxFGWdSARkat8bfSnLlvi3vdpBcaNHWRXK5zpJHw527fauY8X4hwy8AuLlYmkueosEkzFESKB9HfPx4JbBzknyqw4XzAkPQ91ii1tbxzzM8jovSkcKOkhJGo4J8uwHnVR0/V88f6/hWJkB7gH6jP8AlUe9sI54mSTJRxuQSpx5bqQQa5xHex2dqZpb69jQ3EsEapiQsI3ZVx1FZj4V753G9A+X/KdncbzW0Ln9pB3qnv8A2U8PlzmIpnb8Nyv8qtrrmmCHpCRzmYKYxjLPkgZx5bsufTIqPw/neCd5Y4xLqh1atUZUEocMqlti2fLPpQUsfsa4evbr4/75j/Optn7NbWE6opLlD8pM/wAwatIuaYTbmc6gqsUKsAG1g4CAZ+InYb75qufm9JoYJLYtmW46Cqy92TUZFb0wiuc+oFBE4pyc6fiW0haQHOJEEh+2WUZ7/vr3wux4rIHMlzFb4OEBtVbUDvqbTNjv5D+NWvNPHvdYJZNSIE0hWY/mY7hh5bef9K3PzbaLHHKZ4unK2iNg2Q5zjA++1BBTlGU6xNfXUgcbqpEYH93TkgfeocXs6sIDrlaVgcD/AGi4Zlz5DxNg5qbf3VlPM4aUiW2Qh3V2UQ7jZsHTqzggEGqi949CI/d+KBJQ0zRq4TwMECsrSb+BsNue3pjOKBlnW2tYx+Gqr+XTGW+nwqTj51R82cziOwdJdAuJIj+FFIxwCN2VtIbAXLbgdq1XfH/7OLwREzK0Ub2qM2olpGZFiBxkRgKp1Ek+I98Up8csWueJCQ6opZvd4OjnUV1KWuFJXbIg1jOO4xmim/2S8K6XDImYl2mzKWb4iH3UMTucCncVpgtwiqigBVGkD0A2FbhRGaKKKDXKmVI9Rj99c147e25HDZLp3AyQFQZ1MXVQSfIBsfvrpAP+v+tc+5s4ZZ2wsPenlbpS9ONUA/EZ2BGv0UNg0Efm95JR0YmMcjssSYYqCXmfqqSN1HSAO3rV1Y80xWluNdrJBboCoaLEiDSdJ1dPOnfzal7iUmq9hcnwi8muSPPpxQhO394Hft55zWODc1xi2VoYzFDDd6SjSFy4kQuDISNm1EYXJGcVGjFPwDh3FH95SUyEgIzW87LqUZwrhGHbLbVs4rydK84ktrj3deh7uQEDEKM4MZbYHelk8ct7i9uxJYgLbxajIgxKrDsCyHALAnGDnY1F/tyQ2EU0Ut51JZxAF16ggYj0zkhCMfMHOKrJ35f5altw7yMJJuikCYJwFiXA7+bN4jS3xLlN4OG20XQaULL1rmKJvHIW1E6Ttkaj28qvrTlK8jP/AMzncd/xI0P2wAPKsy2c4YRf2qFlO6q0cepvsTk/agsuVS3uy/7P7sv+6hb4lX/7mNgxOT39KTOF35lltraRJtS3k8shdSACHd4lye+xVh+yKvr2XiNujPJcWWgdnkBT6A4BBPfaoPDecr2aQwrBZCYIJMSTuupW7FcRE7rg9vOgn852z3ksdihdEbMs7r/w12EY8iWYj7A0sm092teKQLrx10hQuSWYSLHuGPfGWGPLFXN7zpeRDPutq6kHEsdz+FlfiUsyA5B22Br3a8yX8sQk6XDog246l0xIHqcRYP0z96CBz/wSaAPLbKXW4hFpMg8vypKPoNj8qnpzY8LyWsNpPPIkxUaV0xqu2lmc7EY9M1str2/lLEXXDwq7kRtrwD+sSBivc3L1xdLlOKyL69BUI7ds4P1oIntKu7iNI2t2UPoZTqAIDOV0HPkchsH0zXjlDmrh0AFokqpMzfiawQHlb9Jhj4Sc57eWPlVLLwvLi2keSUG9itw0zajIIIzK5IHYHVjA9PSmDgb2095dj8MRqFsVhbGlunmRmUeeS5X/AAfKopml5ftZFCmCFlAIUaBsD3xjtmtN1yvbOI9VvG3RAMQwAQU3VR+znBA7ZANVl5yCnezlmsWOM9E+A48yhyucbZrbHwziUXw3UU4HYTRaCfq0YOP3VUWPCIJfxnl1AzPqWMtq6Q0qujK7YJBbb9aofFeSLaeGOFlKpCSyYOSGII1b9zudzWIrnim+uCwGBti4k/jmEYFaxecV8rfh5+l1L/7FBPh5eRZYZNTnowvAA7atQco2WZssxGgbk+ZqruOQ1MLpHM6s07XILgMuphjS6nZ0H6p+XoK2DjXEV2ewRvnDOCMf/sCHP2qLPz7NFnq8Lvs+fTETg/TElBg8kSHhptTLGJQ/UEixYTUH1qSnbPYEDbvVVdcu8SiezaMW1x7u0rsi4t4gzjShCqDkhGfOfM1MPtajAy1jxFT5KYNyB3PhY7D50Qe1EygmHhvEGA7Fo1UH6anyaivcnLl3LG0kgh6jXCXIgYkr4EKGJ27MOzA4wPSvLcjXKCIwTwq6lmYvHqRWdzITEp2XGdIz2xmpMfMvFJMGLhqKp857jSf3KrV7upOMuoEacPhY9yZJJCv0BjUH99B6i5ILG7EspPXuFuY9OzRNHp0Zzs2llDYOx9KqeP8As/tkTW10YtThpXmYMXb85UvuhcbaVwMYwNhUiPkviUgzccVkQ57W8aqPn8QzVzwz2f2UWG6IlkBLdSYl3ye5yxNAs8Kms54ZYrC1nul2VpJZHXTo+BY5ZjqwrZIEZ8Jydia0cjctSDik8s8ccbQ9hHIWBefJydX7Gw9K6W5CKTsAoJ9BtSz7PC8lq1xKumS5leU57lCx6X2EekVQ20Vis0QUUUUGsil3nLlaK8jUysyGLLoVYDcDO+Rv2q6u7nQMBlDvlYwT8TBSwA+eBmuIcOmub7TE2plgM7ytq0he/wByQwwPIgmir3gF9BJPJ1XWJIrNLfqdwzTuzMQfLGR39ateBWFs8N3wwL093wzOGkJJwkpxjByAyAHsB2pX4BwRhbzPbM2uJVMmMGOU6RJoc474bGB22qmguLaO3R0McFwJTLEojaV1CnwZ0nTGCdlDdxUV0Sy5pu5YnMdgjxsrx6y4XLRZUtMBuA3cDvsd6U73njp8MjhhMccySoUNtGRGoU+JcuWAf4h3qXyHbXEr++db8Ey6bmFNPjDI4aSRVA0kMVP0Bqo4px9eu9tZwx3VkHDRwKuY2YADOV3PiGwzjzNEV/8A25ujbm31agzlw5z1R1DlkUhvUn6Db50cF4jDLJcG9uXjLrrMiY1tIuyhdtioHZSM4rXd8GQuoKPaS6ZXljdGIQk6kRNJ7aNh5gd6g8Ct5JXZFjSU9N8JIxGds5THxOMZA+tBYcevfAB7wbjrOpfqsSyhB+HKyfChJyMDvjNQrG9kh0PGdcmpWErg6lKNgKGJJKkbHYbbVI5mnsUjgisYiWUF5pTnJc4DJg9z3+mMUy2XsimltFnWQLOykmNiNLLv0wGAyjEac5zighclcet4oruz4gems75BfBWJmG5wDgDPiyD3q34Pyrauqv7zCJFuNCSK2YnYKCmYyR3GrIzjI71X3HIrRWdwk0aG6iMa2+2xEpUHBGA2XOM+VUHEOTJYDJI6IVXKsmrLgYGcKN9IPc5819aBo5ntbmSWW2Cho4jia6TTEDr/ABUQgd9JbAXfIxk1qsLK+Xh01pahY5UfqPApHvLpKwIdWVtKgb+uQPI1K9nHBpboFsKkCkMrSHXIrKNJMaPlANiNTA+YFXQ4LPbXfTS66fVkIPRjh6kcAQt1XzGfilAXtjDeooIHLPEwZbYu4aW3spbmXUdutIVXST6roI+/eq93MVzYKyKjvGZ3mGMW5uNTSFl7CTUSoJO2fOqFOFSSMohy7vIuSpVSCzs6oBjdT0yzA9qqnBkuLlZTJh5GaZYmUEsj+IsCPFg5xp2oLzh/LSyW4nHE5i6yRrLGjuWiEjhC2zZ8IJbOMbVJ5Y5hn/tNImnEikGzZsMQI0yVkYZGJGGAWI7sNqv25Ng4c8E9tcTGUyQlCdOkxyyJHMudODqUs2O+dxVm8EZlvHg0G4VhPrb4HglYbORuQOmzDG/hwDuaBP47yMkF08cl/PHBp1NMzuVi1HCQv49yR2Pn6VW8Ekjs5Lgy30y9JdMCiQo1wr/Cya9Q06cHPlTfxXiMhe5YFl1LEtxLGpMBwc6gzktGOgyHI7ZPnml7mq3trniKQxyx+7W9mwhMLg4MShgjFsjSSAM+noaC3uuJ34huFsLt5+gUjJYKViV42kfLEZd0wo19vFjHnXqT2l36rMhRFaPS0jqDJ0k6aNgfDqZ85GcAZbvjeVy7ySiQPamd1iutVw0ihVBSFo8YOPhZWOT8qpLDjAmneOa7Dx3Acym3xrVY3EdtG22GJQE4AzvvnagtZ+c5uIcPkBmW3mkl92SIKdR8OrSH1DdhvkYAzjypmtuZpreb3SV7VnjEZ/NDlH2JVSX2QYydW/yqpk5YtY7q7laEytDNBHaxuSEDvHGy7+eqViSx7dvKqDmHmW1v7qItNOsiGKAQJH4G6jhZlLld/QMD2zjvQPNvzkzS24EsDe8SkCFVJdIkDamLBjnxAHUQBhsd9yp89c+XCo9u8ezMsgnh1BViZ8Rq4P5iO4Db+WM4qPYPa2/EXtl0WtzOWjmlRcrApCiO3hz4QWQK5dgRkkd8AV3tM4hdxj3AnVbwCIq7ACSYHGkybaSEbPwgbrQMdhzu/DbeaJ195eG893UB8FlkTqKV1E7AbAEn61ri9uupwPdGC5KkaxryCPtsNRxmlq54DbRXcXUmYQNIkwllPjdUIQroQAY1sp1kfCCe1S7GK2tYLq9a16vXlZLdBuixnUNSsxwzHBYjuNqBr45z5HeRS2salBcoiW8hcAy9UlZHRRuBENznBP7szm9p1uFjeEhrWOYW08pGBGCmUkXHdC2kZOO9cf5VW2mlCPmE9LpRtCrSPJK2dEzqM5cDOcYGBTVZ8vWZlCW7SmBp4I3kYkwz9EaumzNtlrgKBjzOKI69w/mCGdpEikR3jxqUHtq3BHqCM4PyqyVq47AJoGspbKAdXpyQz9M5TVEx02rflGks3iAB2FM3JHtC94eK0l1G70SvNthYijY0fM7429N6ofhWawtFBUccn6YSbpdXpMXwCoZQVILrqIGcE+fYmuT8QmEXD47hTJ1eINrds+ERMwzERnAJXA28811Pm6wee0mij+Nl8OTgEjfTkVx3hXFjNBBBMg6NgrlsbM+kFFU6v1XIPzxRY6DyFwmS1iuZGA6DnVHEp1HA2Lb7bqAMfs/OlL2k8Gtra2jltEMQuiFKqcRhVBfsOx2wMVt5C5jmi4Td76prfM3iyQyEDUP72Q+MbDaq/iPPcXuElnbLKQTmIyAeBGOpkzjsvwr2OKio/JdzLFacQmSQpGkKqRsfE+wbHbIXP0zTLynxaQ20Y4XDEWidfeomwHkBAXqxszAAHB+Lfbb5+eT7N1tprFLeK5d2YzyMcQhXGY1ZsZdgMjSBt596p7Xhc/CuJpFGpm1wM7LBtiNiFYhScZQgadzt5URA59N7DcSSXBVOuXZFXGqKNG0ruCQWMZAOPKqDloSi5iMEipLrXQTuufIN8j2PyJq44jy5PM8yqJ5RbxK4S43mIkbPgUHyI8WTuKo7bVbzRSPldMsZH6x0uC6he+rAxgiirTmXgkkE9w5jT8KVRLuSpe48WUD7lWY49Bgjypri5w4jCsUczpAzIBEq2pZXbGVVSDgnHkDVZ7T+Nz3KRStF0LeVj0w20svTGQ8q42AOcA+tOM/FIvdrOWaGQ+7W5uojqGGkRdIjGTlmIO2B39KIo0n/ALauoAy5Nsja5oiUXU+GXSG8YKui52yK0W1pewXPRZopbpWcpqIkDAqGaWTfXpXZfFg5xjY0k8B4u0dz1kLHKSscnGC4I07eYBO/yrqHskvGSxQsFkJuDG0rN4tDDOokjJAI04NAqcPtL20uluZ7qO1W6BPVA1RvqGox6QcK+cn0G9W3MXFryFZLpjbpOtqFYpG4adHYKrBvg1BuyAkrnNM1rwEm7uLGYJJaH/ao0kUHJkJyg9FWTL+Z8XkNqVLxB7hYR3XXbo3WJwIy8jERuXATGTGXwobGMYNBi34XOpf3Fz1I5VmRWXV1i6Yjzn4VX8bUTjcj7x+U+TZrwvOxtoc3Do7sn4uon8UwkHSCSWVe4G53zUPl7mUGRV1NC5zB1nOv8B3z08DSVZQAo741k52p35puAb6wtbZSscDqZHjwBGsoZEUeWTpx5mgg2HLIt7iXh7vI+pTcWAaRhENP5SF7Mj4YH6Edq8cE4ypmPDyrAqAJ2B8UcIRy8UkinLaX3Dd8P86b+Puv9o8PUfpA0zdu6dJgd/7xU1yNuOLHfsdZQXUJhcqN4+qzYcdwRqCgk74JPlREPmPmLrvPbWbgWWpZchSGKxoql5WPiKjAAGOwFXvsRsUe9nLaW6USlGAwAXY6iM74YDsaXbfgEcPvFpcMEu8YheM5hJChlXV+UMCNz8Xbypu5EkFhwa6v2BEspMabb6gTGo28upRVJyvPcXtzdwPOwhjiuCFGzdMMR0oiPgXUEyD3xStwqFrWe3a4UooKyNvkFdyMY2xn7Vb8nw3A98EORNJas47AhWbVIcn83fKneqnl2zS4lhhw5ZiTGoYkOdtEe/wL8TE/s4xvQdn5mMktxCYsATwxug2P4yOGikYZ3WMbt6rjFVvF/ZelvFD7tIwvSzCORwCC2lnIGfg2DYI7HFQ7/iwtrqO2iPWvZgbf36QjVGzeE9JAMaI8YxtuN87mmfnqyaefh9pHO8Uod5hKoyw6cbKW9PiZQc+RoETjLW9jw6WF2hk4h1gtwZvE0p06zggagoVhgnbINe+b4P8A4e11cp05Lj3eK36rBnSONVMjKVJVC3jbIOcEZ9KqObeJSm4a3vpEna1LO7bBZVKqRHgDKkZ9T51u5h4hPxNrYBUhG0VvbZIION5ZAw8IK7L8sd80FnzZNaxQ2c0sInD2jx22AFVFYr0iyMchljJ3A7iqvkma+uYlMfuzxcNUhUlQjIkUjqbHc4DfxqHwvliS+upbS6uelNbR6IxJhlyO0QOwCjY7b0zcMubS24ZeWhuI3umXxtESQzE4EUbBRqKemNtY9aDPs4i4ZP1LlY3hktMyqpY7IybuQNmGvqYA7DA2qd7M+J2yQz20knWjiVb4alGEzl3VR3JSUZ+uK55xC0eNgkUXS/DVWOw1Fs4kcIxGdWVwTvjtVt7Prg+9HZSJbWaN1xggRRsRr7+Inucj6UFlzBzM8k0VvC5t1u547yJ4VCELcHSvV9X1An71V8q8fjseLXE9wf0aXMZKDeZ0YDAB2DuVLb9zmrHgXLNwx4VdMySQv0IkjYbqAWfB/ZTGQc5raPZ491fFZZGhFxLdTABctpjfSC+dhrByB6UHauC8QE9vFMoKrKiyANjIDDODjbNFbeH2ixRJGgwqKFUfJdhRVR7J+tcF9pc8Hv0ohUIUIEgB2ldhncdsAFe/ma74RuPrXzpJAsvW6hYeORwdO7uX0ohPmCO30qVYr7Z+k3TSdis6GKUhWUIG7r8WDg+YwN6hCQro+TZKjb4T2OfLzx59qmcKuhFMBKiuik6oycZxsRtv9vlVzzVwOOXiTJaldMwR4jq8Lu3dQT28s0Uw+yC861w+qVkKq3TiU6UfX8TlT8TDbc9vvUy14rczcWiCmITRRzQa5VJDqGU5Ogrg404B+ZpT5SnPDeKIJ2VArFJSSMKCp3z5+LTThqgW6mvBKojS9jZnBGnTJGo1E+YyMURSc88WurW8uPx4muJ4Y426CMnSQMSoBLsdTZO+32rpVjwG1tLYM0SMY06jPIA7swGSSzAksfWuTqn9qcZJVzpeTKsPhMcJ2cfVcU1e0nmmITxxMxaO2zKyq2nXOmDDEzDcLjUTjsQPuC/zLfG/tYZNZMsd1qkRwVVRMfw4hn8pRQDjzJ+lbOBiaSSSW0s5lSNXYrfnqRwuMnFop3UnJGe2K08Ov0ME0U5xBcE3NvIdnE8Z19OT6McDV+UV2Cy4jmzSaQgZhDuR23XJNB86XqCG7fT4ozkqTj869zjbOSd6dvZxxCP3G4tmdRIWVwD3IJGcA9yMCuf51yKCdshSfQZO/wBAKnW/FukOhpUxrL1A+nLkjsUY/l386DuyyLJxggNkwWwyPQyucfwFJdveRwcXluLiYoElkUZDnWCuyhicBV38IGPOonL/ADI/vMl1bTW9xJMkaSJcsIJE6WR5eBznIwvyyak85WWYUkvLlkuWkyiI6utq7glAF7su2kt5BidgKCmurC1uIOIXJT9NcLFZ6Pi1Np2TA/M25pp5T5cBdIllZxbyi4upQRplnC6BAcf8MBWP1FJFhzAIWjlht8yRaogGldk6k2xMRbw6tWCCO+SPKn1eebeys+iqyi5WIsI54ZI+tL+chnUBiz6twSKCk9oXO4i4mvu3TaSKFoWLDIBmYHwkeYxg/XelfjnLlmLeBlvF60gPVKrqVVYFtTKDkEuAuM+Zql4dw+OVdRGlz55OGYjJlbHiDs2wXsDgVc39hCILUNo/QdGVexWRSrMz+gKhgsi7tk+lAnRyHu4y22Q5yduwJPfAxj0p5Ldazh9zd2Vj0Li1kOvpNOdC3OkHOC24H7WcjBpZ4fbQPdBDIRA5ZVZkYka/hUBPGAScBu21Pvsr5Ok6puZ8pDbs/TYHSWkRir6yDq0Lpxhu9Brs+Gyx8W4hEijLwyOgYgbBETV22zkgeuT6VI9mlkthw6W7uDErsW6CsAXUjwgAruSxAGB8vWqng13/AGjeTTGFnOt2ZUmKh4VONmfChQwUEKcEO2a2T8b93vbeS6hhhjnCSOkSatCIWVBH0xkljoycbgfSguOSeWfdI34rfdRZR1GSBgNtZ32ILa3fJGD59qsbj2iW9vDLcm4guLuQBVhiP6MZ2UAkkEbFu2WXsKv7e7W6uPepTJFb23gjW4iMQeRwD1sSgEaQSgPrmlTnzk9boX0sMA60HTMYRQDJ4cyZA75znV322oE/lbg0l3LHcyqrRNM0crHBaWTRIy4BBzjz+g9KqeP8Xd7qC6QEFoYGUZ80TSc4327irTgHM72doFaHWqz+8QuG26mkqyPp74UnK7sNjirDhnJ0JtkuLhmji6Erqu5YsztpQFtyVXBx86BDjuMtrb8Rt2YyHJJPdmPcn6b0wQXAupPGvSEaKkS2qhQjMwTqHUCdwxz57CqcWEkpOiNn8PVZI11dNR5nHYA/50/exK/VbqaFghEyBgTucp5L5EMN8eWmhTFxTlRzxWBRbu1tHEsepQAjNv45fVlbfPnmovA/ZfLZ3kILdaOWOeOaRF0hCykIcZJ+EnuTvXWUr3iqhZ5Z5VFvZ2kMpDPbHIK9iwDLn6aWNXr2imRZCPEoK5+R71J00YoAUVmig1SLkEA4yDv6ZrhU/LNx7xPbW6vKscqqSe++Dqz8tRP2rvGmvAgAyQACdyQO/wBfWg+duebCOK6aJFKhFVWJ/M3dnz55qXyfw03BhkR0X3GTquHPeInWdJHnkYrrV3yFBJe+9SAN4AvTI21Anx9/Q4x8q5v7UOA29jIpgzG06kGNSQNI7+fqe1RSdxfionuHnO+pyy5A2GTgD+FTb/iDpCbYOrLIFeQADCOPEG+exG/yqhJwPL55/wBelNns34ItzxCMOPAgMhyPiC4wG+X9KipvI/GbfhzmW5jkaVkXphUGEDdiCSMatu1LHHeLm5nlkZAvVkL6VG3oC225x51e893Alu7m5GDGv4ECnzePKkgDyHlVFwHgMl5OkMYZtWCxGRpXIDsT5YBOB51Q9cQ5YDcvwuHVZI9UgLklfESGAwPiwBgGrrnTjnuvB7eFdmuIliGfIBMt/Cqjnbi8clxBYRLJ0bVg0gQE9TRpOFA74/mSKofaZzKbuZMRyRRxqVVZBjOcHVjGxxtRCm8elyvoNyDvn/pnNZS0d0LrvGuELZ2Y+n1H9K8sDnffzx5nz/lVracTKwJEoVg56i7+IFsjcfSioXD7OJ2IeYxj9b1xswyPh22qfb2Ebi5muFlMUC6mUSlpCT4FXWTqxqI7gbUx8scmGUS3NyNVtEjkhT+kcDsuAO3Y/PIqHylyib4BEkjjZUV5sgnqBmyBswyBjzz9KDdxDl0WkyRkaswwy+HUTqVizasDcYC7jtp+dUnPnNPv9311yEVQkWcfD3ZjjbJP3wBV97VOYlmuuhCrK9spid1ONakAsmR2A2I9dxVl7OfZb1VFxeDMexihI3YADDv2x8hjy770QtWHIl89kLiJMox19P8A3jY7SHVjYenf5VX3zI8brLrjuMj48oulQSFbIwfPB7gn5mvoni8vSt5XU4KRsRgdiBtgf5VwblyNry8zcoLlpMbSHGstgOSBsNKZIwMbY+dAs2c00JguEGBqzGxGzFN9Az3p2h51kkgvY4GfN0oaKNRqYSsc3ITbZSpJFdE9o3K6TcMeOMaegBJHpXJPT/KMb+IDFfP0MpXIDtGwBOVJV1x+4r/rNB0XkPhj29neXE0TwmOF4I9alSzT4zgNjbWEH1NVXMlz75cWYijkBXpWoVlAYvEQ7HvsAM13Hg03vFrC8ig640Yq24zt6j13rm/AbaC74zLLbKUgsizsv60+6s2/bOCPTag2e2nmKQBLdArQqVkuCdwCCDHG49D8WPMD51bcPMtv7ndo7PDOFS71sHbLjETA7YCvhML+t28638u8OHEOHXEko0tetK2rAOgKTHEw+iKhFKHIU0kbz8Guxs2tkZ2x0sbgp5sSfxBg7Y+VAzc9ezaS5RYrQwQQqJJOnjAadiMMcA4GNWT642NLHtD4mjdDh8avi0A6zrsD4MFQO57gk966dyfcSSWMDyOJJNBBkxjWVJUNgbb4BrmMXs5u5L0LcvvKzTSFc4VA266h+Zh2XyHntQX3s14SLOznv5xH+KutSMZ6WMhc+YY7j60ley3h5ueJlwXjWPXP4NsK5PTj7bDdtvlXUufOX1eyCrhI7cF1jDaQ2lCqq2PJc6gvmVFRvZRwNYLV3zEzySeIxOWACgaUYkDxDJJGPOqHiOtla1zXpnwM/wA6IzWCapL7nC3iuIbdpFMszYVQc4GCdTeQGxrTwfm6O6vLi3i8SwKmX8mZiwIQ+YGACfWgYxRXlDtvRQeqxWaKDywrmntG9nMt1K91HMBpTeN+2FyTpPkT/lXTDSn7ROZBaWpAAZ5tUYBO+6ncCg+fVXcDOBkDJ7DJxuTXSDeQcN4VIsEiTT3BK5XugYAEZ9BWOFW/CoIVS7ybmUamB+NB3B22UZGMilCPgz3txItpGxVAxUZzsvkc+Z8hWWlQXZiASTpwAD9dz9Sd6dPZ/a3AZ4bRsSzKBNJ5Wq+ee/4hzkDttSbNA0blGBDqfEvmp+fpTtynz9Jb2lzGyIxACo6/FqYEfiEd8Zz9qqLH2Y2GeI3U6ktHbq8fi3LMTgn65Rj/AIhS1z9x1b64WZQyKYwrKxGQdjhsdiBTh7HeLMGe1ZQVKmQNtnOfHq9dROaUPaFyo1ncvkkQysZEcZwAe6Oe2oeQ9KCku2WSYMfCCFGO+w2J/dmuhco8hxz2zTReGUyFMvgqijGSuPlg/c1X+zv2Zm6RpLpZIockLHurSjtkk4ZQDuCO+1dWXgHStFtrZjCqjSp+I489z+b9reg5LecXktLG5tCzlXciPBw0Y1YY5/Msnxr/AHsGmfkXlpnsYpopBHcJKzK+PC6qCgSQdymDnbzwfKlHnzhdxbY66IF6v4cinUH8PcqfhJ7E+Z+tMnJ4fg/CZ7y5TTI7a1ibAIGwUZUn4viI+tCq5vY1PMWljkjiWRiwjnVi6ZJLaipwTqyR8sV1zhls0UMaM2sogUt6lR3qPyssgs4etnqFAzZOrdt8ZPfGatCKqOe+1MXMojhjimkgZdcohXLMVYYTPlkZ/dUv2d8v26QhxayxSLIxzdKvVzjGQR2XBwAPnTsRRpoDRVKeSbPUXNvGWZy5LDJ1Mck7/Py+1XtFAm+03mk8Psi0a5eQ9Jd8aNQPjA+Xp9K4Py+1w7iOGaVDcOI2KNhpSTuT64BY4+td4585Ll4gyKsqxxdN0kyupvGVIK52yMH99beUPZ3Bw8lkLvIwwWY7Y2+Feyk+ooLPhtlDYWgRSRFbofEx8lGSa4Fc3UvFOJKXADyssemPusYJBKjv+jLEn/Kvobi3CRPBNDqKdVGQsvcahjIz5gUq8l+y+OwnaYyGUjIiBGAoOMsfVzuM+lA42disUaxooVEAVQNgAO2w2rcI/wCtbKKBV575Re/hjjjm6LRyCUMRnOAV7eoJDD0IB8qRuGWvElZVjivYo4lkDGEwgzOxGJPxgQ2QDktuNsV2FqwBQczg5euScOvF2+bXkSfX9Gwq1h5OkIyqzKfS6vp5AfqEk0keoNPAWgigRF9mSNrLCCFpPi6Ckgkb6gJsgN5ZA7Zqdyj7O04fI7x3EsgkXSVcJpAyWGnSoxux/wBCm4is0HlBgUV6ooCiiig8OK577Ur22RoOpGZZ9zCM7L+0/wB8U68b4mtvDJM2SEXOB5+g/fXz5x3i8s8xkmfL+RG+kHsB5YHaghh5J58fHJIxTfY5J+H9/wDDNd65J5UWxtlTA6rYaVh+Z8fyAwPtSr7LOS1CLdzxjXkGHUN0GCNf+LNdMxUhpd4zyBZ3Ta5YsSH4nQ6S31pT9oPALWxsY+lGF/FUMPzSrgh9/XSSc+uK6XI1cL9p/Ny3lysUWenCWU5G7scbr8tiM0GmPg11ZS+9WPUktQPw5hoYiNsFkkzg/EMHbsoOafuGc32fFIfdrlVQyHQiHfWR5r6MNzj03rkVpJNCuIpmQyKY3UHKjUQAGXsTnHb1q85ptJLVo9cXu93pEheNyUmAAVnXSQUdds57jt8iulcD4xLYzCzvpNQc4tJsbSD/AIbkdnB2AxuPXemfjXF0tYJJ5CQiDUcdyfQUt2l+nGLGVdDJImAurB0yL4o5EYbHcKdvoaoearia+4Kud54pUFwM4GUPj7dxup275+tAvWlrcccu5DI2mHwk4OkwxgkgRjfU7EYJO3ennm6wj4hcwWQ1EQOJrjHYIVYKufN2bAx5An5VScg8cjs4egylrp3KqEjOM+Uby4K7HJ32AIp/5e4OLeHSSGkfxyyf8R27tmqi0gXCgDsBgfatleUFeqAooooCiiigKKKKDFZoooCsZrNYxQGaM1msYoDNZzWMUYoM0UUUBRRRQFYzWaxigV+deDT3kRiiYRKBkscnV+xgeWK45wRtV3Fi3DN1FXpN4RsfF327ZJzX0UVqIOFRCUyiNBIw0lwu5A3xmg3jtgbfTy+XpVZxnmWC0QtK4HnpG7HOwwvfBPn2qNzdfzRQqLbT1nYKuoZGnu2/ZTpBwWOM4rj/ABbgztI+ppZ5y2F1EZYkZIZgdK6RgA/Bnzyagm88e0iS8BhgRkhGWbfxyY7qw7BfPc/XFJ1uEwMM5Y4GdOc+SpGFG4JOAp3J7Uw3FpGwggWV3lZgz4UgxMuPAoTOpj2Zs4+1PPL/ALOpGDNNpt1kXeOIfj7jfqyg41fNRt5Hai0t+y/lj3q6eeVMQwbBHTCvKDjbO3gxuP1j6imn2xcBaa2SeMDMBJcZ/wB2R4seWx3J8sU/WNmsaBFAVVGFA8gP5nzzWvilgs0MkTk6ZEZD9GGDRHFPZdxGT3pI0JUFs6NRCEBT+843AHng0/jhBg4q7OdVveqchyNHVUKFix55UMw/xVzJOGvYzNHLEROGDRdzlUyUeNh5lgqsozkEg966nwTiY4jbvb3BPUP5otSFlAU9VO5iIYsoBOfCaC0veVIZImiHUhDAgmFihIPlkeXyrxy3ystmukSzS4GkB3OlRnwhU+FceorRFx2SCOYTI0rRtohZCpNycAqoAYkOPhYtgbE7CvXKl9czhnn0hQzYVd923xkgfBuuwIPfNUMqV6ryleqAooooCiiigKKKKAooooCiiigKKKKAooooCiiigKKKKAoorGqgzmsEUaqNVBqmgDKQQGBGCCMgj0wdq5dc8J/Hl0cNWaIAwo8bOgaM/FGx1Y0Bsg7Y2O1dUfcVq/1n/OgQuWn4XDcKsEKrcqh1dEtIsSnuC5wB9h5U78P4pFMCYpFcKcMV8j86j33L9vK2qSJDICMPpw4I7YYbjHl6VYxwAKFGdvMnf7nuaD2poYZoG1Z1UFFzJydBeqvVDK6fBLGxV03BOk+WSBStDyVPw+CaeCeSadQ/TTBw4YjGpSxLyjfDE43O29dEdhivP+X86BI5c5YnigjOlVuJmLzynGYg+7GNcY6jdiewJ8wAKcbGwWKNI4xpRAFUfqgeW9bsf6+VewaDIFZrGqsaqD1RWNVGaDNFY1VgtQes0V51b4rJNBkmsBqxnNeQv/Og2UV4zWVbNB6orzqrOqgzRWM0ZoM0VjFGKDNFAFFB/9k="/>
          <p:cNvSpPr>
            <a:spLocks noChangeAspect="1" noChangeArrowheads="1"/>
          </p:cNvSpPr>
          <p:nvPr/>
        </p:nvSpPr>
        <p:spPr bwMode="auto">
          <a:xfrm>
            <a:off x="1679575" y="-1074738"/>
            <a:ext cx="308610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0125" y="2584450"/>
            <a:ext cx="22860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50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Volatile politics in the 1930s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 smtClean="0"/>
              <a:t>Radical politics on the Left</a:t>
            </a:r>
          </a:p>
          <a:p>
            <a:r>
              <a:rPr lang="en-GB" sz="4000" dirty="0" smtClean="0"/>
              <a:t>Radical groups on the Right: influenced by European fascism</a:t>
            </a:r>
          </a:p>
          <a:p>
            <a:r>
              <a:rPr lang="en-GB" sz="4000" dirty="0" smtClean="0"/>
              <a:t>Need to juggle working-class demands AND keep industrialists on side…</a:t>
            </a:r>
            <a:endParaRPr lang="en-GB" sz="4000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2943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Latin American fascism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http://upload.wikimedia.org/wikipedia/commons/0/09/IntegralismoCartaz19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62200"/>
            <a:ext cx="2819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infoescola.com/wp-content/uploads/2010/03/integralist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1"/>
            <a:ext cx="5791200" cy="442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63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Corporatism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 smtClean="0"/>
              <a:t>Bring different </a:t>
            </a:r>
            <a:r>
              <a:rPr lang="en-GB" sz="3200" dirty="0"/>
              <a:t>corporate entities </a:t>
            </a:r>
            <a:r>
              <a:rPr lang="en-GB" sz="3200" dirty="0" smtClean="0"/>
              <a:t>(e.g. </a:t>
            </a:r>
            <a:r>
              <a:rPr lang="en-GB" sz="3200" dirty="0"/>
              <a:t>trade unions, industrialists’ associations, white-collar workers) into the bureaucratic apparatus of the </a:t>
            </a:r>
            <a:r>
              <a:rPr lang="en-GB" sz="3200" dirty="0" smtClean="0"/>
              <a:t>state</a:t>
            </a:r>
          </a:p>
          <a:p>
            <a:pPr lvl="0"/>
            <a:r>
              <a:rPr lang="en-GB" sz="3200" dirty="0"/>
              <a:t>T</a:t>
            </a:r>
            <a:r>
              <a:rPr lang="en-GB" sz="3200" dirty="0" smtClean="0"/>
              <a:t>hese groups receive state favours </a:t>
            </a:r>
            <a:r>
              <a:rPr lang="en-GB" sz="3200" dirty="0"/>
              <a:t>and </a:t>
            </a:r>
            <a:r>
              <a:rPr lang="en-GB" sz="3200" dirty="0" smtClean="0"/>
              <a:t>patronage</a:t>
            </a:r>
          </a:p>
          <a:p>
            <a:pPr lvl="0"/>
            <a:r>
              <a:rPr lang="en-GB" sz="3200" dirty="0" smtClean="0"/>
              <a:t> State is </a:t>
            </a:r>
            <a:r>
              <a:rPr lang="en-GB" sz="3200" dirty="0"/>
              <a:t>arbiter of conflict between </a:t>
            </a:r>
            <a:r>
              <a:rPr lang="en-GB" sz="3200" dirty="0" smtClean="0"/>
              <a:t>competing groups; but none can </a:t>
            </a:r>
            <a:r>
              <a:rPr lang="en-GB" sz="3200" dirty="0"/>
              <a:t>challenge the power of the state itself. </a:t>
            </a:r>
            <a:endParaRPr lang="en-GB" sz="3200" dirty="0" smtClean="0"/>
          </a:p>
          <a:p>
            <a:pPr lvl="0"/>
            <a:r>
              <a:rPr lang="en-GB" sz="3200" b="1" dirty="0" smtClean="0">
                <a:sym typeface="Wingdings" panose="05000000000000000000" pitchFamily="2" charset="2"/>
              </a:rPr>
              <a:t> </a:t>
            </a:r>
            <a:r>
              <a:rPr lang="en-GB" sz="3200" b="1" dirty="0" smtClean="0"/>
              <a:t>Growth </a:t>
            </a:r>
            <a:r>
              <a:rPr lang="en-GB" sz="3200" b="1" dirty="0"/>
              <a:t>of the </a:t>
            </a:r>
            <a:r>
              <a:rPr lang="en-GB" sz="3200" b="1" dirty="0" smtClean="0"/>
              <a:t>STATE</a:t>
            </a:r>
          </a:p>
          <a:p>
            <a:pPr lvl="0"/>
            <a:r>
              <a:rPr lang="en-GB" sz="3200" dirty="0" smtClean="0"/>
              <a:t>E.g. Vargas: trade unions gain benefits, but can’t go on strike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98193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860</Words>
  <Application>Microsoft Macintosh PowerPoint</Application>
  <PresentationFormat>Custom</PresentationFormat>
  <Paragraphs>88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 Mid-Twentieth-Century Latin America: Corporatism, “Populism”, Nationalism and Labour </vt:lpstr>
      <vt:lpstr>Who were the populist leaders? </vt:lpstr>
      <vt:lpstr>Economic Context</vt:lpstr>
      <vt:lpstr>Who has held power in Latin America previously?</vt:lpstr>
      <vt:lpstr>Politics of the urban working class</vt:lpstr>
      <vt:lpstr>Latin American Communism</vt:lpstr>
      <vt:lpstr>Volatile politics in the 1930s</vt:lpstr>
      <vt:lpstr>Latin American fascism</vt:lpstr>
      <vt:lpstr>Corporatism</vt:lpstr>
      <vt:lpstr>Corporatism and authoritarianism</vt:lpstr>
      <vt:lpstr>World War II: a political watershed</vt:lpstr>
      <vt:lpstr>Populism</vt:lpstr>
      <vt:lpstr>Populism: a problematic term</vt:lpstr>
      <vt:lpstr>… e.g. Brazilian labour history…not just manipulation by Vargas</vt:lpstr>
      <vt:lpstr>PowerPoint Presentation</vt:lpstr>
      <vt:lpstr>But, populist leaders do intend “manipulation”!</vt:lpstr>
      <vt:lpstr>Nationalism: </vt:lpstr>
      <vt:lpstr>Carnival</vt:lpstr>
      <vt:lpstr>Carnival in Rio</vt:lpstr>
      <vt:lpstr>PowerPoint Presentation</vt:lpstr>
      <vt:lpstr>Brazilian futebol: the first world cup win in 1958</vt:lpstr>
      <vt:lpstr>Indigenismo in Mexican Art</vt:lpstr>
      <vt:lpstr>Indigenismo in Mexican Film (Work of Emilio “El Indio” Fernandez</vt:lpstr>
      <vt:lpstr>Latin America by 1959: the demise of populism?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Benjamin T. Smith</cp:lastModifiedBy>
  <cp:revision>13</cp:revision>
  <dcterms:created xsi:type="dcterms:W3CDTF">2014-02-18T13:12:02Z</dcterms:created>
  <dcterms:modified xsi:type="dcterms:W3CDTF">2019-02-20T11:52:17Z</dcterms:modified>
</cp:coreProperties>
</file>