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5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8E0DE-E95F-4D7E-B778-165E85064A4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86BBF6-BAC2-4D9A-B742-9AB742D07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021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DC01F-C6D6-403B-A062-87FF8C55C28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822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Eva Peron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DC01F-C6D6-403B-A062-87FF8C55C28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36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DC01F-C6D6-403B-A062-87FF8C55C28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479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4830-7F15-470D-B055-1A9CB25B1452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FC8F3-6D84-4FC2-8069-48ED835FB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83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4830-7F15-470D-B055-1A9CB25B1452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FC8F3-6D84-4FC2-8069-48ED835FB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0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4830-7F15-470D-B055-1A9CB25B1452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FC8F3-6D84-4FC2-8069-48ED835FB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726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4830-7F15-470D-B055-1A9CB25B1452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FC8F3-6D84-4FC2-8069-48ED835FB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726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4830-7F15-470D-B055-1A9CB25B1452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FC8F3-6D84-4FC2-8069-48ED835FB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97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4830-7F15-470D-B055-1A9CB25B1452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FC8F3-6D84-4FC2-8069-48ED835FB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422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4830-7F15-470D-B055-1A9CB25B1452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FC8F3-6D84-4FC2-8069-48ED835FB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870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4830-7F15-470D-B055-1A9CB25B1452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FC8F3-6D84-4FC2-8069-48ED835FB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57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4830-7F15-470D-B055-1A9CB25B1452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FC8F3-6D84-4FC2-8069-48ED835FB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477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4830-7F15-470D-B055-1A9CB25B1452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FC8F3-6D84-4FC2-8069-48ED835FB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709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4830-7F15-470D-B055-1A9CB25B1452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FC8F3-6D84-4FC2-8069-48ED835FB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448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34830-7F15-470D-B055-1A9CB25B1452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FC8F3-6D84-4FC2-8069-48ED835FB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231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rc-catalogue.warwick.ac.uk/records/TUC/A/12/980/2/17" TargetMode="External"/><Relationship Id="rId2" Type="http://schemas.openxmlformats.org/officeDocument/2006/relationships/hyperlink" Target="https://mrc-catalogue.warwick.ac.uk/records/TUC/A/12/980/2/187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arwick.ac.uk/fac/arts/history/students/modules/hi115/topics/w17/estado_novo.pdf" TargetMode="External"/><Relationship Id="rId4" Type="http://schemas.openxmlformats.org/officeDocument/2006/relationships/hyperlink" Target="https://ebookcentral.proquest.com/lib/warw/reader.action?docID=1169940&amp;ppg=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Week 8: Corporatism, “Populism,” Nationalism, Labour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68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Juan Peron, </a:t>
            </a:r>
            <a:r>
              <a:rPr lang="en-GB" i="1" dirty="0">
                <a:hlinkClick r:id="rId2"/>
              </a:rPr>
              <a:t>Bill of Workers’ Rights,1947</a:t>
            </a:r>
            <a:r>
              <a:rPr lang="en-GB" dirty="0">
                <a:hlinkClick r:id="rId2"/>
              </a:rPr>
              <a:t>. (Translation in the MRC)</a:t>
            </a:r>
            <a:r>
              <a:rPr lang="en-GB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</a:t>
            </a:r>
            <a:r>
              <a:rPr lang="en-GB" dirty="0">
                <a:hlinkClick r:id="rId3"/>
              </a:rPr>
              <a:t>nterview with a group of members and leaders of Argentine trade unions, January 28 1947. MRC.</a:t>
            </a:r>
            <a:r>
              <a:rPr lang="en-GB" dirty="0"/>
              <a:t> </a:t>
            </a:r>
          </a:p>
          <a:p>
            <a:r>
              <a:rPr lang="en-GB" dirty="0"/>
              <a:t>Secondary Sources: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Donna J Guy, </a:t>
            </a:r>
            <a:r>
              <a:rPr lang="en-GB" i="1" dirty="0">
                <a:hlinkClick r:id="rId4"/>
              </a:rPr>
              <a:t>Women Build the Welfare State: Performing Charity and Creating Rights in Argentina, 1880-1955</a:t>
            </a:r>
            <a:r>
              <a:rPr lang="en-GB" i="1" dirty="0"/>
              <a:t> (</a:t>
            </a:r>
            <a:r>
              <a:rPr lang="en-GB" dirty="0"/>
              <a:t>Durham: Duke, 2009), chapter 6, At the Crossroads of Change,"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Robert M Levine, </a:t>
            </a:r>
            <a:r>
              <a:rPr lang="en-GB" dirty="0">
                <a:hlinkClick r:id="rId5"/>
              </a:rPr>
              <a:t>Father of the Poor? Vargas and his Era</a:t>
            </a:r>
            <a:r>
              <a:rPr lang="en-GB" dirty="0"/>
              <a:t> (Cambridge: Cambridge University Press, 1998) chapter 3, “The Estado Novo,” pp 50-74</a:t>
            </a:r>
          </a:p>
          <a:p>
            <a:endParaRPr lang="en-GB" b="1" dirty="0"/>
          </a:p>
          <a:p>
            <a:pPr lvl="0"/>
            <a:endParaRPr lang="en-GB" sz="4000" dirty="0"/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661742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What was corporatism? What was populism?</a:t>
            </a:r>
          </a:p>
          <a:p>
            <a:r>
              <a:rPr lang="en-GB" sz="2400" dirty="0"/>
              <a:t>Were 'populist' rulers popular, and if so, with whom?</a:t>
            </a:r>
          </a:p>
          <a:p>
            <a:r>
              <a:rPr lang="en-GB" sz="2400" dirty="0"/>
              <a:t>How did 'populist' governments try to incorporate the demands of organised labour? How successful were they?</a:t>
            </a:r>
          </a:p>
          <a:p>
            <a:r>
              <a:rPr lang="en-GB" sz="2400" dirty="0"/>
              <a:t>What was the relationship between Peronism, welfare, and feminism in Argentina?</a:t>
            </a:r>
          </a:p>
          <a:p>
            <a:r>
              <a:rPr lang="en-GB" sz="2400" dirty="0"/>
              <a:t>What was the Estado Novo (Brazil)?</a:t>
            </a:r>
          </a:p>
          <a:p>
            <a:r>
              <a:rPr lang="en-GB" sz="2400" dirty="0"/>
              <a:t>Did </a:t>
            </a:r>
            <a:r>
              <a:rPr lang="en-GB" sz="2400" dirty="0" err="1"/>
              <a:t>Getulio</a:t>
            </a:r>
            <a:r>
              <a:rPr lang="en-GB" sz="2400" dirty="0"/>
              <a:t> Vargas deserve his title of "Father of the Poor"?</a:t>
            </a:r>
          </a:p>
          <a:p>
            <a:r>
              <a:rPr lang="en-GB" sz="2400" dirty="0"/>
              <a:t>How did populism and nationalism affect your "adopted" country? How does it compare to the cases of Brazil and Argentina?</a:t>
            </a:r>
          </a:p>
          <a:p>
            <a:pPr lvl="0"/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807036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109.photobucket.com/albums/n75/jwcolachicco/untitled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5521" y="332657"/>
            <a:ext cx="3495675" cy="3528392"/>
          </a:xfrm>
          <a:prstGeom prst="rect">
            <a:avLst/>
          </a:prstGeom>
          <a:noFill/>
        </p:spPr>
      </p:pic>
      <p:sp>
        <p:nvSpPr>
          <p:cNvPr id="21508" name="AutoShape 4" descr="data:image/jpeg;base64,/9j/4AAQSkZJRgABAQAAAQABAAD/2wCEAAkGBhQSERIUEhQUFBUVFxUVFRgXFBQUFBUUFxYXFBQUFhQYHCYeFxkjGhQUHy8gIycpLCwsFh8xNTAqNSYrLCkBCQoKBQUFDQUFDSkYEhgpKSkpKSkpKSkpKSkpKSkpKSkpKSkpKSkpKSkpKSkpKSkpKSkpKSkpKSkpKSkpKSkpKf/AABEIAPAAogMBIgACEQEDEQH/xAAcAAABBAMBAAAAAAAAAAAAAAAEAgMFBgABBwj/xABAEAABAwIDBQQHBwIFBQEAAAABAAIDESEEEjEFBkFRYRMicYEHMpGhscHwFCNCUnLR4WKCJENTkvEzY6KywhX/xAAUAQEAAAAAAAAAAAAAAAAAAAAA/8QAFBEBAAAAAAAAAAAAAAAAAAAAAP/aAAwDAQACEQMRAD8Arva9fenmTjiae8KPa5bLqaIJSB7a/BGtdUV+vYq/npyRsGKsEEsHe+h8EoO8OPL97oEYitvr2q87j7o9uBNOKx/gaf8AMp+I/wBPTigjNk7CnxF42VH5j3W+06+Sscfo/kyjNM0GmgYXD2khXdsYaAAAANABQAdBwTUTjU3JFutDyqgomI9HstO7Kw9C1wHzUbNuNim/hY79LxU+RoV1FJIQcVxmCkjJEjXsNPxAj2FR8713aaAOBDgHDkQCPYqntz0eQSgmImFx5XjJ6s4eSDl7iOaZLh5qR21u/NhXZZG0HBwux3g7gehuoYu6/wAoC+1oVoS00/b6uhA+2q1JKSf2+SAztrarcOJofL6oUAJfH6+ittl+vagP+01TkU3vUd2mqcin1sglPtY6e9bUdm8fcsQRGdKzWKYOnFaBsgIEiJifZRzSnRIahBZtgYI4jERRV9dwBpyF3H/aCu+YeAMaGtFGtAAHICwC4n6NJB/+hBXlJTxyH+V3BAl7gBUoFu1o65dOtKCqXtO4aKm54Ku47D0d3TUVpqC2uuXnXRBawtOVZj3shwzAMS/JctaaE1pqLcltm/8AgXG2JZ55h8kFjqmyVHQbegk/6c0b/B7SfYiftCBGOwbJGljwHNdYg3XJt89zThz2kYLoq34mP9Q4t6rrjpKoSdocCDccRwI6hBwDP9eSR2lDZWTfndb7M/tIwexeaAf6b/y/pPD2KrByB9z7fVEhr026SxTYkQFCS/xT0ciDY5KZIgksw5e9aQXafVVtAC0rDSiazLM/BAtrkpjrpjMlh1UE9u9tP7PiYJuEb2uP6fVeP9pK9GtkBAINQaEHmDp8QvLUbqrtHow3qbPhvs8jvvYRQV1fCND1LdD0ogkNgbckxM+MLvUikayNvINLqk8yaV9iPxUJ73eabl1AKAVtQ8CSVTdxnYlk0znQyCOdxfmIDcrsxIdlcakEGlhwVqx0xa0+qK8+J5VPGqCg+k6cCOIfiMjiK37oZRx9pC56yVX3bW6zsROTNiWh5FGsawd1lbAB0gd1rS5Qcno2dwnFbWdGRfgLPPJBUg6/18VKbN30xWHpklc5o/A/vt8L3HkjJtw8QPVMb/Aub8RT3qPx+5WLjidK5jcrQXOAe0vDRqcvG17VQdF3Z9I0c5DJB2UnKtWu/Sfkre3Eg6LzWyb3X+a7B6P9ryT4WpNXRvMbq/iFA5rvGhofBBZts4BuIhkido9pHgdWnyNCuCTAsc5rvWa4tPiLFd+M1uS4RvFiGvxmJc090yvp1vSo86oBnyLTH1TMklitMKAsOSg6iYDrpYcgfEnVYm1iAMuHNaMibc2y0PIlA4XLYkoeKHc35cfalgoCo5lf/RPscSTyYg3+zgZW1pV8gcA4ng0AO8ahc8jKKftKUw9mDSOpOUEiruLnAHvHhettEHetobx4SJ5MmJiabinag0rr3GmtbaqExO++CsHYhkgsMpa6VgoT3mtLDR19VxzD4CrmtJAc4gNbQ1Ob1bAf8q+7qbitka4zVaQSGkDLca0JvUFBKYve3Z73EvnjJbaPNFLnZW7sz65iOQFAEtu9WCzgtxYa0A0aY3tzV49pSoA4ZQL6kqqby7sYWAmpeRUVIaDfiNNQpLYe6eElDXNcJxSwJo4DwQWKfefBVqMRh7kesC4loFq6d6vHkorae9OCDCPtTyMvqxMLjW/Fw91QjGbiYOhpC0ceNPD3Knb07uRxPpE3Lav7hAlu3sPiSBMyuVr6ANa2Z4ynIA4eq7NlJprcdVZPRVVsEhOjnV8290rn2J2W8UytcXajKL66inkpJu+E0DDFCBG6ri51KuDnAOcA02aQa3QXzf3e4YaJ0bHffyAho1LGmxkPLp/C41HPUu6U/dPvJeXOe5znOJLi41c49So+Zxb7fdxHwQGmVOMegjIQCaUPPX4JcUunhz4+CCRY9OMchGPvb65ohjkD+bxWJKxAA6VIB1Tbpkw6eg+tEBQdwW3H69yGbOPr66rb5R9fygMbInYwXWGpsPE2HvIQIfb64IrDSZaOHDvDxF/iEHonaW70TgxpjaXsETWkgVHZgBpr0NUCQGucB4a3JGp8SalT2JxrCxkx0c1rweWcAj4hVLHYoB9AXNfcnul1B1AFQPFAPtfYhkZ61Wklzm8Km1aJ/Z+zmNa0UFWjK02zADQA8B0RGDxTnAF9HMLsoIFuhUgIQDWn1zQJlFG9VX9rYJsgOYDzop7FS91Qszxeul0G8Mxju40NbRnq0oXuIo2/GmU26rlu/rWtxj3NAGdkUn9xZldb+1dNaHANIaGgPBBJBqMoBNBoSa+xcU3p2n2uLmeDVufK3j3Wd1tOndQNvxQ1/Eh4581ba8tfOqDkkJvXl8FkWutBqgkC+oNOnCo5EH3XSm4jvacKe/VMub3LjkK9brWGHjp5+KCSw5p87oyNB4dpqjo2oHlpaW0ELJENTf4IOXjpZGl1Qfd5BCOaP25cECAy4ob6fwsLrpTSKj3n3rCBr8kBAkrVF4Y2QMbBwNfrgjYHUCD0XurI2XAYFxuOxZXjdnc+LU1tnGxCRzzIylGt1Hrcan2qD9FG0hPgTCTeCUtpX/Kf32e8vHkit6cFE0j7sDShDDQeziaoCY8WxzCKgt40IIHWyLw76to7lrzVf2fsiB/eANuF2DwoLkKZiAY2gNRw4+SBOJPVQW1n8G6n4KXxEwFjb5lRGUySch8kFP3q9IrWMlgjY4SgmMvt2YPquc3iTrRcva3qPmpXeZpGLxY5TSf+xUQLIHDCTpw6pIbS6W6S9klo+qdP5QEmcll/LoURs9v1xQLjZSGAqbklBIws1RcYQkaf7SwQPrE2HLaCFc6x/jmhHS0Jv4/wjZGmh+utUDLCa8+f7oNM9bXwSuP8HmkMgJrT5a1T2U/XSqDGvp9cdUVEai6E7A14/BFx4c0QWv0ebyjA4xr3mkMg7OXjRpNWv65XAHwLl23bJBaKGnKl61Fj1HVeftibtz4p+SCJ0juOUWb+txs0eK71s3cx2HwMUBlc+RrHVfcipvkaD+BtSB0CCFgmAF3Anj18U1NtIAgfQUficDJG5zXOI5WAqm24I1rbqTepQSM02a/11S8JQG2gt80Bh8O6Q0aR1vQDzUpGxrDc91tyfiUFL3x9HHbNxGJwwcZmuc+SIX7RtnOfH/WKglvHhdckrpZeoNgucDE54IdO+V4HFrS3M0Hya32rn/pO9E8jpXYnAsDg/vSwtoHNfq58bdC12uUXBr5ByA3+vNOYcVB1/dHYTd6eSXso4nukFasDTnGWmardRRZitjywyPjkYWuYQHA3y1FQbcKIBZR3RTn152RuEZQi96D+ULIwhvv5eCIwhogkWBOhMsCdAQLzFYk5FiASiYdBXp/yictVPbvbmTYpwIaWRXzSlpLQBqWgXkPC3HUoKvHhaE8lNbN3OxM+TJE4NdWj3/dx0AqTndra9qnlVdQ3Z9G8LZGSuaezjuZJyKOfq0sgFgB/XWtdFc8Jstgk7Sr55B6r5fVZ+iMUog5vsb0Ww9qwPMk7Wu+9deCADk13ruPQc1Y8R6KME6VjgyRsbK5mtdkbKSatuSXNAFRbWuqvjYXauqSeZ08BoEmXDEjggRu9BFEwxwxMhYylmWBJ52qTQalHTShwOQguYdOv5TyqFWsXii0ubm7NgJFW3fI4AZiBXStR5IeLEytaWtcC8ubHC+4cK95wfX12sYHG9dQglcbs1kjM7KEEVynQHiB+U11CrGK2UB+GmpIrRW+Z3ZPBPqSev/S+lnAdePghtp4cBjnEjKAXEnTKBUkFBWGwaUsOQt7eqPw2zBQOkFxo3UdC7meiZ3fmbIHOqc4JsfwNPq0HOnFSsw9nFAFhWmTFtPCJj3ebu43zPfKkJ9oxlzm5vVOV1jY0Bp7CEPsVruxlkYAXvc8sr6pDRkjB6Wr5qnYiAyPYJK0aH5zXK/t3HNIHHgTalLZRZBa5dhQTSMmc376IgskBLZB0Lh6zSDQg1TuP2MyS7mtLvwkgjpQPb3h71BbDlGHkqM+QuyuDiXNzU1a8gEihofAFXnsgRUcUHKdtei2KRznMJiJF2lwyE1u4SAW82hUna+42Iw8gGQlpFWuoKHhTNWhPgV6IfhwUBNswXAsDq2gcw+LDbzCDzk6EtJDgQeIIII8Vsldf3l3Kw7xmeTG0Clb5G5jzAJaK8CKXXOd5N2XYNzKvY9slSwtcCS0UFTS1L6iyCJosWqrEFi9GeDw8uPjjxMfaNeHBgNS0SAZml7R6zaNIobXuuzYnZnZENaXOFBQHK1rRSlAGjMeHdFKU1VS9B+w25Z8U4d6ohjPIAB0hHiS0f2rqD3gOFaePJBF7N2ABQycNBpTrQWB9/MqW7MAUAoOidatZUDBTGIfQVOgIJ8EY9iHyXQVuR7SAHGGoqcxcK1NdK3FahObFwofKXADLE3s2ZfVMj6Omc3oBkYOjSrNLhGO9ZrT4gLcUDWABoAA0CBnGYcOaQfrkqZtjaBAjw7tJJ2VrwiaQ54PQv7Mf3K9vbZc99IGCLJYpWizu4Tyc1zZB4Xb7kEBsvGP+2hzLsAkMtLgs0oKcQ6hr/SVc8bPSJ7h+U06ki3xVH3cxvYy1cKtq4O/Q85q+RNfarBvRtAYaB7qZmNbnIBp0a0dC4j2oLXszDBkMbeTR8FG7d2HnrJGKyAUc2tO1Z+WvB44OQ+5m/uGx7Qxn3c4F4nkZjTUxuFpB4XHEK1FiChYTAPnoAHvA6GNrReudzrDWhDa6K54CAsYGuOY3JIqBck0FeArREZfrxSsiDWRNOiRICakFEAz4Vy70p7qsDftULQ0hwEwbZpDjRslOBrY86grrLxZQ+09nCeOeE6SRlntFj5Gh8kHnNYslqxxa71mktd4g0PvWIPRvo0wHZbMwwpQvaZD4yEuB9hCnJ6Elb2dhuyijj/IxjP8Aa0N+Sal9dA/hJq1HEfBEqOiOWUf1A/upFBhTJF08Uy8IFlyzNdNtctIHsyi9v7ME8L2cSKt6PF2n5eakAUl4QcVFn3twNdQQb/NWvdrBsxdWTsbKxoyua4VacoGWo8CPYhd9tl9liO0FmS1d4OHrj5+am/RtgiMM+Y6zSOcP0t7g+BQU3fD0SOg/xGzS85Tm7IO+8YRfNC/V1Pym/InRSu4/pYa+kGPIjkByiU91jiOEv+m/roei6XlVT3x9H2HxoLyOyn4SNAq46ASN/GPf1QWguBodQdKaEcxzS6WCqu5O77tm4QiZ7pHk5nNDszI+TIwTQcyeKm37wRgtBDg5wLmtoMxa00cQK6CoQHgJubRLw0wewOFaHgbHldZO2yBD22Cj3Gkh6t+BUnK3TwUZOPvB4FBS9oejiKSWSSoGd7n05ZnF3zWK6GNYgmm6lCYj1kVEdULOLoG8RZ0R5O9xspJRGNdYef8ACk8PJmaDzH/KBxJKUtEIG6LRK2StOagS5vKx93mkDEiuVwyn3HwKdWOjDhQiqCB332SZ8HIGir20czmTWhb5glS+ysCIYY4hoxjW+YFz7U8ItBw1utyvp48OZQafIB56DiVtkfE6/DoFkMNLn1vh0CcQRe0cJLIwtDmsBsaA1pxo7gaceqiZMO2NpbJUloeQWykOyn1R3tSTax4K1EIKXZETpGyOYC9uh5eSCv7vbaxLS2ObDPyVo2RgJy1P+YDrr6w9is2INkvNRCYqS48QPegKlOii8V67fFSEx0Ubjz3h4hAsrFlViCWh0Q+JCJi0Qc57yAfGC3n8k9smexbyv5H+UziR3PNCbLxf+ILf6aeZq79kFiWnFbSJW1BHOvwQQWC3qjlnfGwHuHK4m19K05VU4Qqps3dF8eIdI57MrjmOUODnU0BBsPJWrMgUAt0WgVjzYoGp8U1gLnEAaCpoK8BUobZMxkY2U0q4HQmgvTu9OqIa0GlRUXPPon2hApYtVWVQYQklbJTEkmqBMjkLWrh4/wArJJNUxFLWRvifggPn4ILHMRc+oTGO0QNhy0kteFiCZiNlHyu7xRsbu6o7NUlBqZ33Z6aqt4HGZcQ8/lyPPgbfIqxYo/dO8FUcHIDi5mf9ph9j3D/6QdHBstOKG2TPniYeQofEWRZQMSOSQ5blKSEDrXpM7+6VtJlFWlBqA6eCfKGmmEYqQTyA1KzB45sgqAQQaEEXB1QE1Wi5botEIEFyFlfqiXoKf90A00tkJhp/v2D+hx94CdxGiBwTh9rfe7IY69M7nuHuAQTcs1T4WScW+yGY7680ViG2QR4ctpKxBMxzdwoKJ2qaE9lkbreSDeMkpEqjspwOMxbvydnF/wCHaH3vHsVh2niO6B9aKsbqOD5ce4/incB/Y1rfkgvG7M/rs5HMPOxU4VV93hSfxa75FWdxQMuN1jgsaEpyDVFkg7q0ClSCxQN4vCiRmU1GhtY1F1mDwoYCASSTUk6ngnkkoF5klzkklNuegxzkJiHUTsr6IPEPQDyyqqbu44naW0mk/ijy/pY3KArDK9USDE9ntzECtn1Hn2bHD4FB0cOsjZD3R4KKhkqpIk5QgDyrEuixAFEi62PgozCy1UiDZBAbd2mG1r+EE/P4KH9Hnewr5Dq6eZx8yD80JvtinNbiK2/COd6AfFHejcUwFxrLJ7Lfsguu7nelceTfiVYpCq7uye/J4D4qfe66DQC08pVU3I+6DAlyGx8E21yx5sUDtbDwSQaofGEmPujMaC1aVHEVQmx4nDOSCxpIytvyvrogknJlxTrjZDuegRIhJiiJnoWU6oAHG5XK958aYtrSSD8MkbvLIyo9lV1NxuVyffeP/HzW1yHxrG1B1vZzw4EjTh4HRS34R4KnejbEF2Eq7UPLAdbNDafGnkre1/dH1xQIyFYszrEH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510" name="AutoShape 6" descr="data:image/jpeg;base64,/9j/4AAQSkZJRgABAQAAAQABAAD/2wCEAAkGBhQSERIUEhQUFBUVFxUVFRgXFBQUFBUUFxYXFBQUFhQYHCYeFxkjGhQUHy8gIycpLCwsFh8xNTAqNSYrLCkBCQoKBQUFDQUFDSkYEhgpKSkpKSkpKSkpKSkpKSkpKSkpKSkpKSkpKSkpKSkpKSkpKSkpKSkpKSkpKSkpKSkpKf/AABEIAPAAogMBIgACEQEDEQH/xAAcAAABBAMBAAAAAAAAAAAAAAAEAgMFBgABBwj/xABAEAABAwIDBQQHBwIFBQEAAAABAAIDESEEEjEFBkFRYRMicYEHMpGhscHwFCNCUnLR4WKCJENTkvEzY6KywhX/xAAUAQEAAAAAAAAAAAAAAAAAAAAA/8QAFBEBAAAAAAAAAAAAAAAAAAAAAP/aAAwDAQACEQMRAD8Arva9fenmTjiae8KPa5bLqaIJSB7a/BGtdUV+vYq/npyRsGKsEEsHe+h8EoO8OPL97oEYitvr2q87j7o9uBNOKx/gaf8AMp+I/wBPTigjNk7CnxF42VH5j3W+06+Sscfo/kyjNM0GmgYXD2khXdsYaAAAANABQAdBwTUTjU3JFutDyqgomI9HstO7Kw9C1wHzUbNuNim/hY79LxU+RoV1FJIQcVxmCkjJEjXsNPxAj2FR8713aaAOBDgHDkQCPYqntz0eQSgmImFx5XjJ6s4eSDl7iOaZLh5qR21u/NhXZZG0HBwux3g7gehuoYu6/wAoC+1oVoS00/b6uhA+2q1JKSf2+SAztrarcOJofL6oUAJfH6+ittl+vagP+01TkU3vUd2mqcin1sglPtY6e9bUdm8fcsQRGdKzWKYOnFaBsgIEiJifZRzSnRIahBZtgYI4jERRV9dwBpyF3H/aCu+YeAMaGtFGtAAHICwC4n6NJB/+hBXlJTxyH+V3BAl7gBUoFu1o65dOtKCqXtO4aKm54Ku47D0d3TUVpqC2uuXnXRBawtOVZj3shwzAMS/JctaaE1pqLcltm/8AgXG2JZ55h8kFjqmyVHQbegk/6c0b/B7SfYiftCBGOwbJGljwHNdYg3XJt89zThz2kYLoq34mP9Q4t6rrjpKoSdocCDccRwI6hBwDP9eSR2lDZWTfndb7M/tIwexeaAf6b/y/pPD2KrByB9z7fVEhr026SxTYkQFCS/xT0ciDY5KZIgksw5e9aQXafVVtAC0rDSiazLM/BAtrkpjrpjMlh1UE9u9tP7PiYJuEb2uP6fVeP9pK9GtkBAINQaEHmDp8QvLUbqrtHow3qbPhvs8jvvYRQV1fCND1LdD0ogkNgbckxM+MLvUikayNvINLqk8yaV9iPxUJ73eabl1AKAVtQ8CSVTdxnYlk0znQyCOdxfmIDcrsxIdlcakEGlhwVqx0xa0+qK8+J5VPGqCg+k6cCOIfiMjiK37oZRx9pC56yVX3bW6zsROTNiWh5FGsawd1lbAB0gd1rS5Qcno2dwnFbWdGRfgLPPJBUg6/18VKbN30xWHpklc5o/A/vt8L3HkjJtw8QPVMb/Aub8RT3qPx+5WLjidK5jcrQXOAe0vDRqcvG17VQdF3Z9I0c5DJB2UnKtWu/Sfkre3Eg6LzWyb3X+a7B6P9ryT4WpNXRvMbq/iFA5rvGhofBBZts4BuIhkido9pHgdWnyNCuCTAsc5rvWa4tPiLFd+M1uS4RvFiGvxmJc090yvp1vSo86oBnyLTH1TMklitMKAsOSg6iYDrpYcgfEnVYm1iAMuHNaMibc2y0PIlA4XLYkoeKHc35cfalgoCo5lf/RPscSTyYg3+zgZW1pV8gcA4ng0AO8ahc8jKKftKUw9mDSOpOUEiruLnAHvHhettEHetobx4SJ5MmJiabinag0rr3GmtbaqExO++CsHYhkgsMpa6VgoT3mtLDR19VxzD4CrmtJAc4gNbQ1Ob1bAf8q+7qbitka4zVaQSGkDLca0JvUFBKYve3Z73EvnjJbaPNFLnZW7sz65iOQFAEtu9WCzgtxYa0A0aY3tzV49pSoA4ZQL6kqqby7sYWAmpeRUVIaDfiNNQpLYe6eElDXNcJxSwJo4DwQWKfefBVqMRh7kesC4loFq6d6vHkorae9OCDCPtTyMvqxMLjW/Fw91QjGbiYOhpC0ceNPD3Knb07uRxPpE3Lav7hAlu3sPiSBMyuVr6ANa2Z4ynIA4eq7NlJprcdVZPRVVsEhOjnV8290rn2J2W8UytcXajKL66inkpJu+E0DDFCBG6ri51KuDnAOcA02aQa3QXzf3e4YaJ0bHffyAho1LGmxkPLp/C41HPUu6U/dPvJeXOe5znOJLi41c49So+Zxb7fdxHwQGmVOMegjIQCaUPPX4JcUunhz4+CCRY9OMchGPvb65ohjkD+bxWJKxAA6VIB1Tbpkw6eg+tEBQdwW3H69yGbOPr66rb5R9fygMbInYwXWGpsPE2HvIQIfb64IrDSZaOHDvDxF/iEHonaW70TgxpjaXsETWkgVHZgBpr0NUCQGucB4a3JGp8SalT2JxrCxkx0c1rweWcAj4hVLHYoB9AXNfcnul1B1AFQPFAPtfYhkZ61Wklzm8Km1aJ/Z+zmNa0UFWjK02zADQA8B0RGDxTnAF9HMLsoIFuhUgIQDWn1zQJlFG9VX9rYJsgOYDzop7FS91Qszxeul0G8Mxju40NbRnq0oXuIo2/GmU26rlu/rWtxj3NAGdkUn9xZldb+1dNaHANIaGgPBBJBqMoBNBoSa+xcU3p2n2uLmeDVufK3j3Wd1tOndQNvxQ1/Eh4581ba8tfOqDkkJvXl8FkWutBqgkC+oNOnCo5EH3XSm4jvacKe/VMub3LjkK9brWGHjp5+KCSw5p87oyNB4dpqjo2oHlpaW0ELJENTf4IOXjpZGl1Qfd5BCOaP25cECAy4ob6fwsLrpTSKj3n3rCBr8kBAkrVF4Y2QMbBwNfrgjYHUCD0XurI2XAYFxuOxZXjdnc+LU1tnGxCRzzIylGt1Hrcan2qD9FG0hPgTCTeCUtpX/Kf32e8vHkit6cFE0j7sDShDDQeziaoCY8WxzCKgt40IIHWyLw76to7lrzVf2fsiB/eANuF2DwoLkKZiAY2gNRw4+SBOJPVQW1n8G6n4KXxEwFjb5lRGUySch8kFP3q9IrWMlgjY4SgmMvt2YPquc3iTrRcva3qPmpXeZpGLxY5TSf+xUQLIHDCTpw6pIbS6W6S9klo+qdP5QEmcll/LoURs9v1xQLjZSGAqbklBIws1RcYQkaf7SwQPrE2HLaCFc6x/jmhHS0Jv4/wjZGmh+utUDLCa8+f7oNM9bXwSuP8HmkMgJrT5a1T2U/XSqDGvp9cdUVEai6E7A14/BFx4c0QWv0ebyjA4xr3mkMg7OXjRpNWv65XAHwLl23bJBaKGnKl61Fj1HVeftibtz4p+SCJ0juOUWb+txs0eK71s3cx2HwMUBlc+RrHVfcipvkaD+BtSB0CCFgmAF3Anj18U1NtIAgfQUficDJG5zXOI5WAqm24I1rbqTepQSM02a/11S8JQG2gt80Bh8O6Q0aR1vQDzUpGxrDc91tyfiUFL3x9HHbNxGJwwcZmuc+SIX7RtnOfH/WKglvHhdckrpZeoNgucDE54IdO+V4HFrS3M0Hya32rn/pO9E8jpXYnAsDg/vSwtoHNfq58bdC12uUXBr5ByA3+vNOYcVB1/dHYTd6eSXso4nukFasDTnGWmardRRZitjywyPjkYWuYQHA3y1FQbcKIBZR3RTn152RuEZQi96D+ULIwhvv5eCIwhogkWBOhMsCdAQLzFYk5FiASiYdBXp/yictVPbvbmTYpwIaWRXzSlpLQBqWgXkPC3HUoKvHhaE8lNbN3OxM+TJE4NdWj3/dx0AqTndra9qnlVdQ3Z9G8LZGSuaezjuZJyKOfq0sgFgB/XWtdFc8Jstgk7Sr55B6r5fVZ+iMUog5vsb0Ww9qwPMk7Wu+9deCADk13ruPQc1Y8R6KME6VjgyRsbK5mtdkbKSatuSXNAFRbWuqvjYXauqSeZ08BoEmXDEjggRu9BFEwxwxMhYylmWBJ52qTQalHTShwOQguYdOv5TyqFWsXii0ubm7NgJFW3fI4AZiBXStR5IeLEytaWtcC8ubHC+4cK95wfX12sYHG9dQglcbs1kjM7KEEVynQHiB+U11CrGK2UB+GmpIrRW+Z3ZPBPqSev/S+lnAdePghtp4cBjnEjKAXEnTKBUkFBWGwaUsOQt7eqPw2zBQOkFxo3UdC7meiZ3fmbIHOqc4JsfwNPq0HOnFSsw9nFAFhWmTFtPCJj3ebu43zPfKkJ9oxlzm5vVOV1jY0Bp7CEPsVruxlkYAXvc8sr6pDRkjB6Wr5qnYiAyPYJK0aH5zXK/t3HNIHHgTalLZRZBa5dhQTSMmc376IgskBLZB0Lh6zSDQg1TuP2MyS7mtLvwkgjpQPb3h71BbDlGHkqM+QuyuDiXNzU1a8gEihofAFXnsgRUcUHKdtei2KRznMJiJF2lwyE1u4SAW82hUna+42Iw8gGQlpFWuoKHhTNWhPgV6IfhwUBNswXAsDq2gcw+LDbzCDzk6EtJDgQeIIII8Vsldf3l3Kw7xmeTG0Clb5G5jzAJaK8CKXXOd5N2XYNzKvY9slSwtcCS0UFTS1L6iyCJosWqrEFi9GeDw8uPjjxMfaNeHBgNS0SAZml7R6zaNIobXuuzYnZnZENaXOFBQHK1rRSlAGjMeHdFKU1VS9B+w25Z8U4d6ohjPIAB0hHiS0f2rqD3gOFaePJBF7N2ABQycNBpTrQWB9/MqW7MAUAoOidatZUDBTGIfQVOgIJ8EY9iHyXQVuR7SAHGGoqcxcK1NdK3FahObFwofKXADLE3s2ZfVMj6Omc3oBkYOjSrNLhGO9ZrT4gLcUDWABoAA0CBnGYcOaQfrkqZtjaBAjw7tJJ2VrwiaQ54PQv7Mf3K9vbZc99IGCLJYpWizu4Tyc1zZB4Xb7kEBsvGP+2hzLsAkMtLgs0oKcQ6hr/SVc8bPSJ7h+U06ki3xVH3cxvYy1cKtq4O/Q85q+RNfarBvRtAYaB7qZmNbnIBp0a0dC4j2oLXszDBkMbeTR8FG7d2HnrJGKyAUc2tO1Z+WvB44OQ+5m/uGx7Qxn3c4F4nkZjTUxuFpB4XHEK1FiChYTAPnoAHvA6GNrReudzrDWhDa6K54CAsYGuOY3JIqBck0FeArREZfrxSsiDWRNOiRICakFEAz4Vy70p7qsDftULQ0hwEwbZpDjRslOBrY86grrLxZQ+09nCeOeE6SRlntFj5Gh8kHnNYslqxxa71mktd4g0PvWIPRvo0wHZbMwwpQvaZD4yEuB9hCnJ6Elb2dhuyijj/IxjP8Aa0N+Sal9dA/hJq1HEfBEqOiOWUf1A/upFBhTJF08Uy8IFlyzNdNtctIHsyi9v7ME8L2cSKt6PF2n5eakAUl4QcVFn3twNdQQb/NWvdrBsxdWTsbKxoyua4VacoGWo8CPYhd9tl9liO0FmS1d4OHrj5+am/RtgiMM+Y6zSOcP0t7g+BQU3fD0SOg/xGzS85Tm7IO+8YRfNC/V1Pym/InRSu4/pYa+kGPIjkByiU91jiOEv+m/roei6XlVT3x9H2HxoLyOyn4SNAq46ASN/GPf1QWguBodQdKaEcxzS6WCqu5O77tm4QiZ7pHk5nNDszI+TIwTQcyeKm37wRgtBDg5wLmtoMxa00cQK6CoQHgJubRLw0wewOFaHgbHldZO2yBD22Cj3Gkh6t+BUnK3TwUZOPvB4FBS9oejiKSWSSoGd7n05ZnF3zWK6GNYgmm6lCYj1kVEdULOLoG8RZ0R5O9xspJRGNdYef8ACk8PJmaDzH/KBxJKUtEIG6LRK2StOagS5vKx93mkDEiuVwyn3HwKdWOjDhQiqCB332SZ8HIGir20czmTWhb5glS+ysCIYY4hoxjW+YFz7U8ItBw1utyvp48OZQafIB56DiVtkfE6/DoFkMNLn1vh0CcQRe0cJLIwtDmsBsaA1pxo7gaceqiZMO2NpbJUloeQWykOyn1R3tSTax4K1EIKXZETpGyOYC9uh5eSCv7vbaxLS2ObDPyVo2RgJy1P+YDrr6w9is2INkvNRCYqS48QPegKlOii8V67fFSEx0Ubjz3h4hAsrFlViCWh0Q+JCJi0Qc57yAfGC3n8k9smexbyv5H+UziR3PNCbLxf+ILf6aeZq79kFiWnFbSJW1BHOvwQQWC3qjlnfGwHuHK4m19K05VU4Qqps3dF8eIdI57MrjmOUODnU0BBsPJWrMgUAt0WgVjzYoGp8U1gLnEAaCpoK8BUobZMxkY2U0q4HQmgvTu9OqIa0GlRUXPPon2hApYtVWVQYQklbJTEkmqBMjkLWrh4/wArJJNUxFLWRvifggPn4ILHMRc+oTGO0QNhy0kteFiCZiNlHyu7xRsbu6o7NUlBqZ33Z6aqt4HGZcQ8/lyPPgbfIqxYo/dO8FUcHIDi5mf9ph9j3D/6QdHBstOKG2TPniYeQofEWRZQMSOSQ5blKSEDrXpM7+6VtJlFWlBqA6eCfKGmmEYqQTyA1KzB45sgqAQQaEEXB1QE1Wi5botEIEFyFlfqiXoKf90A00tkJhp/v2D+hx94CdxGiBwTh9rfe7IY69M7nuHuAQTcs1T4WScW+yGY7680ViG2QR4ctpKxBMxzdwoKJ2qaE9lkbreSDeMkpEqjspwOMxbvydnF/wCHaH3vHsVh2niO6B9aKsbqOD5ce4/incB/Y1rfkgvG7M/rs5HMPOxU4VV93hSfxa75FWdxQMuN1jgsaEpyDVFkg7q0ClSCxQN4vCiRmU1GhtY1F1mDwoYCASSTUk6ngnkkoF5klzkklNuegxzkJiHUTsr6IPEPQDyyqqbu44naW0mk/ijy/pY3KArDK9USDE9ntzECtn1Hn2bHD4FB0cOsjZD3R4KKhkqpIk5QgDyrEuixAFEi62PgozCy1UiDZBAbd2mG1r+EE/P4KH9Hnewr5Dq6eZx8yD80JvtinNbiK2/COd6AfFHejcUwFxrLJ7Lfsguu7nelceTfiVYpCq7uye/J4D4qfe66DQC08pVU3I+6DAlyGx8E21yx5sUDtbDwSQaofGEmPujMaC1aVHEVQmx4nDOSCxpIytvyvrogknJlxTrjZDuegRIhJiiJnoWU6oAHG5XK958aYtrSSD8MkbvLIyo9lV1NxuVyffeP/HzW1yHxrG1B1vZzw4EjTh4HRS34R4KnejbEF2Eq7UPLAdbNDafGnkre1/dH1xQIyFYszrEH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512" name="AutoShape 8" descr="data:image/jpeg;base64,/9j/4AAQSkZJRgABAQAAAQABAAD/2wCEAAkGBhQSERIUEhQUFBUVFxUVFRgXFBQUFBUUFxYXFBQUFhQYHCYeFxkjGhQUHy8gIycpLCwsFh8xNTAqNSYrLCkBCQoKBQUFDQUFDSkYEhgpKSkpKSkpKSkpKSkpKSkpKSkpKSkpKSkpKSkpKSkpKSkpKSkpKSkpKSkpKSkpKSkpKf/AABEIAPAAogMBIgACEQEDEQH/xAAcAAABBAMBAAAAAAAAAAAAAAAEAgMFBgABBwj/xABAEAABAwIDBQQHBwIFBQEAAAABAAIDESEEEjEFBkFRYRMicYEHMpGhscHwFCNCUnLR4WKCJENTkvEzY6KywhX/xAAUAQEAAAAAAAAAAAAAAAAAAAAA/8QAFBEBAAAAAAAAAAAAAAAAAAAAAP/aAAwDAQACEQMRAD8Arva9fenmTjiae8KPa5bLqaIJSB7a/BGtdUV+vYq/npyRsGKsEEsHe+h8EoO8OPL97oEYitvr2q87j7o9uBNOKx/gaf8AMp+I/wBPTigjNk7CnxF42VH5j3W+06+Sscfo/kyjNM0GmgYXD2khXdsYaAAAANABQAdBwTUTjU3JFutDyqgomI9HstO7Kw9C1wHzUbNuNim/hY79LxU+RoV1FJIQcVxmCkjJEjXsNPxAj2FR8713aaAOBDgHDkQCPYqntz0eQSgmImFx5XjJ6s4eSDl7iOaZLh5qR21u/NhXZZG0HBwux3g7gehuoYu6/wAoC+1oVoS00/b6uhA+2q1JKSf2+SAztrarcOJofL6oUAJfH6+ittl+vagP+01TkU3vUd2mqcin1sglPtY6e9bUdm8fcsQRGdKzWKYOnFaBsgIEiJifZRzSnRIahBZtgYI4jERRV9dwBpyF3H/aCu+YeAMaGtFGtAAHICwC4n6NJB/+hBXlJTxyH+V3BAl7gBUoFu1o65dOtKCqXtO4aKm54Ku47D0d3TUVpqC2uuXnXRBawtOVZj3shwzAMS/JctaaE1pqLcltm/8AgXG2JZ55h8kFjqmyVHQbegk/6c0b/B7SfYiftCBGOwbJGljwHNdYg3XJt89zThz2kYLoq34mP9Q4t6rrjpKoSdocCDccRwI6hBwDP9eSR2lDZWTfndb7M/tIwexeaAf6b/y/pPD2KrByB9z7fVEhr026SxTYkQFCS/xT0ciDY5KZIgksw5e9aQXafVVtAC0rDSiazLM/BAtrkpjrpjMlh1UE9u9tP7PiYJuEb2uP6fVeP9pK9GtkBAINQaEHmDp8QvLUbqrtHow3qbPhvs8jvvYRQV1fCND1LdD0ogkNgbckxM+MLvUikayNvINLqk8yaV9iPxUJ73eabl1AKAVtQ8CSVTdxnYlk0znQyCOdxfmIDcrsxIdlcakEGlhwVqx0xa0+qK8+J5VPGqCg+k6cCOIfiMjiK37oZRx9pC56yVX3bW6zsROTNiWh5FGsawd1lbAB0gd1rS5Qcno2dwnFbWdGRfgLPPJBUg6/18VKbN30xWHpklc5o/A/vt8L3HkjJtw8QPVMb/Aub8RT3qPx+5WLjidK5jcrQXOAe0vDRqcvG17VQdF3Z9I0c5DJB2UnKtWu/Sfkre3Eg6LzWyb3X+a7B6P9ryT4WpNXRvMbq/iFA5rvGhofBBZts4BuIhkido9pHgdWnyNCuCTAsc5rvWa4tPiLFd+M1uS4RvFiGvxmJc090yvp1vSo86oBnyLTH1TMklitMKAsOSg6iYDrpYcgfEnVYm1iAMuHNaMibc2y0PIlA4XLYkoeKHc35cfalgoCo5lf/RPscSTyYg3+zgZW1pV8gcA4ng0AO8ahc8jKKftKUw9mDSOpOUEiruLnAHvHhettEHetobx4SJ5MmJiabinag0rr3GmtbaqExO++CsHYhkgsMpa6VgoT3mtLDR19VxzD4CrmtJAc4gNbQ1Ob1bAf8q+7qbitka4zVaQSGkDLca0JvUFBKYve3Z73EvnjJbaPNFLnZW7sz65iOQFAEtu9WCzgtxYa0A0aY3tzV49pSoA4ZQL6kqqby7sYWAmpeRUVIaDfiNNQpLYe6eElDXNcJxSwJo4DwQWKfefBVqMRh7kesC4loFq6d6vHkorae9OCDCPtTyMvqxMLjW/Fw91QjGbiYOhpC0ceNPD3Knb07uRxPpE3Lav7hAlu3sPiSBMyuVr6ANa2Z4ynIA4eq7NlJprcdVZPRVVsEhOjnV8290rn2J2W8UytcXajKL66inkpJu+E0DDFCBG6ri51KuDnAOcA02aQa3QXzf3e4YaJ0bHffyAho1LGmxkPLp/C41HPUu6U/dPvJeXOe5znOJLi41c49So+Zxb7fdxHwQGmVOMegjIQCaUPPX4JcUunhz4+CCRY9OMchGPvb65ohjkD+bxWJKxAA6VIB1Tbpkw6eg+tEBQdwW3H69yGbOPr66rb5R9fygMbInYwXWGpsPE2HvIQIfb64IrDSZaOHDvDxF/iEHonaW70TgxpjaXsETWkgVHZgBpr0NUCQGucB4a3JGp8SalT2JxrCxkx0c1rweWcAj4hVLHYoB9AXNfcnul1B1AFQPFAPtfYhkZ61Wklzm8Km1aJ/Z+zmNa0UFWjK02zADQA8B0RGDxTnAF9HMLsoIFuhUgIQDWn1zQJlFG9VX9rYJsgOYDzop7FS91Qszxeul0G8Mxju40NbRnq0oXuIo2/GmU26rlu/rWtxj3NAGdkUn9xZldb+1dNaHANIaGgPBBJBqMoBNBoSa+xcU3p2n2uLmeDVufK3j3Wd1tOndQNvxQ1/Eh4581ba8tfOqDkkJvXl8FkWutBqgkC+oNOnCo5EH3XSm4jvacKe/VMub3LjkK9brWGHjp5+KCSw5p87oyNB4dpqjo2oHlpaW0ELJENTf4IOXjpZGl1Qfd5BCOaP25cECAy4ob6fwsLrpTSKj3n3rCBr8kBAkrVF4Y2QMbBwNfrgjYHUCD0XurI2XAYFxuOxZXjdnc+LU1tnGxCRzzIylGt1Hrcan2qD9FG0hPgTCTeCUtpX/Kf32e8vHkit6cFE0j7sDShDDQeziaoCY8WxzCKgt40IIHWyLw76to7lrzVf2fsiB/eANuF2DwoLkKZiAY2gNRw4+SBOJPVQW1n8G6n4KXxEwFjb5lRGUySch8kFP3q9IrWMlgjY4SgmMvt2YPquc3iTrRcva3qPmpXeZpGLxY5TSf+xUQLIHDCTpw6pIbS6W6S9klo+qdP5QEmcll/LoURs9v1xQLjZSGAqbklBIws1RcYQkaf7SwQPrE2HLaCFc6x/jmhHS0Jv4/wjZGmh+utUDLCa8+f7oNM9bXwSuP8HmkMgJrT5a1T2U/XSqDGvp9cdUVEai6E7A14/BFx4c0QWv0ebyjA4xr3mkMg7OXjRpNWv65XAHwLl23bJBaKGnKl61Fj1HVeftibtz4p+SCJ0juOUWb+txs0eK71s3cx2HwMUBlc+RrHVfcipvkaD+BtSB0CCFgmAF3Anj18U1NtIAgfQUficDJG5zXOI5WAqm24I1rbqTepQSM02a/11S8JQG2gt80Bh8O6Q0aR1vQDzUpGxrDc91tyfiUFL3x9HHbNxGJwwcZmuc+SIX7RtnOfH/WKglvHhdckrpZeoNgucDE54IdO+V4HFrS3M0Hya32rn/pO9E8jpXYnAsDg/vSwtoHNfq58bdC12uUXBr5ByA3+vNOYcVB1/dHYTd6eSXso4nukFasDTnGWmardRRZitjywyPjkYWuYQHA3y1FQbcKIBZR3RTn152RuEZQi96D+ULIwhvv5eCIwhogkWBOhMsCdAQLzFYk5FiASiYdBXp/yictVPbvbmTYpwIaWRXzSlpLQBqWgXkPC3HUoKvHhaE8lNbN3OxM+TJE4NdWj3/dx0AqTndra9qnlVdQ3Z9G8LZGSuaezjuZJyKOfq0sgFgB/XWtdFc8Jstgk7Sr55B6r5fVZ+iMUog5vsb0Ww9qwPMk7Wu+9deCADk13ruPQc1Y8R6KME6VjgyRsbK5mtdkbKSatuSXNAFRbWuqvjYXauqSeZ08BoEmXDEjggRu9BFEwxwxMhYylmWBJ52qTQalHTShwOQguYdOv5TyqFWsXii0ubm7NgJFW3fI4AZiBXStR5IeLEytaWtcC8ubHC+4cK95wfX12sYHG9dQglcbs1kjM7KEEVynQHiB+U11CrGK2UB+GmpIrRW+Z3ZPBPqSev/S+lnAdePghtp4cBjnEjKAXEnTKBUkFBWGwaUsOQt7eqPw2zBQOkFxo3UdC7meiZ3fmbIHOqc4JsfwNPq0HOnFSsw9nFAFhWmTFtPCJj3ebu43zPfKkJ9oxlzm5vVOV1jY0Bp7CEPsVruxlkYAXvc8sr6pDRkjB6Wr5qnYiAyPYJK0aH5zXK/t3HNIHHgTalLZRZBa5dhQTSMmc376IgskBLZB0Lh6zSDQg1TuP2MyS7mtLvwkgjpQPb3h71BbDlGHkqM+QuyuDiXNzU1a8gEihofAFXnsgRUcUHKdtei2KRznMJiJF2lwyE1u4SAW82hUna+42Iw8gGQlpFWuoKHhTNWhPgV6IfhwUBNswXAsDq2gcw+LDbzCDzk6EtJDgQeIIII8Vsldf3l3Kw7xmeTG0Clb5G5jzAJaK8CKXXOd5N2XYNzKvY9slSwtcCS0UFTS1L6iyCJosWqrEFi9GeDw8uPjjxMfaNeHBgNS0SAZml7R6zaNIobXuuzYnZnZENaXOFBQHK1rRSlAGjMeHdFKU1VS9B+w25Z8U4d6ohjPIAB0hHiS0f2rqD3gOFaePJBF7N2ABQycNBpTrQWB9/MqW7MAUAoOidatZUDBTGIfQVOgIJ8EY9iHyXQVuR7SAHGGoqcxcK1NdK3FahObFwofKXADLE3s2ZfVMj6Omc3oBkYOjSrNLhGO9ZrT4gLcUDWABoAA0CBnGYcOaQfrkqZtjaBAjw7tJJ2VrwiaQ54PQv7Mf3K9vbZc99IGCLJYpWizu4Tyc1zZB4Xb7kEBsvGP+2hzLsAkMtLgs0oKcQ6hr/SVc8bPSJ7h+U06ki3xVH3cxvYy1cKtq4O/Q85q+RNfarBvRtAYaB7qZmNbnIBp0a0dC4j2oLXszDBkMbeTR8FG7d2HnrJGKyAUc2tO1Z+WvB44OQ+5m/uGx7Qxn3c4F4nkZjTUxuFpB4XHEK1FiChYTAPnoAHvA6GNrReudzrDWhDa6K54CAsYGuOY3JIqBck0FeArREZfrxSsiDWRNOiRICakFEAz4Vy70p7qsDftULQ0hwEwbZpDjRslOBrY86grrLxZQ+09nCeOeE6SRlntFj5Gh8kHnNYslqxxa71mktd4g0PvWIPRvo0wHZbMwwpQvaZD4yEuB9hCnJ6Elb2dhuyijj/IxjP8Aa0N+Sal9dA/hJq1HEfBEqOiOWUf1A/upFBhTJF08Uy8IFlyzNdNtctIHsyi9v7ME8L2cSKt6PF2n5eakAUl4QcVFn3twNdQQb/NWvdrBsxdWTsbKxoyua4VacoGWo8CPYhd9tl9liO0FmS1d4OHrj5+am/RtgiMM+Y6zSOcP0t7g+BQU3fD0SOg/xGzS85Tm7IO+8YRfNC/V1Pym/InRSu4/pYa+kGPIjkByiU91jiOEv+m/roei6XlVT3x9H2HxoLyOyn4SNAq46ASN/GPf1QWguBodQdKaEcxzS6WCqu5O77tm4QiZ7pHk5nNDszI+TIwTQcyeKm37wRgtBDg5wLmtoMxa00cQK6CoQHgJubRLw0wewOFaHgbHldZO2yBD22Cj3Gkh6t+BUnK3TwUZOPvB4FBS9oejiKSWSSoGd7n05ZnF3zWK6GNYgmm6lCYj1kVEdULOLoG8RZ0R5O9xspJRGNdYef8ACk8PJmaDzH/KBxJKUtEIG6LRK2StOagS5vKx93mkDEiuVwyn3HwKdWOjDhQiqCB332SZ8HIGir20czmTWhb5glS+ysCIYY4hoxjW+YFz7U8ItBw1utyvp48OZQafIB56DiVtkfE6/DoFkMNLn1vh0CcQRe0cJLIwtDmsBsaA1pxo7gaceqiZMO2NpbJUloeQWykOyn1R3tSTax4K1EIKXZETpGyOYC9uh5eSCv7vbaxLS2ObDPyVo2RgJy1P+YDrr6w9is2INkvNRCYqS48QPegKlOii8V67fFSEx0Ubjz3h4hAsrFlViCWh0Q+JCJi0Qc57yAfGC3n8k9smexbyv5H+UziR3PNCbLxf+ILf6aeZq79kFiWnFbSJW1BHOvwQQWC3qjlnfGwHuHK4m19K05VU4Qqps3dF8eIdI57MrjmOUODnU0BBsPJWrMgUAt0WgVjzYoGp8U1gLnEAaCpoK8BUobZMxkY2U0q4HQmgvTu9OqIa0GlRUXPPon2hApYtVWVQYQklbJTEkmqBMjkLWrh4/wArJJNUxFLWRvifggPn4ILHMRc+oTGO0QNhy0kteFiCZiNlHyu7xRsbu6o7NUlBqZ33Z6aqt4HGZcQ8/lyPPgbfIqxYo/dO8FUcHIDi5mf9ph9j3D/6QdHBstOKG2TPniYeQofEWRZQMSOSQ5blKSEDrXpM7+6VtJlFWlBqA6eCfKGmmEYqQTyA1KzB45sgqAQQaEEXB1QE1Wi5botEIEFyFlfqiXoKf90A00tkJhp/v2D+hx94CdxGiBwTh9rfe7IY69M7nuHuAQTcs1T4WScW+yGY7680ViG2QR4ctpKxBMxzdwoKJ2qaE9lkbreSDeMkpEqjspwOMxbvydnF/wCHaH3vHsVh2niO6B9aKsbqOD5ce4/incB/Y1rfkgvG7M/rs5HMPOxU4VV93hSfxa75FWdxQMuN1jgsaEpyDVFkg7q0ClSCxQN4vCiRmU1GhtY1F1mDwoYCASSTUk6ngnkkoF5klzkklNuegxzkJiHUTsr6IPEPQDyyqqbu44naW0mk/ijy/pY3KArDK9USDE9ntzECtn1Hn2bHD4FB0cOsjZD3R4KKhkqpIk5QgDyrEuixAFEi62PgozCy1UiDZBAbd2mG1r+EE/P4KH9Hnewr5Dq6eZx8yD80JvtinNbiK2/COd6AfFHejcUwFxrLJ7Lfsguu7nelceTfiVYpCq7uye/J4D4qfe66DQC08pVU3I+6DAlyGx8E21yx5sUDtbDwSQaofGEmPujMaC1aVHEVQmx4nDOSCxpIytvyvrogknJlxTrjZDuegRIhJiiJnoWU6oAHG5XK958aYtrSSD8MkbvLIyo9lV1NxuVyffeP/HzW1yHxrG1B1vZzw4EjTh4HRS34R4KnejbEF2Eq7UPLAdbNDafGnkre1/dH1xQIyFYszrEH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1514" name="Picture 10" descr="http://i.telegraph.co.uk/multimedia/archive/00780/juan-peron_780799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91944" y="3429000"/>
            <a:ext cx="4669532" cy="3240360"/>
          </a:xfrm>
          <a:prstGeom prst="rect">
            <a:avLst/>
          </a:prstGeom>
          <a:noFill/>
        </p:spPr>
      </p:pic>
      <p:pic>
        <p:nvPicPr>
          <p:cNvPr id="21516" name="Picture 12" descr="http://www.biography.com/imported/images/Biography/Images/Profiles/P/Juan-Peron-9438004-1-4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72065" y="1"/>
            <a:ext cx="3455293" cy="32849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0253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1.gstatic.com/images?q=tbn:ANd9GcRhlxE2E0axHGy0xUV8-wd3YvbwMojqj-X6Y2BFRsqz4Ehoudo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1584" y="1268760"/>
            <a:ext cx="3096344" cy="4392488"/>
          </a:xfrm>
          <a:prstGeom prst="rect">
            <a:avLst/>
          </a:prstGeom>
          <a:noFill/>
        </p:spPr>
      </p:pic>
      <p:pic>
        <p:nvPicPr>
          <p:cNvPr id="2052" name="Picture 4" descr="http://www.notablebiographies.com/images/uewb_08_img05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16080" y="1412776"/>
            <a:ext cx="3312368" cy="4176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83134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1828800" y="609601"/>
          <a:ext cx="7543800" cy="564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" r:id="rId3" imgW="4549750" imgH="3402787" progId="PowerPoint.Slide.8">
                  <p:embed/>
                </p:oleObj>
              </mc:Choice>
              <mc:Fallback>
                <p:oleObj name="Slide" r:id="rId3" imgW="4549750" imgH="3402787" progId="PowerPoint.Slid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609601"/>
                        <a:ext cx="7543800" cy="5643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7928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err="1">
                <a:solidFill>
                  <a:srgbClr val="FFFF00"/>
                </a:solidFill>
              </a:rPr>
              <a:t>Getúlio</a:t>
            </a:r>
            <a:r>
              <a:rPr lang="en-GB" b="1" dirty="0">
                <a:solidFill>
                  <a:srgbClr val="FFFF00"/>
                </a:solidFill>
              </a:rPr>
              <a:t> </a:t>
            </a:r>
            <a:r>
              <a:rPr lang="en-GB" b="1" dirty="0" err="1">
                <a:solidFill>
                  <a:srgbClr val="FFFF00"/>
                </a:solidFill>
              </a:rPr>
              <a:t>Dornelles</a:t>
            </a:r>
            <a:r>
              <a:rPr lang="en-GB" b="1" dirty="0">
                <a:solidFill>
                  <a:srgbClr val="FFFF00"/>
                </a:solidFill>
              </a:rPr>
              <a:t> Vargas (1882-1954)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://www.portalpepper.com.br/images/blog/2092/Getulio_Varg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524000"/>
            <a:ext cx="449580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061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00"/>
                </a:solidFill>
              </a:rPr>
              <a:t>Former military man…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http://biografiagetuliovargas.files.wordpress.com/2012/05/2-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82931"/>
            <a:ext cx="6781800" cy="479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770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00"/>
                </a:solidFill>
              </a:rPr>
              <a:t>… and wily political operator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http://www.biography.com/imported/images/Biography/Images/Profiles/V/Getulio-Vargas-40475-1-4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454331"/>
            <a:ext cx="4724400" cy="509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796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238</Words>
  <Application>Microsoft Office PowerPoint</Application>
  <PresentationFormat>Widescreen</PresentationFormat>
  <Paragraphs>24</Paragraphs>
  <Slides>9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Slide</vt:lpstr>
      <vt:lpstr>Week 8: Corporatism, “Populism,” Nationalism, Labour</vt:lpstr>
      <vt:lpstr>Reading</vt:lpstr>
      <vt:lpstr>Questions</vt:lpstr>
      <vt:lpstr>PowerPoint Presentation</vt:lpstr>
      <vt:lpstr>PowerPoint Presentation</vt:lpstr>
      <vt:lpstr>PowerPoint Presentation</vt:lpstr>
      <vt:lpstr>Getúlio Dornelles Vargas (1882-1954)</vt:lpstr>
      <vt:lpstr>Former military man…</vt:lpstr>
      <vt:lpstr>… and wily political operator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7: Corporatism, “Populism,” Nationalism, Labour</dc:title>
  <dc:creator>user</dc:creator>
  <cp:lastModifiedBy>camillia Cowling</cp:lastModifiedBy>
  <cp:revision>6</cp:revision>
  <dcterms:created xsi:type="dcterms:W3CDTF">2014-02-19T21:13:41Z</dcterms:created>
  <dcterms:modified xsi:type="dcterms:W3CDTF">2021-03-05T08:43:34Z</dcterms:modified>
</cp:coreProperties>
</file>