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D1E55-2C53-4D8A-A9E2-16D7F9976E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E00DFC-7A92-4473-99D4-9F7305790A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DE0DD-BDE3-4DC9-83EF-90A8F8EA9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0C2EC-8A53-4D7D-9530-2C83C648324A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B65E5-ECAE-431C-A988-67C484AC2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5FC11-A16B-445C-B012-02287A307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8FD14-7CAA-413B-832D-5990AD1FB9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508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B8C1E-06D3-4915-999A-84616B206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2885CC-E6AA-4955-9E9A-71841FD9D1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39629-A8CD-420E-841A-ACFF2631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0C2EC-8A53-4D7D-9530-2C83C648324A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2D588-E9A6-4876-ADF0-D8F323B6E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71756-35F9-4661-B6A4-E57CE02C8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8FD14-7CAA-413B-832D-5990AD1FB9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687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4B6CF1-24AE-4E13-BE90-D7E9E45A94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146956-BABD-4449-8160-60FE1645E2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B546E-2D06-49FA-944D-C14BC13BA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0C2EC-8A53-4D7D-9530-2C83C648324A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12D28-04F1-4B73-A877-1460FE9DD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9DAFE-D7FA-400C-A191-BC5112BBC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8FD14-7CAA-413B-832D-5990AD1FB9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336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A0470-73A5-4693-83A5-724FC2FF2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A2A41-C672-4A8A-8E20-13FC240FA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30E59-BA46-486D-BF5F-2EE224274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0C2EC-8A53-4D7D-9530-2C83C648324A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BFE29-BB5D-45D0-AE92-360F2D3BC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0BA28-8A7F-4878-8FA6-339A714DD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8FD14-7CAA-413B-832D-5990AD1FB9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610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4771A-5310-4FC9-B893-6CE428875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14328-3851-4145-BAE2-F07F68051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83E05-2D33-42E5-8512-C3A7EC6EE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0C2EC-8A53-4D7D-9530-2C83C648324A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A6B5E-A2AC-4F0E-BF1B-45A3393FA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B8587-5E16-4A98-BCD8-605A1543B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8FD14-7CAA-413B-832D-5990AD1FB9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108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B9E6A-BA91-489B-B5BA-D440B33E0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8FED2-8530-41A8-9183-FF2239366A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3F3D52-02B2-4A79-AF88-5EE8ED3F9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E763D2-0208-46E7-A82A-294BC14B3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0C2EC-8A53-4D7D-9530-2C83C648324A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077194-43B4-4AB7-A166-1BEC023B8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524F68-3B18-447E-840E-F2421F871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8FD14-7CAA-413B-832D-5990AD1FB9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60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8DAA5-6D56-4B0C-ACC9-C9C56F044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DE444-BA18-43EE-9F61-1663152768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F5D78D-28D6-40F2-8945-E03F07EF94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D50929-75A1-4464-88EF-AAD85D5ED5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2FCA78-B1D2-4079-8532-596914E110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B49EBB-9586-43CC-A8DE-2EF8FFF5B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0C2EC-8A53-4D7D-9530-2C83C648324A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C75D0B-E896-43DF-84BC-A2EFAB74D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3153FE-295A-46E2-AC09-DA0A272B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8FD14-7CAA-413B-832D-5990AD1FB9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56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03A6E-9A1A-4616-8221-3F5355CA1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04FBEA-5F85-4DED-BC89-ED7DEFDD3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0C2EC-8A53-4D7D-9530-2C83C648324A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734DA2-53EC-49FB-AC91-852F04F92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3AADFF-49EE-438B-880A-C8CBDF78E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8FD14-7CAA-413B-832D-5990AD1FB9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385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6190AD-0416-40EA-9B46-875B1BD7B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0C2EC-8A53-4D7D-9530-2C83C648324A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255BB5-3666-4716-B832-94A67D0CC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94ACBB-AB45-4C44-AD95-B72DE4C05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8FD14-7CAA-413B-832D-5990AD1FB9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299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B3B6E-C0AA-4440-9FAE-C043DEFDF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6728C-EB14-4BB2-87EF-D3FAFA47F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EF72CA-B8CA-4C5F-BDA0-A4F953ED8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F92BB-28F1-481D-A0FC-D8C9D481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0C2EC-8A53-4D7D-9530-2C83C648324A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3E8FFC-0826-4E47-A6CC-D76E8235D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466338-ADF8-4B7D-98C9-7EF28D407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8FD14-7CAA-413B-832D-5990AD1FB9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323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26B6A-1ACC-49CF-9246-EF8283177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D74EB2-37A6-48DC-B314-EC52195EB6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C7A23-CA56-4256-A763-8E1275145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1D523-FEE7-4A35-AAEC-E934FFF25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0C2EC-8A53-4D7D-9530-2C83C648324A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0DED2-B582-4F6C-B1D0-8A92CCD75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795184-AC2E-40B9-8F87-52B05B14A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8FD14-7CAA-413B-832D-5990AD1FB9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883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D12AD5-DCEB-42CB-A35C-40CEDBDA1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BDFB3-EE00-4BF3-BCDF-76B931CFDD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79E00C-DB55-4D55-B3C3-33EF2232E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0C2EC-8A53-4D7D-9530-2C83C648324A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0604E-F4F3-4C89-AE5E-37A03D187E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87085-ADF5-42E9-93AA-C81495CD7C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8FD14-7CAA-413B-832D-5990AD1FB9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82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0-www-cambridge-org.pugwash.lib.warwick.ac.uk/core/books/cambridge-companion-to-liberation-theology/task-and-content-of-liberation-theology/946B98B8406AA7A4E9B297D49C4DA933" TargetMode="External"/><Relationship Id="rId2" Type="http://schemas.openxmlformats.org/officeDocument/2006/relationships/hyperlink" Target="http://www.marxists.org/history/cuba/archive/castr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core.lib.warwick.ac.uk/iii/encore/record/C__Rb3034968__Saviva%20chomsky%20cuban%20revolution__Orightresult__U__X2?lang=eng&amp;suite=cobal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mzTqTXT1t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1699D-DAF3-43AC-91D9-164B5D6F5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Week 9: Revolutionary Latin America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BC4618B-79E4-4264-8807-2E13B26A31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520" y="2346960"/>
            <a:ext cx="4902200" cy="3332480"/>
          </a:xfrm>
        </p:spPr>
      </p:pic>
      <p:pic>
        <p:nvPicPr>
          <p:cNvPr id="6" name="Picture 2" descr="Gustavo gutierrez.jpg">
            <a:extLst>
              <a:ext uri="{FF2B5EF4-FFF2-40B4-BE49-F238E27FC236}">
                <a16:creationId xmlns:a16="http://schemas.microsoft.com/office/drawing/2014/main" id="{51B29A45-4929-4953-9F36-419B2614981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040" y="2117407"/>
            <a:ext cx="3403600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495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D46A1-A26B-4FAA-A664-E9FCEB4AB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7515CC-194C-48E8-8F3B-9889A1D2F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Primary source: Fidel Castro, "</a:t>
            </a:r>
            <a:r>
              <a:rPr lang="en-GB" dirty="0">
                <a:hlinkClick r:id="rId2"/>
              </a:rPr>
              <a:t>History will absolve me" </a:t>
            </a:r>
            <a:r>
              <a:rPr lang="en-GB" dirty="0"/>
              <a:t>defence speech, October 15 1953.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Primary source: Gutiérrez, Gustavo, “</a:t>
            </a:r>
            <a:r>
              <a:rPr lang="en-GB" dirty="0">
                <a:hlinkClick r:id="rId3"/>
              </a:rPr>
              <a:t>The Task and Content of Liberation Theology</a:t>
            </a:r>
            <a:r>
              <a:rPr lang="en-GB" dirty="0"/>
              <a:t>,” in </a:t>
            </a:r>
            <a:r>
              <a:rPr lang="en-GB" i="1" dirty="0"/>
              <a:t>The Cambridge Companion to Liberation Theology</a:t>
            </a:r>
            <a:r>
              <a:rPr lang="en-GB" dirty="0"/>
              <a:t> </a:t>
            </a:r>
            <a:r>
              <a:rPr lang="en-GB" i="1" dirty="0"/>
              <a:t>The Cambridge Companion to Liberation Theology</a:t>
            </a:r>
            <a:r>
              <a:rPr lang="en-GB" dirty="0"/>
              <a:t>, Christopher Rowland, ed., Cambridge University Press, Cambridge, 2007, pp. 19–38.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Aviva Chomsky, </a:t>
            </a:r>
            <a:r>
              <a:rPr lang="en-GB" dirty="0">
                <a:hlinkClick r:id="rId4"/>
              </a:rPr>
              <a:t>A History of the Cuban Revolution</a:t>
            </a:r>
            <a:r>
              <a:rPr lang="en-GB" dirty="0"/>
              <a:t> (Wiley, 2010), Introduction and Chapter 1.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523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3D95671-DCAA-4F2B-BA28-FA4744024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D05DD4-AE8D-4277-89B1-2B05089D8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important was the Cuban Revolution?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were the Cuban Revolution's main aims? Were they achieved? How much did the Revolution evolve over time?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What were the goals of liberation theology? How influential was it?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How different are Castro’s and Gutiérrez’s visions for the future of Latin America?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4574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2DC96-5B5E-1AE3-D06D-74DFE70EB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Documentary (2 parts) “Living Liberation Theology”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2CF2F-077C-A86E-C2C6-F8F69C7C75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>
                <a:hlinkClick r:id="rId2"/>
              </a:rPr>
              <a:t>https://www.youtube.com/watch?v=cmzTqTXT1t0</a:t>
            </a:r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6862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Dom </a:t>
            </a:r>
            <a:r>
              <a:rPr lang="en-GB" sz="4000" b="1" dirty="0" err="1"/>
              <a:t>Helder</a:t>
            </a:r>
            <a:r>
              <a:rPr lang="en-GB" sz="4000" b="1" dirty="0"/>
              <a:t> </a:t>
            </a:r>
            <a:r>
              <a:rPr lang="en-GB" sz="4000" b="1" dirty="0" err="1"/>
              <a:t>Camara</a:t>
            </a:r>
            <a:r>
              <a:rPr lang="en-GB" sz="4000" b="1" dirty="0"/>
              <a:t> of Brazil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b="1" i="1" dirty="0"/>
              <a:t>"When I give food to the poor, they call me a saint. When I ask why they are poor, they call me a communist.”</a:t>
            </a:r>
          </a:p>
        </p:txBody>
      </p:sp>
      <p:pic>
        <p:nvPicPr>
          <p:cNvPr id="2050" name="Picture 2" descr="Helder Camara 19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4800"/>
            <a:ext cx="4442847" cy="589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290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Leonardo </a:t>
            </a:r>
            <a:r>
              <a:rPr lang="en-GB" b="1" dirty="0" err="1"/>
              <a:t>Boff</a:t>
            </a:r>
            <a:r>
              <a:rPr lang="en-GB" b="1" dirty="0"/>
              <a:t> of Brazil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sz="3200" b="1" i="1" dirty="0"/>
              <a:t>"One of the worst fundamentalisms is that of neoliberalism</a:t>
            </a:r>
            <a:r>
              <a:rPr lang="en-GB" sz="3200" b="1" dirty="0"/>
              <a:t>” [2000]</a:t>
            </a:r>
            <a:endParaRPr lang="en-GB" b="1" dirty="0"/>
          </a:p>
        </p:txBody>
      </p:sp>
      <p:pic>
        <p:nvPicPr>
          <p:cNvPr id="3074" name="Picture 2" descr="http://upload.wikimedia.org/wikipedia/commons/thumb/c/ce/Leonardo_boff.jpeg/200px-Leonardo_bof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298" y="728420"/>
            <a:ext cx="3936570" cy="554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330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b="1" dirty="0"/>
              <a:t>Gustavo Gutierrez, Peru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GB" sz="3100" b="1" i="1" dirty="0"/>
              <a:t>"Poverty is not fate, it is a condition; it is not a misfortune, it is an injustice. It is the result of social structures and mental and cultural categories, it is linked to the way in which society has been built..."</a:t>
            </a:r>
          </a:p>
        </p:txBody>
      </p:sp>
      <p:pic>
        <p:nvPicPr>
          <p:cNvPr id="4098" name="Picture 2" descr="Gustavo gutierr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291" y="743919"/>
            <a:ext cx="3719593" cy="512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014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275</Words>
  <Application>Microsoft Office PowerPoint</Application>
  <PresentationFormat>Widescreen</PresentationFormat>
  <Paragraphs>18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Week 9: Revolutionary Latin America</vt:lpstr>
      <vt:lpstr>Readings</vt:lpstr>
      <vt:lpstr>Questions </vt:lpstr>
      <vt:lpstr>Documentary (2 parts) “Living Liberation Theology”</vt:lpstr>
      <vt:lpstr>Dom Helder Camara of Brazil</vt:lpstr>
      <vt:lpstr>Leonardo Boff of Brazil</vt:lpstr>
      <vt:lpstr>Gustavo Gutierrez, Peru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9: Revolutionary Latin America</dc:title>
  <dc:creator>camillia Cowling</dc:creator>
  <cp:lastModifiedBy>camillia Cowling</cp:lastModifiedBy>
  <cp:revision>4</cp:revision>
  <dcterms:created xsi:type="dcterms:W3CDTF">2021-03-11T15:27:42Z</dcterms:created>
  <dcterms:modified xsi:type="dcterms:W3CDTF">2023-03-09T07:57:16Z</dcterms:modified>
</cp:coreProperties>
</file>