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06" r:id="rId3"/>
    <p:sldId id="261" r:id="rId4"/>
    <p:sldId id="280" r:id="rId5"/>
    <p:sldId id="291" r:id="rId6"/>
    <p:sldId id="290" r:id="rId7"/>
    <p:sldId id="283" r:id="rId8"/>
    <p:sldId id="278" r:id="rId9"/>
    <p:sldId id="307" r:id="rId10"/>
    <p:sldId id="308" r:id="rId11"/>
    <p:sldId id="273" r:id="rId12"/>
    <p:sldId id="302" r:id="rId13"/>
    <p:sldId id="274" r:id="rId14"/>
    <p:sldId id="312" r:id="rId15"/>
    <p:sldId id="313" r:id="rId16"/>
    <p:sldId id="309" r:id="rId17"/>
    <p:sldId id="310" r:id="rId18"/>
    <p:sldId id="275" r:id="rId19"/>
    <p:sldId id="311" r:id="rId20"/>
    <p:sldId id="314" r:id="rId21"/>
    <p:sldId id="263" r:id="rId22"/>
    <p:sldId id="293" r:id="rId23"/>
    <p:sldId id="298" r:id="rId24"/>
    <p:sldId id="299" r:id="rId25"/>
    <p:sldId id="295" r:id="rId26"/>
    <p:sldId id="300" r:id="rId27"/>
    <p:sldId id="303" r:id="rId28"/>
    <p:sldId id="304" r:id="rId29"/>
    <p:sldId id="296" r:id="rId30"/>
    <p:sldId id="29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6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AB36C-2BC4-9643-BC74-066566AFA36F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k8 Jesus Liber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17180"/>
            <a:ext cx="3330019" cy="4067098"/>
          </a:xfrm>
          <a:prstGeom prst="rect">
            <a:avLst/>
          </a:prstGeom>
        </p:spPr>
      </p:pic>
      <p:pic>
        <p:nvPicPr>
          <p:cNvPr id="4" name="Picture 3" descr="Wk8 Ch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940" y="2490135"/>
            <a:ext cx="3416203" cy="3918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Revolutionary Latin America: The Cuban Revolution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47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29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25" b="160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641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Castro’s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Progressive social reforms: </a:t>
            </a:r>
          </a:p>
          <a:p>
            <a:pPr lvl="1"/>
            <a:r>
              <a:rPr lang="en-US" dirty="0" smtClean="0"/>
              <a:t>Racial equality for black Cubans</a:t>
            </a:r>
          </a:p>
          <a:p>
            <a:pPr lvl="1"/>
            <a:r>
              <a:rPr lang="en-US" dirty="0" smtClean="0"/>
              <a:t>Women’s rights movements</a:t>
            </a:r>
          </a:p>
          <a:p>
            <a:pPr lvl="1"/>
            <a:r>
              <a:rPr lang="en-US" dirty="0" smtClean="0"/>
              <a:t>Healthcare, hygiene and sanitation improved</a:t>
            </a:r>
          </a:p>
          <a:p>
            <a:pPr lvl="1"/>
            <a:r>
              <a:rPr lang="en-US" dirty="0" smtClean="0"/>
              <a:t>Increased education and literacy </a:t>
            </a:r>
            <a:r>
              <a:rPr lang="en-US" dirty="0" smtClean="0"/>
              <a:t>rates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Economic reforms: </a:t>
            </a:r>
            <a:r>
              <a:rPr lang="en-US" dirty="0" err="1" smtClean="0"/>
              <a:t>Nationalises</a:t>
            </a:r>
            <a:r>
              <a:rPr lang="en-US" dirty="0" smtClean="0"/>
              <a:t> land (Ministry of Misappropriated Assets), </a:t>
            </a:r>
            <a:r>
              <a:rPr lang="en-US" dirty="0" smtClean="0"/>
              <a:t>imposes socialist economy</a:t>
            </a:r>
          </a:p>
          <a:p>
            <a:endParaRPr lang="en-US" dirty="0" smtClean="0"/>
          </a:p>
          <a:p>
            <a:r>
              <a:rPr lang="en-US" dirty="0" smtClean="0"/>
              <a:t>Repression of dissidents, Church, political opponents.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017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064" b="13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632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Heralds new sense of self-determination: ‘Now we are the citizens of all humanity’ (Octavio Paz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Inspires guerrilla </a:t>
            </a:r>
            <a:r>
              <a:rPr lang="en-US" dirty="0" err="1" smtClean="0"/>
              <a:t>foco</a:t>
            </a:r>
            <a:r>
              <a:rPr lang="en-US" dirty="0" smtClean="0"/>
              <a:t> movements throughout LA e.g. Douglas Bravo in Venezuela, FLN in Colombia, 1965 Ciudad Madera (Mexico) barracks attack</a:t>
            </a:r>
          </a:p>
          <a:p>
            <a:endParaRPr lang="en-US" dirty="0" smtClean="0"/>
          </a:p>
          <a:p>
            <a:r>
              <a:rPr lang="en-US" dirty="0" smtClean="0"/>
              <a:t>Initial political and creative optimism (‘Boom’ literature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Some rejection after political oppression is revealed.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23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40.5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3" b="161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4334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44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" b="1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877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30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18" r="-10518"/>
          <a:stretch>
            <a:fillRect/>
          </a:stretch>
        </p:blipFill>
        <p:spPr>
          <a:xfrm>
            <a:off x="-242572" y="557193"/>
            <a:ext cx="9607757" cy="5283896"/>
          </a:xfrm>
        </p:spPr>
      </p:pic>
    </p:spTree>
    <p:extLst>
      <p:ext uri="{BB962C8B-B14F-4D97-AF65-F5344CB8AC3E}">
        <p14:creationId xmlns:p14="http://schemas.microsoft.com/office/powerpoint/2010/main" val="329438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31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2" b="108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5492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Cold War and fear of spread of Communism – Cuba is 90 miles from Florida </a:t>
            </a:r>
            <a:r>
              <a:rPr lang="en-US" dirty="0" smtClean="0"/>
              <a:t>coast</a:t>
            </a:r>
          </a:p>
          <a:p>
            <a:endParaRPr lang="en-US" dirty="0" smtClean="0"/>
          </a:p>
          <a:p>
            <a:r>
              <a:rPr lang="en-US" dirty="0"/>
              <a:t>Economic and political </a:t>
            </a:r>
            <a:r>
              <a:rPr lang="en-US" dirty="0" smtClean="0"/>
              <a:t>sanctions</a:t>
            </a:r>
          </a:p>
          <a:p>
            <a:endParaRPr lang="en-US" dirty="0"/>
          </a:p>
          <a:p>
            <a:r>
              <a:rPr lang="en-US" dirty="0" smtClean="0"/>
              <a:t>Florida becomes hub of </a:t>
            </a:r>
            <a:r>
              <a:rPr lang="en-US" dirty="0" smtClean="0"/>
              <a:t>Cuban refugees</a:t>
            </a:r>
          </a:p>
          <a:p>
            <a:endParaRPr lang="en-US" dirty="0"/>
          </a:p>
          <a:p>
            <a:r>
              <a:rPr lang="en-US" dirty="0" smtClean="0"/>
              <a:t>U.S. training of Cuban paramilitaries</a:t>
            </a:r>
          </a:p>
          <a:p>
            <a:endParaRPr lang="en-US" dirty="0"/>
          </a:p>
          <a:p>
            <a:r>
              <a:rPr lang="en-US" dirty="0" smtClean="0"/>
              <a:t>Bay of Pigs</a:t>
            </a:r>
          </a:p>
          <a:p>
            <a:endParaRPr lang="en-US" dirty="0"/>
          </a:p>
          <a:p>
            <a:r>
              <a:rPr lang="en-US" dirty="0" smtClean="0"/>
              <a:t>Assassination Plots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25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34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0" r="-1140"/>
          <a:stretch>
            <a:fillRect/>
          </a:stretch>
        </p:blipFill>
        <p:spPr>
          <a:xfrm>
            <a:off x="314653" y="1049595"/>
            <a:ext cx="8735977" cy="4804451"/>
          </a:xfrm>
        </p:spPr>
      </p:pic>
    </p:spTree>
    <p:extLst>
      <p:ext uri="{BB962C8B-B14F-4D97-AF65-F5344CB8AC3E}">
        <p14:creationId xmlns:p14="http://schemas.microsoft.com/office/powerpoint/2010/main" val="2857331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in Post-WWII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of the Cold War</a:t>
            </a:r>
          </a:p>
          <a:p>
            <a:endParaRPr lang="en-US" dirty="0"/>
          </a:p>
          <a:p>
            <a:r>
              <a:rPr lang="en-US" dirty="0" smtClean="0"/>
              <a:t>Political interference in countries with left-leaning governments e.g. Guatemala 1954 (</a:t>
            </a:r>
            <a:r>
              <a:rPr lang="en-US" dirty="0" err="1" smtClean="0"/>
              <a:t>Che</a:t>
            </a:r>
            <a:r>
              <a:rPr lang="en-US" dirty="0" smtClean="0"/>
              <a:t> Guevara was there)</a:t>
            </a:r>
          </a:p>
          <a:p>
            <a:endParaRPr lang="en-US" dirty="0"/>
          </a:p>
          <a:p>
            <a:r>
              <a:rPr lang="en-US" dirty="0" smtClean="0"/>
              <a:t>Economic policy of </a:t>
            </a:r>
            <a:r>
              <a:rPr lang="en-US" dirty="0" err="1" smtClean="0"/>
              <a:t>developmentalism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943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1967 CIA internal report on assassination attempts</a:t>
            </a:r>
            <a:endParaRPr lang="en-US" dirty="0"/>
          </a:p>
        </p:txBody>
      </p:sp>
      <p:pic>
        <p:nvPicPr>
          <p:cNvPr id="4" name="Content Placeholder 3" descr="Screen Shot 2019-02-27 at 8.46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15" r="-55015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04319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Theological reaction to poverty and </a:t>
            </a:r>
            <a:r>
              <a:rPr lang="en-US" dirty="0" err="1" smtClean="0"/>
              <a:t>marginalisation</a:t>
            </a:r>
            <a:r>
              <a:rPr lang="en-US" dirty="0" smtClean="0"/>
              <a:t> in Latin America.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Hangs on question: How </a:t>
            </a:r>
            <a:r>
              <a:rPr lang="en-US" dirty="0"/>
              <a:t>can one preach a gospel of love and hope in a context of poverty and suffering?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Best formulated </a:t>
            </a:r>
            <a:r>
              <a:rPr lang="en-US" dirty="0"/>
              <a:t>by Gustavo Gutiérrez </a:t>
            </a:r>
            <a:r>
              <a:rPr lang="en-US" i="1" dirty="0" err="1"/>
              <a:t>Teología</a:t>
            </a:r>
            <a:r>
              <a:rPr lang="en-US" i="1" dirty="0"/>
              <a:t> de la </a:t>
            </a:r>
            <a:r>
              <a:rPr lang="en-US" i="1" dirty="0" err="1"/>
              <a:t>Liberación</a:t>
            </a:r>
            <a:r>
              <a:rPr lang="en-US" i="1" dirty="0"/>
              <a:t> </a:t>
            </a:r>
            <a:r>
              <a:rPr lang="en-US" dirty="0"/>
              <a:t> (1971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Brings </a:t>
            </a:r>
            <a:r>
              <a:rPr lang="en-US" dirty="0" smtClean="0"/>
              <a:t>together social analysis with Christian belief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583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Second Vatican Council (Vatican II) – 1962</a:t>
            </a:r>
          </a:p>
          <a:p>
            <a:pPr lvl="1"/>
            <a:r>
              <a:rPr lang="en-US" dirty="0" smtClean="0"/>
              <a:t>Concern with secularism among </a:t>
            </a:r>
            <a:r>
              <a:rPr lang="en-US" dirty="0" err="1" smtClean="0"/>
              <a:t>labour</a:t>
            </a:r>
            <a:r>
              <a:rPr lang="en-US" dirty="0" smtClean="0"/>
              <a:t> movement</a:t>
            </a:r>
          </a:p>
          <a:p>
            <a:pPr lvl="1"/>
            <a:r>
              <a:rPr lang="en-US" dirty="0"/>
              <a:t>Recognition of importance of the poor to the Catholic </a:t>
            </a:r>
            <a:r>
              <a:rPr lang="en-US" dirty="0" smtClean="0"/>
              <a:t>Church</a:t>
            </a:r>
          </a:p>
          <a:p>
            <a:pPr lvl="1"/>
            <a:r>
              <a:rPr lang="en-US" dirty="0" smtClean="0"/>
              <a:t>Particularly relevant to Latin American – both poor and highly </a:t>
            </a:r>
            <a:r>
              <a:rPr lang="en-US" dirty="0" smtClean="0"/>
              <a:t>Catholic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Concerns taken up by Conference of Latin American Bishops in </a:t>
            </a:r>
            <a:r>
              <a:rPr lang="en-US" dirty="0" err="1" smtClean="0"/>
              <a:t>Medellín</a:t>
            </a:r>
            <a:r>
              <a:rPr lang="en-US" dirty="0" smtClean="0"/>
              <a:t> (1968)</a:t>
            </a:r>
            <a:r>
              <a:rPr lang="en-US" dirty="0" smtClean="0"/>
              <a:t>: Formulation </a:t>
            </a:r>
            <a:r>
              <a:rPr lang="en-US" dirty="0" smtClean="0"/>
              <a:t>of ‘preferential option for the poor’</a:t>
            </a:r>
          </a:p>
        </p:txBody>
      </p:sp>
    </p:spTree>
    <p:extLst>
      <p:ext uri="{BB962C8B-B14F-4D97-AF65-F5344CB8AC3E}">
        <p14:creationId xmlns:p14="http://schemas.microsoft.com/office/powerpoint/2010/main" val="281070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Gustavo Gutiérrez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Born Peru, 1928. Of Quechua and Spanish descent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Dominican </a:t>
            </a:r>
            <a:r>
              <a:rPr lang="en-US" dirty="0" smtClean="0"/>
              <a:t>priest</a:t>
            </a:r>
          </a:p>
          <a:p>
            <a:endParaRPr lang="en-US" dirty="0" smtClean="0"/>
          </a:p>
          <a:p>
            <a:r>
              <a:rPr lang="en-US" dirty="0" smtClean="0"/>
              <a:t>Vocation to work with the poor of </a:t>
            </a:r>
            <a:r>
              <a:rPr lang="en-US" dirty="0" smtClean="0"/>
              <a:t>Lima</a:t>
            </a:r>
          </a:p>
          <a:p>
            <a:endParaRPr lang="en-US" dirty="0" smtClean="0"/>
          </a:p>
          <a:p>
            <a:r>
              <a:rPr lang="en-US" dirty="0" smtClean="0"/>
              <a:t>Major work: </a:t>
            </a:r>
            <a:r>
              <a:rPr lang="en-US" i="1" dirty="0" smtClean="0"/>
              <a:t>A Theology of Liberation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785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Gustavo Gutiérrez</a:t>
            </a:r>
            <a:endParaRPr lang="en-US" dirty="0"/>
          </a:p>
        </p:txBody>
      </p:sp>
      <p:pic>
        <p:nvPicPr>
          <p:cNvPr id="4" name="Content Placeholder 3" descr="Gustavo_gutierrez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48" r="-71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35648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attitude is ‘the way’ described by </a:t>
            </a:r>
            <a:r>
              <a:rPr lang="en-US" dirty="0" smtClean="0"/>
              <a:t>Jesus</a:t>
            </a:r>
          </a:p>
          <a:p>
            <a:endParaRPr lang="en-US" dirty="0" smtClean="0"/>
          </a:p>
          <a:p>
            <a:r>
              <a:rPr lang="en-US" dirty="0" smtClean="0"/>
              <a:t>Grounded in both Old Testament, and Latin American tradition (Las Casas).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‘putting the poor first’ it communicates the love of God, and inaugurates a movement of liberation, against oppression and exploitation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2207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Camilo</a:t>
            </a:r>
            <a:r>
              <a:rPr lang="en-US" dirty="0" smtClean="0"/>
              <a:t> Torres and the FLN in Colombia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4973" r="-949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4336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Ignacio Arturo Salas and the </a:t>
            </a:r>
            <a:r>
              <a:rPr lang="en-US" dirty="0" err="1" smtClean="0"/>
              <a:t>Liga</a:t>
            </a:r>
            <a:r>
              <a:rPr lang="en-US" dirty="0" smtClean="0"/>
              <a:t> </a:t>
            </a:r>
            <a:r>
              <a:rPr lang="en-US" dirty="0" err="1" smtClean="0"/>
              <a:t>Comunista</a:t>
            </a:r>
            <a:r>
              <a:rPr lang="en-US" dirty="0" smtClean="0"/>
              <a:t> 23 de </a:t>
            </a:r>
            <a:r>
              <a:rPr lang="en-US" dirty="0" err="1" smtClean="0"/>
              <a:t>Septiembre</a:t>
            </a:r>
            <a:r>
              <a:rPr lang="en-US" dirty="0" smtClean="0"/>
              <a:t>, Mexico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0719" r="-70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67747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Mario Menendez and revolutionary journalism in Latin America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8490" r="-28490"/>
          <a:stretch>
            <a:fillRect/>
          </a:stretch>
        </p:blipFill>
        <p:spPr>
          <a:xfrm>
            <a:off x="255163" y="2797916"/>
            <a:ext cx="3203970" cy="17620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415" y="2076401"/>
            <a:ext cx="3265483" cy="406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66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Awareness of role of Global South in Catholic Church.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Pope </a:t>
            </a:r>
            <a:r>
              <a:rPr lang="en-US" dirty="0" smtClean="0"/>
              <a:t>Francis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Appointment of Global South Cardinals, including first Caribbean </a:t>
            </a:r>
            <a:r>
              <a:rPr lang="en-US" dirty="0" smtClean="0"/>
              <a:t>Cardinal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Emphasizes </a:t>
            </a:r>
            <a:r>
              <a:rPr lang="en-US" dirty="0" smtClean="0"/>
              <a:t>aspects of Liberation Theology and ‘preferential option for the poor’ – rejection of Papal trappings, emphasis on Church’s duty to poor.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99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Marxism and left-wing revolutionary movements: Cuban Revolution</a:t>
            </a:r>
          </a:p>
          <a:p>
            <a:endParaRPr lang="en-US" dirty="0" smtClean="0"/>
          </a:p>
          <a:p>
            <a:r>
              <a:rPr lang="en-US" dirty="0" smtClean="0"/>
              <a:t>Liberal theological movements in Catholic Church: Liberation Theology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48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Preferential Option for the Poor</a:t>
            </a:r>
            <a:endParaRPr lang="en-US" dirty="0"/>
          </a:p>
        </p:txBody>
      </p:sp>
      <p:pic>
        <p:nvPicPr>
          <p:cNvPr id="4" name="Content Placeholder 3" descr="Wk8 Franci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9" r="-67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550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1952: Military Coup of </a:t>
            </a:r>
            <a:r>
              <a:rPr lang="en-US" dirty="0" err="1" smtClean="0"/>
              <a:t>Fulgencio</a:t>
            </a:r>
            <a:r>
              <a:rPr lang="en-US" dirty="0" smtClean="0"/>
              <a:t> Batista against Carlos </a:t>
            </a:r>
            <a:r>
              <a:rPr lang="en-US" dirty="0" err="1" smtClean="0"/>
              <a:t>Prio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Support of US economic interests – by 1959, US companies own 40% of sugar lands, 90% of minerals, 80% of utilities.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Widespread poverty throughout Cuba.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July 1953: Revolutionary group attacks </a:t>
            </a:r>
            <a:r>
              <a:rPr lang="en-US" dirty="0" err="1" smtClean="0"/>
              <a:t>Moncada</a:t>
            </a:r>
            <a:r>
              <a:rPr lang="en-US" dirty="0" smtClean="0"/>
              <a:t> Barracks in Santiago de Cuba, led by Fidel </a:t>
            </a:r>
            <a:r>
              <a:rPr lang="en-US" dirty="0" smtClean="0"/>
              <a:t>Castro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Marks beginning of Cuban Revolution</a:t>
            </a:r>
          </a:p>
        </p:txBody>
      </p:sp>
    </p:spTree>
    <p:extLst>
      <p:ext uri="{BB962C8B-B14F-4D97-AF65-F5344CB8AC3E}">
        <p14:creationId xmlns:p14="http://schemas.microsoft.com/office/powerpoint/2010/main" val="426450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Moncada</a:t>
            </a:r>
            <a:r>
              <a:rPr lang="en-US" dirty="0" smtClean="0"/>
              <a:t> Barracks Attack</a:t>
            </a:r>
            <a:endParaRPr lang="en-US" dirty="0"/>
          </a:p>
        </p:txBody>
      </p:sp>
      <p:pic>
        <p:nvPicPr>
          <p:cNvPr id="3" name="Picture 2" descr="Wk8 Moncada att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138" y="1417638"/>
            <a:ext cx="4712273" cy="527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5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Moncada</a:t>
            </a:r>
            <a:r>
              <a:rPr lang="en-US" dirty="0" smtClean="0"/>
              <a:t> Barracks Attack</a:t>
            </a:r>
            <a:endParaRPr lang="en-US" dirty="0"/>
          </a:p>
        </p:txBody>
      </p:sp>
      <p:pic>
        <p:nvPicPr>
          <p:cNvPr id="5" name="Picture 4" descr="Wk8 Cuba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8301815" cy="424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63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History will Absolve Me (La </a:t>
            </a:r>
            <a:r>
              <a:rPr lang="en-US" i="1" dirty="0" err="1" smtClean="0"/>
              <a:t>historia</a:t>
            </a:r>
            <a:r>
              <a:rPr lang="en-US" i="1" dirty="0" smtClean="0"/>
              <a:t> me </a:t>
            </a:r>
            <a:r>
              <a:rPr lang="en-US" i="1" dirty="0" err="1" smtClean="0"/>
              <a:t>absolverá</a:t>
            </a:r>
            <a:r>
              <a:rPr lang="en-US" dirty="0" smtClean="0"/>
              <a:t>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Castro gives </a:t>
            </a:r>
            <a:r>
              <a:rPr lang="en-US" i="1" dirty="0"/>
              <a:t>History Will Absolve Me Speech </a:t>
            </a:r>
            <a:r>
              <a:rPr lang="en-US" dirty="0"/>
              <a:t>at defense in </a:t>
            </a:r>
            <a:r>
              <a:rPr lang="en-US" dirty="0" smtClean="0"/>
              <a:t>court</a:t>
            </a:r>
          </a:p>
          <a:p>
            <a:endParaRPr lang="en-US" dirty="0"/>
          </a:p>
          <a:p>
            <a:r>
              <a:rPr lang="en-US" dirty="0"/>
              <a:t>Sentenced to 15 years in </a:t>
            </a:r>
            <a:r>
              <a:rPr lang="en-US" dirty="0" smtClean="0"/>
              <a:t>prison</a:t>
            </a:r>
          </a:p>
          <a:p>
            <a:endParaRPr lang="en-US" dirty="0" smtClean="0"/>
          </a:p>
          <a:p>
            <a:r>
              <a:rPr lang="en-US" dirty="0" smtClean="0"/>
              <a:t>Attack on US-backed dictator </a:t>
            </a:r>
            <a:r>
              <a:rPr lang="en-US" dirty="0" err="1" smtClean="0"/>
              <a:t>Fulgencio</a:t>
            </a:r>
            <a:r>
              <a:rPr lang="en-US" dirty="0" smtClean="0"/>
              <a:t> </a:t>
            </a:r>
            <a:r>
              <a:rPr lang="en-US" dirty="0" smtClean="0"/>
              <a:t>Batista</a:t>
            </a:r>
          </a:p>
          <a:p>
            <a:endParaRPr lang="en-US" dirty="0" smtClean="0"/>
          </a:p>
          <a:p>
            <a:r>
              <a:rPr lang="en-US" dirty="0" err="1" smtClean="0"/>
              <a:t>Criticises</a:t>
            </a:r>
            <a:r>
              <a:rPr lang="en-US" dirty="0" smtClean="0"/>
              <a:t> economic disparity in Cuba. Cites 700,000 Cubans without work, 30% </a:t>
            </a:r>
            <a:r>
              <a:rPr lang="en-US" dirty="0" smtClean="0"/>
              <a:t>illiteracy</a:t>
            </a:r>
          </a:p>
          <a:p>
            <a:endParaRPr lang="en-US" dirty="0" smtClean="0"/>
          </a:p>
          <a:p>
            <a:r>
              <a:rPr lang="en-US" dirty="0" smtClean="0"/>
              <a:t>Demands </a:t>
            </a:r>
            <a:r>
              <a:rPr lang="en-US" b="1" dirty="0" smtClean="0"/>
              <a:t>economic reforms </a:t>
            </a:r>
            <a:r>
              <a:rPr lang="en-US" dirty="0" smtClean="0"/>
              <a:t>including:</a:t>
            </a:r>
          </a:p>
          <a:p>
            <a:pPr lvl="1"/>
            <a:r>
              <a:rPr lang="en-US" dirty="0" smtClean="0"/>
              <a:t>Land reforms</a:t>
            </a:r>
          </a:p>
          <a:p>
            <a:pPr lvl="1"/>
            <a:r>
              <a:rPr lang="en-US" dirty="0" smtClean="0"/>
              <a:t>right of industrial workers to 30% share in profits</a:t>
            </a:r>
          </a:p>
          <a:p>
            <a:pPr lvl="1"/>
            <a:r>
              <a:rPr lang="en-US" dirty="0" smtClean="0"/>
              <a:t>right of sugar workers to 50% of profits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06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1955: Castro released after amnesty by </a:t>
            </a:r>
            <a:r>
              <a:rPr lang="en-US" dirty="0" smtClean="0"/>
              <a:t>Batista</a:t>
            </a:r>
          </a:p>
          <a:p>
            <a:endParaRPr lang="en-US" dirty="0" smtClean="0"/>
          </a:p>
          <a:p>
            <a:r>
              <a:rPr lang="en-US" dirty="0" smtClean="0"/>
              <a:t>Travels to Mexico to plan new </a:t>
            </a:r>
            <a:r>
              <a:rPr lang="en-US" dirty="0" smtClean="0"/>
              <a:t>offensives</a:t>
            </a:r>
          </a:p>
          <a:p>
            <a:endParaRPr lang="en-US" dirty="0" smtClean="0"/>
          </a:p>
          <a:p>
            <a:r>
              <a:rPr lang="en-US" dirty="0" smtClean="0"/>
              <a:t>1956: Returns to Cuba with 80 other guerrilla </a:t>
            </a:r>
            <a:r>
              <a:rPr lang="en-US" dirty="0" smtClean="0"/>
              <a:t>fighters</a:t>
            </a:r>
          </a:p>
          <a:p>
            <a:endParaRPr lang="en-US" dirty="0"/>
          </a:p>
          <a:p>
            <a:r>
              <a:rPr lang="en-US" dirty="0" smtClean="0"/>
              <a:t>Uses guerrilla “</a:t>
            </a:r>
            <a:r>
              <a:rPr lang="en-US" dirty="0" err="1" smtClean="0"/>
              <a:t>foco</a:t>
            </a:r>
            <a:r>
              <a:rPr lang="en-US" dirty="0" smtClean="0"/>
              <a:t>” strategy to defeat US-armed Batista forces</a:t>
            </a:r>
          </a:p>
          <a:p>
            <a:endParaRPr lang="en-US" dirty="0" smtClean="0"/>
          </a:p>
          <a:p>
            <a:r>
              <a:rPr lang="en-US" dirty="0" smtClean="0"/>
              <a:t>21 August 1958: After several failures, begin final offensive, taking cities on the way to </a:t>
            </a:r>
            <a:r>
              <a:rPr lang="en-US" dirty="0" smtClean="0"/>
              <a:t>Havana</a:t>
            </a:r>
          </a:p>
          <a:p>
            <a:endParaRPr lang="en-US" dirty="0" smtClean="0"/>
          </a:p>
          <a:p>
            <a:r>
              <a:rPr lang="en-US" dirty="0" smtClean="0"/>
              <a:t>2 January 1959: Revolutionaries take Havana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180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2-27 at 8.27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41" r="-11441"/>
          <a:stretch>
            <a:fillRect/>
          </a:stretch>
        </p:blipFill>
        <p:spPr>
          <a:xfrm>
            <a:off x="-469762" y="570150"/>
            <a:ext cx="10102549" cy="5556013"/>
          </a:xfrm>
        </p:spPr>
      </p:pic>
    </p:spTree>
    <p:extLst>
      <p:ext uri="{BB962C8B-B14F-4D97-AF65-F5344CB8AC3E}">
        <p14:creationId xmlns:p14="http://schemas.microsoft.com/office/powerpoint/2010/main" val="2172948946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239</TotalTime>
  <Words>723</Words>
  <Application>Microsoft Macintosh PowerPoint</Application>
  <PresentationFormat>On-screen Show (4:3)</PresentationFormat>
  <Paragraphs>128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Black</vt:lpstr>
      <vt:lpstr>Revolutionary Latin America: The Cuban Revolution and Liberation Theology</vt:lpstr>
      <vt:lpstr>U.S. in Post-WWII </vt:lpstr>
      <vt:lpstr>Two Reactions</vt:lpstr>
      <vt:lpstr>Cuba</vt:lpstr>
      <vt:lpstr>Moncada Barracks Attack</vt:lpstr>
      <vt:lpstr>Moncada Barracks Attack</vt:lpstr>
      <vt:lpstr>History will Absolve Me (La historia me absolverá)</vt:lpstr>
      <vt:lpstr>Cuban Revolution</vt:lpstr>
      <vt:lpstr>PowerPoint Presentation</vt:lpstr>
      <vt:lpstr>PowerPoint Presentation</vt:lpstr>
      <vt:lpstr>Castro’s Cuba</vt:lpstr>
      <vt:lpstr>PowerPoint Presentation</vt:lpstr>
      <vt:lpstr>Latin American Reactions</vt:lpstr>
      <vt:lpstr>PowerPoint Presentation</vt:lpstr>
      <vt:lpstr>PowerPoint Presentation</vt:lpstr>
      <vt:lpstr>PowerPoint Presentation</vt:lpstr>
      <vt:lpstr>PowerPoint Presentation</vt:lpstr>
      <vt:lpstr>US Reactions</vt:lpstr>
      <vt:lpstr>PowerPoint Presentation</vt:lpstr>
      <vt:lpstr>1967 CIA internal report on assassination attempts</vt:lpstr>
      <vt:lpstr>Liberation Theology</vt:lpstr>
      <vt:lpstr>Context</vt:lpstr>
      <vt:lpstr>Gustavo Gutiérrez</vt:lpstr>
      <vt:lpstr>Gustavo Gutiérrez</vt:lpstr>
      <vt:lpstr>Liberation Theology</vt:lpstr>
      <vt:lpstr>Camilo Torres and the FLN in Colombia</vt:lpstr>
      <vt:lpstr>Ignacio Arturo Salas and the Liga Comunista 23 de Septiembre, Mexico</vt:lpstr>
      <vt:lpstr>Mario Menendez and revolutionary journalism in Latin America</vt:lpstr>
      <vt:lpstr>Legacy</vt:lpstr>
      <vt:lpstr>Preferential Option for the Poor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Revolutionary Latin America: The Cuban Revolution and Liberation Theology</dc:title>
  <dc:creator>Alice Brooke</dc:creator>
  <cp:lastModifiedBy>Benjamin T. Smith</cp:lastModifiedBy>
  <cp:revision>25</cp:revision>
  <dcterms:created xsi:type="dcterms:W3CDTF">2014-02-22T13:16:15Z</dcterms:created>
  <dcterms:modified xsi:type="dcterms:W3CDTF">2019-02-27T08:51:39Z</dcterms:modified>
</cp:coreProperties>
</file>