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276" r:id="rId2"/>
    <p:sldId id="299" r:id="rId3"/>
    <p:sldId id="298" r:id="rId4"/>
    <p:sldId id="277" r:id="rId5"/>
    <p:sldId id="300" r:id="rId6"/>
    <p:sldId id="266" r:id="rId7"/>
    <p:sldId id="310" r:id="rId8"/>
    <p:sldId id="287" r:id="rId9"/>
    <p:sldId id="261" r:id="rId10"/>
    <p:sldId id="301" r:id="rId11"/>
    <p:sldId id="303" r:id="rId12"/>
    <p:sldId id="304" r:id="rId13"/>
    <p:sldId id="305" r:id="rId14"/>
    <p:sldId id="306" r:id="rId15"/>
    <p:sldId id="322" r:id="rId16"/>
    <p:sldId id="307" r:id="rId17"/>
    <p:sldId id="264" r:id="rId18"/>
    <p:sldId id="262" r:id="rId19"/>
    <p:sldId id="286" r:id="rId20"/>
    <p:sldId id="308" r:id="rId21"/>
    <p:sldId id="311" r:id="rId22"/>
    <p:sldId id="312" r:id="rId23"/>
    <p:sldId id="321" r:id="rId24"/>
    <p:sldId id="309" r:id="rId25"/>
    <p:sldId id="313" r:id="rId26"/>
    <p:sldId id="314" r:id="rId27"/>
    <p:sldId id="316" r:id="rId28"/>
    <p:sldId id="320" r:id="rId29"/>
    <p:sldId id="317" r:id="rId30"/>
    <p:sldId id="318" r:id="rId31"/>
    <p:sldId id="319" r:id="rId32"/>
    <p:sldId id="315"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45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FAEAE6-7CD2-417B-8422-FCC553610512}" type="datetimeFigureOut">
              <a:rPr lang="en-GB" smtClean="0"/>
              <a:t>10/10/2018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85E8BD-E13F-4FB3-AA8A-6246E707A58E}" type="slidenum">
              <a:rPr lang="en-GB" smtClean="0"/>
              <a:t>‹#›</a:t>
            </a:fld>
            <a:endParaRPr lang="en-GB"/>
          </a:p>
        </p:txBody>
      </p:sp>
    </p:spTree>
    <p:extLst>
      <p:ext uri="{BB962C8B-B14F-4D97-AF65-F5344CB8AC3E}">
        <p14:creationId xmlns:p14="http://schemas.microsoft.com/office/powerpoint/2010/main" val="2651160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2D9F16F6-2276-4F74-855B-279DC85ED578}" type="slidenum">
              <a:rPr lang="en-GB" altLang="en-US" smtClean="0"/>
              <a:pPr>
                <a:spcBef>
                  <a:spcPct val="0"/>
                </a:spcBef>
              </a:pPr>
              <a:t>14</a:t>
            </a:fld>
            <a:endParaRPr lang="en-GB" alt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r>
              <a:rPr lang="en-GB" altLang="en-US">
                <a:latin typeface="Arial" panose="020B0604020202020204" pitchFamily="34" charset="0"/>
                <a:cs typeface="Arial" panose="020B0604020202020204" pitchFamily="34" charset="0"/>
              </a:rPr>
              <a:t>Iberian expansion in 16</a:t>
            </a:r>
            <a:r>
              <a:rPr lang="en-GB" altLang="en-US" baseline="30000">
                <a:latin typeface="Arial" panose="020B0604020202020204" pitchFamily="34" charset="0"/>
                <a:cs typeface="Arial" panose="020B0604020202020204" pitchFamily="34" charset="0"/>
              </a:rPr>
              <a:t>th</a:t>
            </a:r>
            <a:r>
              <a:rPr lang="en-GB" altLang="en-US">
                <a:latin typeface="Arial" panose="020B0604020202020204" pitchFamily="34" charset="0"/>
                <a:cs typeface="Arial" panose="020B0604020202020204" pitchFamily="34" charset="0"/>
              </a:rPr>
              <a:t> / 17</a:t>
            </a:r>
            <a:r>
              <a:rPr lang="en-GB" altLang="en-US" baseline="30000">
                <a:latin typeface="Arial" panose="020B0604020202020204" pitchFamily="34" charset="0"/>
                <a:cs typeface="Arial" panose="020B0604020202020204" pitchFamily="34" charset="0"/>
              </a:rPr>
              <a:t>th</a:t>
            </a:r>
            <a:r>
              <a:rPr lang="en-GB" altLang="en-US">
                <a:latin typeface="Arial" panose="020B0604020202020204" pitchFamily="34" charset="0"/>
                <a:cs typeface="Arial" panose="020B0604020202020204" pitchFamily="34" charset="0"/>
              </a:rPr>
              <a:t> centuries (J Elliott, </a:t>
            </a:r>
            <a:r>
              <a:rPr lang="en-GB" altLang="en-US" i="1">
                <a:latin typeface="Arial" panose="020B0604020202020204" pitchFamily="34" charset="0"/>
                <a:cs typeface="Arial" panose="020B0604020202020204" pitchFamily="34" charset="0"/>
              </a:rPr>
              <a:t>Imperial Spain</a:t>
            </a:r>
            <a:r>
              <a:rPr lang="en-GB" altLang="en-US">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928086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E7BFA72-EB56-4B54-AF48-7FAD0621986E}" type="slidenum">
              <a:rPr lang="en-GB" smtClean="0"/>
              <a:pPr/>
              <a:t>24</a:t>
            </a:fld>
            <a:endParaRPr lang="en-GB"/>
          </a:p>
        </p:txBody>
      </p:sp>
    </p:spTree>
    <p:extLst>
      <p:ext uri="{BB962C8B-B14F-4D97-AF65-F5344CB8AC3E}">
        <p14:creationId xmlns:p14="http://schemas.microsoft.com/office/powerpoint/2010/main" val="3857887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945ADB9-DCE4-9549-835D-927F809A622E}"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945ADB9-DCE4-9549-835D-927F809A622E}"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945ADB9-DCE4-9549-835D-927F809A622E}"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945ADB9-DCE4-9549-835D-927F809A622E}"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945ADB9-DCE4-9549-835D-927F809A622E}"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945ADB9-DCE4-9549-835D-927F809A622E}"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945ADB9-DCE4-9549-835D-927F809A622E}" type="datetimeFigureOut">
              <a:rPr lang="en-US" smtClean="0"/>
              <a:t>10/10/2018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945ADB9-DCE4-9549-835D-927F809A622E}" type="datetimeFigureOut">
              <a:rPr lang="en-US" smtClean="0"/>
              <a:t>10/10/2018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45ADB9-DCE4-9549-835D-927F809A622E}" type="datetimeFigureOut">
              <a:rPr lang="en-US" smtClean="0"/>
              <a:t>10/10/2018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945ADB9-DCE4-9549-835D-927F809A622E}"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945ADB9-DCE4-9549-835D-927F809A622E}"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45ADB9-DCE4-9549-835D-927F809A622E}" type="datetimeFigureOut">
              <a:rPr lang="en-US" smtClean="0"/>
              <a:t>10/10/2018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4FA51-C4AF-7344-807C-4D72CAE8BD82}"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arwick.ac.uk/fac/arts/history/students/handbooks/" TargetMode="External"/><Relationship Id="rId2" Type="http://schemas.openxmlformats.org/officeDocument/2006/relationships/hyperlink" Target="mailto:R.Doyle.1@warwick.ac.uk"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AM101: Latin American Themes and Problems</a:t>
            </a:r>
          </a:p>
        </p:txBody>
      </p:sp>
      <p:sp>
        <p:nvSpPr>
          <p:cNvPr id="3" name="Subtitle 2"/>
          <p:cNvSpPr>
            <a:spLocks noGrp="1"/>
          </p:cNvSpPr>
          <p:nvPr>
            <p:ph type="subTitle" idx="1"/>
          </p:nvPr>
        </p:nvSpPr>
        <p:spPr/>
        <p:txBody>
          <a:bodyPr/>
          <a:lstStyle/>
          <a:p>
            <a:r>
              <a:rPr lang="en-US" dirty="0"/>
              <a:t>Iberians, Africans, and Peoples of the Americas</a:t>
            </a:r>
          </a:p>
          <a:p>
            <a:r>
              <a:rPr lang="en-US" dirty="0"/>
              <a:t>Dr. </a:t>
            </a:r>
            <a:r>
              <a:rPr lang="en-US" smtClean="0"/>
              <a:t>Rosie Doyle</a:t>
            </a:r>
            <a:endParaRPr lang="en-US" dirty="0"/>
          </a:p>
        </p:txBody>
      </p:sp>
    </p:spTree>
    <p:extLst>
      <p:ext uri="{BB962C8B-B14F-4D97-AF65-F5344CB8AC3E}">
        <p14:creationId xmlns:p14="http://schemas.microsoft.com/office/powerpoint/2010/main" val="1161444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a:t>Reconquista </a:t>
            </a:r>
            <a:r>
              <a:rPr lang="en-GB" b="1" dirty="0"/>
              <a:t>as</a:t>
            </a:r>
            <a:r>
              <a:rPr lang="en-GB" b="1" i="1" dirty="0"/>
              <a:t> </a:t>
            </a:r>
            <a:r>
              <a:rPr lang="en-GB" b="1" dirty="0"/>
              <a:t>a historical process deeply marks the Iberian peninsula…</a:t>
            </a:r>
            <a:endParaRPr lang="en-GB" b="1" i="1" dirty="0"/>
          </a:p>
        </p:txBody>
      </p:sp>
      <p:sp>
        <p:nvSpPr>
          <p:cNvPr id="3" name="Content Placeholder 2"/>
          <p:cNvSpPr>
            <a:spLocks noGrp="1"/>
          </p:cNvSpPr>
          <p:nvPr>
            <p:ph idx="1"/>
          </p:nvPr>
        </p:nvSpPr>
        <p:spPr/>
        <p:txBody>
          <a:bodyPr>
            <a:normAutofit fontScale="85000" lnSpcReduction="20000"/>
          </a:bodyPr>
          <a:lstStyle/>
          <a:p>
            <a:r>
              <a:rPr lang="en-GB" dirty="0"/>
              <a:t>Helps create a </a:t>
            </a:r>
            <a:r>
              <a:rPr lang="en-GB" b="1" dirty="0"/>
              <a:t>frontier society: </a:t>
            </a:r>
            <a:r>
              <a:rPr lang="en-GB" dirty="0"/>
              <a:t>shapes process of land acquisition, </a:t>
            </a:r>
            <a:r>
              <a:rPr lang="en-GB" b="1" dirty="0"/>
              <a:t>population of new lands, </a:t>
            </a:r>
            <a:r>
              <a:rPr lang="en-GB" dirty="0"/>
              <a:t>spirit of </a:t>
            </a:r>
            <a:r>
              <a:rPr lang="en-GB" b="1" dirty="0"/>
              <a:t>religious crusade</a:t>
            </a:r>
            <a:endParaRPr lang="en-GB" dirty="0"/>
          </a:p>
          <a:p>
            <a:r>
              <a:rPr lang="en-GB" b="1" dirty="0"/>
              <a:t>Private adventurers, rewarded by Christian kings: receive wealth, land, status. </a:t>
            </a:r>
          </a:p>
          <a:p>
            <a:r>
              <a:rPr lang="en-GB" b="1" dirty="0"/>
              <a:t>Population strategies:</a:t>
            </a:r>
            <a:r>
              <a:rPr lang="en-GB" dirty="0"/>
              <a:t> land grants, </a:t>
            </a:r>
            <a:r>
              <a:rPr lang="en-GB" dirty="0" err="1"/>
              <a:t>fueros</a:t>
            </a:r>
            <a:r>
              <a:rPr lang="en-GB" dirty="0"/>
              <a:t> (political/ judicial liberties)</a:t>
            </a:r>
            <a:r>
              <a:rPr lang="en-GB" b="1" dirty="0"/>
              <a:t> </a:t>
            </a:r>
          </a:p>
          <a:p>
            <a:r>
              <a:rPr lang="en-GB" b="1" dirty="0"/>
              <a:t>Northern Castile: towns </a:t>
            </a:r>
            <a:r>
              <a:rPr lang="en-GB" dirty="0"/>
              <a:t>are strategy for colonisation (compare Americas)</a:t>
            </a:r>
          </a:p>
          <a:p>
            <a:r>
              <a:rPr lang="en-GB" b="1" dirty="0"/>
              <a:t>South: </a:t>
            </a:r>
            <a:r>
              <a:rPr lang="en-GB" dirty="0"/>
              <a:t>large estates; sparse populations; </a:t>
            </a:r>
            <a:r>
              <a:rPr lang="en-GB" b="1" dirty="0" err="1"/>
              <a:t>latifundia</a:t>
            </a:r>
            <a:r>
              <a:rPr lang="en-GB" b="1" dirty="0"/>
              <a:t>; labour through tribute </a:t>
            </a:r>
            <a:r>
              <a:rPr lang="en-GB" dirty="0"/>
              <a:t>(compare Spanish American </a:t>
            </a:r>
            <a:r>
              <a:rPr lang="en-GB" i="1" dirty="0" err="1"/>
              <a:t>encomienda</a:t>
            </a:r>
            <a:r>
              <a:rPr lang="en-GB" dirty="0"/>
              <a:t>)</a:t>
            </a:r>
            <a:endParaRPr lang="en-GB" b="1" dirty="0"/>
          </a:p>
          <a:p>
            <a:endParaRPr lang="en-GB" dirty="0"/>
          </a:p>
          <a:p>
            <a:endParaRPr lang="en-GB" dirty="0"/>
          </a:p>
          <a:p>
            <a:endParaRPr lang="en-GB" dirty="0"/>
          </a:p>
        </p:txBody>
      </p:sp>
    </p:spTree>
    <p:extLst>
      <p:ext uri="{BB962C8B-B14F-4D97-AF65-F5344CB8AC3E}">
        <p14:creationId xmlns:p14="http://schemas.microsoft.com/office/powerpoint/2010/main" val="3625179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Iberia by the 13</a:t>
            </a:r>
            <a:r>
              <a:rPr lang="en-GB" b="1" baseline="30000" dirty="0"/>
              <a:t>th</a:t>
            </a:r>
            <a:r>
              <a:rPr lang="en-GB" b="1" dirty="0"/>
              <a:t> century: Four kingdoms</a:t>
            </a:r>
          </a:p>
        </p:txBody>
      </p:sp>
      <p:pic>
        <p:nvPicPr>
          <p:cNvPr id="1026" name="Picture 2" descr="Image result for map iberia thirteenth century"/>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3150" y="1608931"/>
            <a:ext cx="6997700" cy="4508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251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err="1"/>
              <a:t>Aragonese</a:t>
            </a:r>
            <a:r>
              <a:rPr lang="en-GB" b="1" dirty="0"/>
              <a:t> expansion: the Mediterranean</a:t>
            </a:r>
          </a:p>
        </p:txBody>
      </p:sp>
      <p:pic>
        <p:nvPicPr>
          <p:cNvPr id="2050" name="Picture 2" descr="Image result for map aragonese empire 13 century"/>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84859" y="1600200"/>
            <a:ext cx="7174281"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722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 andalu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533400"/>
            <a:ext cx="8128000" cy="5778500"/>
          </a:xfrm>
          <a:prstGeom prst="rect">
            <a:avLst/>
          </a:prstGeom>
        </p:spPr>
      </p:pic>
    </p:spTree>
    <p:extLst>
      <p:ext uri="{BB962C8B-B14F-4D97-AF65-F5344CB8AC3E}">
        <p14:creationId xmlns:p14="http://schemas.microsoft.com/office/powerpoint/2010/main" val="1932591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DSCN06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988" y="649288"/>
            <a:ext cx="8583612" cy="555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1261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4713" y="210578"/>
            <a:ext cx="8099737" cy="1325563"/>
          </a:xfrm>
        </p:spPr>
        <p:txBody>
          <a:bodyPr>
            <a:normAutofit fontScale="90000"/>
          </a:bodyPr>
          <a:lstStyle/>
          <a:p>
            <a:r>
              <a:rPr lang="en-GB" dirty="0"/>
              <a:t/>
            </a:r>
            <a:br>
              <a:rPr lang="en-GB" dirty="0"/>
            </a:br>
            <a:r>
              <a:rPr lang="en-GB" dirty="0"/>
              <a:t>Isabel (Castile) and Fernando (Aragon) to Pope Alexander VI </a:t>
            </a:r>
          </a:p>
        </p:txBody>
      </p:sp>
      <p:sp>
        <p:nvSpPr>
          <p:cNvPr id="5" name="Content Placeholder 2"/>
          <p:cNvSpPr>
            <a:spLocks noGrp="1"/>
          </p:cNvSpPr>
          <p:nvPr>
            <p:ph idx="1"/>
          </p:nvPr>
        </p:nvSpPr>
        <p:spPr>
          <a:xfrm>
            <a:off x="194257" y="1671077"/>
            <a:ext cx="8640650" cy="4691085"/>
          </a:xfrm>
        </p:spPr>
        <p:txBody>
          <a:bodyPr>
            <a:normAutofit fontScale="85000" lnSpcReduction="20000"/>
          </a:bodyPr>
          <a:lstStyle/>
          <a:p>
            <a:endParaRPr lang="en-GB" dirty="0"/>
          </a:p>
          <a:p>
            <a:pPr marL="0" indent="0">
              <a:buNone/>
            </a:pPr>
            <a:r>
              <a:rPr lang="en-US" dirty="0"/>
              <a:t>We neither are nor have been persuaded to undertake this war by desire to acquire greater rents nor the wish to lay up treasure. For had we wished to increase our lordship and augment our income with far less peril, travail, and expense, we should have been able to do so. But </a:t>
            </a:r>
            <a:r>
              <a:rPr lang="en-US" i="1" dirty="0"/>
              <a:t>our desire to serve God </a:t>
            </a:r>
            <a:r>
              <a:rPr lang="en-US" dirty="0"/>
              <a:t>and </a:t>
            </a:r>
            <a:r>
              <a:rPr lang="en-US" i="1" dirty="0"/>
              <a:t>our zeal for the holy Catholic faith </a:t>
            </a:r>
            <a:r>
              <a:rPr lang="en-US" dirty="0"/>
              <a:t>have induced us to set aside our own interests and ignore the continual hardships and dangers to which this cause commits us. And thus </a:t>
            </a:r>
            <a:r>
              <a:rPr lang="en-US" i="1" dirty="0"/>
              <a:t>we may hope both that the holy Catholic faith may be spread and Christendom quit of so unremitting a menace as abides here at our gates, until these infidels of the kingdom of Granada are uprooted and expelled from Spain. </a:t>
            </a:r>
            <a:endParaRPr lang="en-GB" dirty="0"/>
          </a:p>
        </p:txBody>
      </p:sp>
    </p:spTree>
    <p:extLst>
      <p:ext uri="{BB962C8B-B14F-4D97-AF65-F5344CB8AC3E}">
        <p14:creationId xmlns:p14="http://schemas.microsoft.com/office/powerpoint/2010/main" val="3759009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369918-E838-48AE-BB7D-8061B864027A}"/>
              </a:ext>
            </a:extLst>
          </p:cNvPr>
          <p:cNvSpPr>
            <a:spLocks noGrp="1"/>
          </p:cNvSpPr>
          <p:nvPr>
            <p:ph type="title"/>
          </p:nvPr>
        </p:nvSpPr>
        <p:spPr/>
        <p:txBody>
          <a:bodyPr/>
          <a:lstStyle/>
          <a:p>
            <a:r>
              <a:rPr lang="en-GB" b="1" dirty="0"/>
              <a:t>The “Catholic Monarchs”</a:t>
            </a:r>
          </a:p>
        </p:txBody>
      </p:sp>
      <p:sp>
        <p:nvSpPr>
          <p:cNvPr id="3" name="Content Placeholder 2">
            <a:extLst>
              <a:ext uri="{FF2B5EF4-FFF2-40B4-BE49-F238E27FC236}">
                <a16:creationId xmlns:a16="http://schemas.microsoft.com/office/drawing/2014/main" xmlns="" id="{CAE8B7DD-98DB-4482-B5D7-DAB16FC9CAEC}"/>
              </a:ext>
            </a:extLst>
          </p:cNvPr>
          <p:cNvSpPr>
            <a:spLocks noGrp="1"/>
          </p:cNvSpPr>
          <p:nvPr>
            <p:ph idx="1"/>
          </p:nvPr>
        </p:nvSpPr>
        <p:spPr/>
        <p:txBody>
          <a:bodyPr>
            <a:normAutofit fontScale="85000" lnSpcReduction="20000"/>
          </a:bodyPr>
          <a:lstStyle/>
          <a:p>
            <a:pPr lvl="0"/>
            <a:r>
              <a:rPr lang="en-GB" dirty="0"/>
              <a:t>1469: marriage of Ferdinand of Aragon and Isabel of Castile unifies what will later become Spain. </a:t>
            </a:r>
          </a:p>
          <a:p>
            <a:pPr lvl="0"/>
            <a:r>
              <a:rPr lang="en-GB" dirty="0"/>
              <a:t>Reconquista ends: Granada besieged, and defeated by 1791. </a:t>
            </a:r>
          </a:p>
          <a:p>
            <a:pPr lvl="0"/>
            <a:r>
              <a:rPr lang="en-GB" dirty="0"/>
              <a:t>Consolidation of the power of the monarchy </a:t>
            </a:r>
          </a:p>
          <a:p>
            <a:pPr lvl="0"/>
            <a:r>
              <a:rPr lang="en-GB" dirty="0" err="1"/>
              <a:t>Aragonese</a:t>
            </a:r>
            <a:r>
              <a:rPr lang="en-GB" dirty="0"/>
              <a:t> territory in Italy, the Kingdom of Naples, the Canary Islands towards Africa is consolidated </a:t>
            </a:r>
          </a:p>
          <a:p>
            <a:pPr lvl="0"/>
            <a:r>
              <a:rPr lang="en-GB" dirty="0"/>
              <a:t>A newly aggressive CHRISTIAN ideology: 1492 Jews expelled, Muslims forcibly converted; become disadvantaged minorities</a:t>
            </a:r>
          </a:p>
          <a:p>
            <a:pPr lvl="0"/>
            <a:r>
              <a:rPr lang="en-GB" dirty="0"/>
              <a:t>Columbus’ first voyage in 1492: about both TERRITORY and CONVERSION OF SOULS FOR SPAIN.</a:t>
            </a:r>
          </a:p>
        </p:txBody>
      </p:sp>
    </p:spTree>
    <p:extLst>
      <p:ext uri="{BB962C8B-B14F-4D97-AF65-F5344CB8AC3E}">
        <p14:creationId xmlns:p14="http://schemas.microsoft.com/office/powerpoint/2010/main" val="630092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osque cordob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068" y="254805"/>
            <a:ext cx="7821913" cy="5866435"/>
          </a:xfrm>
          <a:prstGeom prst="rect">
            <a:avLst/>
          </a:prstGeom>
        </p:spPr>
      </p:pic>
      <p:sp>
        <p:nvSpPr>
          <p:cNvPr id="3" name="TextBox 2"/>
          <p:cNvSpPr txBox="1"/>
          <p:nvPr/>
        </p:nvSpPr>
        <p:spPr>
          <a:xfrm>
            <a:off x="2394306" y="6218559"/>
            <a:ext cx="4947989" cy="523220"/>
          </a:xfrm>
          <a:prstGeom prst="rect">
            <a:avLst/>
          </a:prstGeom>
          <a:noFill/>
        </p:spPr>
        <p:txBody>
          <a:bodyPr wrap="none" rtlCol="0">
            <a:spAutoFit/>
          </a:bodyPr>
          <a:lstStyle/>
          <a:p>
            <a:r>
              <a:rPr lang="en-US" sz="2800" dirty="0"/>
              <a:t>Great Mosque at Córdoba, Spain</a:t>
            </a:r>
          </a:p>
        </p:txBody>
      </p:sp>
    </p:spTree>
    <p:extLst>
      <p:ext uri="{BB962C8B-B14F-4D97-AF65-F5344CB8AC3E}">
        <p14:creationId xmlns:p14="http://schemas.microsoft.com/office/powerpoint/2010/main" val="247033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hamb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3727" y="579370"/>
            <a:ext cx="6339771" cy="5151064"/>
          </a:xfrm>
          <a:prstGeom prst="rect">
            <a:avLst/>
          </a:prstGeom>
        </p:spPr>
      </p:pic>
      <p:sp>
        <p:nvSpPr>
          <p:cNvPr id="3" name="TextBox 2"/>
          <p:cNvSpPr txBox="1"/>
          <p:nvPr/>
        </p:nvSpPr>
        <p:spPr>
          <a:xfrm>
            <a:off x="2407535" y="5874033"/>
            <a:ext cx="5014965" cy="523220"/>
          </a:xfrm>
          <a:prstGeom prst="rect">
            <a:avLst/>
          </a:prstGeom>
          <a:noFill/>
        </p:spPr>
        <p:txBody>
          <a:bodyPr wrap="none" rtlCol="0">
            <a:spAutoFit/>
          </a:bodyPr>
          <a:lstStyle/>
          <a:p>
            <a:r>
              <a:rPr lang="en-US" sz="2800" dirty="0"/>
              <a:t>Alhambra Palace, Granada, Spain</a:t>
            </a:r>
          </a:p>
        </p:txBody>
      </p:sp>
    </p:spTree>
    <p:extLst>
      <p:ext uri="{BB962C8B-B14F-4D97-AF65-F5344CB8AC3E}">
        <p14:creationId xmlns:p14="http://schemas.microsoft.com/office/powerpoint/2010/main" val="417471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132" y="2347466"/>
            <a:ext cx="5619182" cy="2246769"/>
          </a:xfrm>
          <a:prstGeom prst="rect">
            <a:avLst/>
          </a:prstGeom>
          <a:noFill/>
        </p:spPr>
        <p:txBody>
          <a:bodyPr wrap="square" rtlCol="0">
            <a:spAutoFit/>
          </a:bodyPr>
          <a:lstStyle/>
          <a:p>
            <a:r>
              <a:rPr lang="en-US" sz="7000" dirty="0"/>
              <a:t>PART II: Africans</a:t>
            </a:r>
          </a:p>
        </p:txBody>
      </p:sp>
    </p:spTree>
    <p:extLst>
      <p:ext uri="{BB962C8B-B14F-4D97-AF65-F5344CB8AC3E}">
        <p14:creationId xmlns:p14="http://schemas.microsoft.com/office/powerpoint/2010/main" val="3515769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Assessment</a:t>
            </a:r>
          </a:p>
        </p:txBody>
      </p:sp>
      <p:sp>
        <p:nvSpPr>
          <p:cNvPr id="3" name="Content Placeholder 2"/>
          <p:cNvSpPr>
            <a:spLocks noGrp="1"/>
          </p:cNvSpPr>
          <p:nvPr>
            <p:ph idx="1"/>
          </p:nvPr>
        </p:nvSpPr>
        <p:spPr/>
        <p:txBody>
          <a:bodyPr>
            <a:normAutofit fontScale="92500" lnSpcReduction="20000"/>
          </a:bodyPr>
          <a:lstStyle/>
          <a:p>
            <a:r>
              <a:rPr lang="en-GB" b="1" dirty="0"/>
              <a:t>Essay Plan, Autumn Term Monday Week 7, 12 noon</a:t>
            </a:r>
            <a:br>
              <a:rPr lang="en-GB" b="1" dirty="0"/>
            </a:br>
            <a:r>
              <a:rPr lang="en-GB" b="1" dirty="0"/>
              <a:t>Short Essay, Spring Term, Monday Week 3, 12 noon</a:t>
            </a:r>
            <a:br>
              <a:rPr lang="en-GB" b="1" dirty="0"/>
            </a:br>
            <a:r>
              <a:rPr lang="en-GB" b="1" dirty="0"/>
              <a:t>Long Essay, Summer Term, Monday, Week 3, 12 </a:t>
            </a:r>
            <a:r>
              <a:rPr lang="en-GB" b="1" dirty="0" smtClean="0"/>
              <a:t>noon</a:t>
            </a:r>
          </a:p>
          <a:p>
            <a:r>
              <a:rPr lang="en-GB" b="1" dirty="0" smtClean="0">
                <a:hlinkClick r:id="rId2"/>
              </a:rPr>
              <a:t>R.Doyle.1@warwick.ac.uk</a:t>
            </a:r>
            <a:r>
              <a:rPr lang="en-GB" b="1" dirty="0" smtClean="0"/>
              <a:t> H027 Tues + Weds 9:30-10:30</a:t>
            </a:r>
          </a:p>
          <a:p>
            <a:r>
              <a:rPr lang="en-GB" b="1" dirty="0"/>
              <a:t>Handbook </a:t>
            </a:r>
            <a:r>
              <a:rPr lang="en-GB" b="1" dirty="0">
                <a:hlinkClick r:id="rId3"/>
              </a:rPr>
              <a:t>https://warwick.ac.uk/fac/arts/history/students/handbooks</a:t>
            </a:r>
            <a:r>
              <a:rPr lang="en-GB" b="1" dirty="0" smtClean="0">
                <a:hlinkClick r:id="rId3"/>
              </a:rPr>
              <a:t>/</a:t>
            </a:r>
            <a:endParaRPr lang="en-GB" b="1" dirty="0" smtClean="0"/>
          </a:p>
          <a:p>
            <a:endParaRPr lang="en-GB" b="1" dirty="0"/>
          </a:p>
        </p:txBody>
      </p:sp>
    </p:spTree>
    <p:extLst>
      <p:ext uri="{BB962C8B-B14F-4D97-AF65-F5344CB8AC3E}">
        <p14:creationId xmlns:p14="http://schemas.microsoft.com/office/powerpoint/2010/main" val="1447471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One of Columbus’s shipmates</a:t>
            </a:r>
          </a:p>
        </p:txBody>
      </p:sp>
      <p:pic>
        <p:nvPicPr>
          <p:cNvPr id="12290" name="Picture 2" descr="From Africa to Hispaniola (Image: T. Douglas Price/University of Wisconsin-Madi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514600"/>
            <a:ext cx="51816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1228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01A5BD-B634-4AA6-9C3A-3A1CC2D1AE3F}"/>
              </a:ext>
            </a:extLst>
          </p:cNvPr>
          <p:cNvSpPr>
            <a:spLocks noGrp="1"/>
          </p:cNvSpPr>
          <p:nvPr>
            <p:ph type="title"/>
          </p:nvPr>
        </p:nvSpPr>
        <p:spPr/>
        <p:txBody>
          <a:bodyPr>
            <a:normAutofit fontScale="90000"/>
          </a:bodyPr>
          <a:lstStyle/>
          <a:p>
            <a:r>
              <a:rPr lang="en-GB" b="1" dirty="0"/>
              <a:t>Africans AND African-Iberians went to the Americas…</a:t>
            </a:r>
          </a:p>
        </p:txBody>
      </p:sp>
      <p:sp>
        <p:nvSpPr>
          <p:cNvPr id="3" name="Content Placeholder 2">
            <a:extLst>
              <a:ext uri="{FF2B5EF4-FFF2-40B4-BE49-F238E27FC236}">
                <a16:creationId xmlns:a16="http://schemas.microsoft.com/office/drawing/2014/main" xmlns="" id="{99084C74-EE4C-4334-812E-F9B4A313D6BF}"/>
              </a:ext>
            </a:extLst>
          </p:cNvPr>
          <p:cNvSpPr>
            <a:spLocks noGrp="1"/>
          </p:cNvSpPr>
          <p:nvPr>
            <p:ph idx="1"/>
          </p:nvPr>
        </p:nvSpPr>
        <p:spPr/>
        <p:txBody>
          <a:bodyPr>
            <a:normAutofit fontScale="92500"/>
          </a:bodyPr>
          <a:lstStyle/>
          <a:p>
            <a:r>
              <a:rPr lang="en-GB" dirty="0"/>
              <a:t>Africans were among the first arrivals to the “New World”: sailors, explorers, not only slaves</a:t>
            </a:r>
          </a:p>
          <a:p>
            <a:r>
              <a:rPr lang="en-GB" dirty="0"/>
              <a:t>And, the “Iberians” who arrived had coexisted with or mixed with Africans</a:t>
            </a:r>
          </a:p>
          <a:p>
            <a:r>
              <a:rPr lang="en-GB" dirty="0"/>
              <a:t>Slaves arrive in Iberia from mid-C15 from sub-Saharan Africa</a:t>
            </a:r>
          </a:p>
          <a:p>
            <a:r>
              <a:rPr lang="en-GB" dirty="0"/>
              <a:t>People of African origin made up about </a:t>
            </a:r>
            <a:r>
              <a:rPr lang="en-GB" b="1" dirty="0"/>
              <a:t>20%</a:t>
            </a:r>
            <a:r>
              <a:rPr lang="en-GB" dirty="0"/>
              <a:t> of the population of Seville in 1565; </a:t>
            </a:r>
            <a:r>
              <a:rPr lang="en-GB" b="1" dirty="0"/>
              <a:t>more were FREE than enslaved</a:t>
            </a:r>
            <a:endParaRPr lang="en-GB" dirty="0"/>
          </a:p>
          <a:p>
            <a:endParaRPr lang="en-GB" dirty="0"/>
          </a:p>
          <a:p>
            <a:endParaRPr lang="en-GB" dirty="0"/>
          </a:p>
        </p:txBody>
      </p:sp>
    </p:spTree>
    <p:extLst>
      <p:ext uri="{BB962C8B-B14F-4D97-AF65-F5344CB8AC3E}">
        <p14:creationId xmlns:p14="http://schemas.microsoft.com/office/powerpoint/2010/main" val="37151692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59796CA-A457-45D0-B6CB-AD7F4BF44C84}"/>
              </a:ext>
            </a:extLst>
          </p:cNvPr>
          <p:cNvSpPr>
            <a:spLocks noGrp="1"/>
          </p:cNvSpPr>
          <p:nvPr>
            <p:ph type="title"/>
          </p:nvPr>
        </p:nvSpPr>
        <p:spPr/>
        <p:txBody>
          <a:bodyPr>
            <a:normAutofit fontScale="90000"/>
          </a:bodyPr>
          <a:lstStyle/>
          <a:p>
            <a:r>
              <a:rPr lang="en-GB" b="1" dirty="0"/>
              <a:t>Iberians were the first and last to enslaved Africans in the New World</a:t>
            </a:r>
          </a:p>
        </p:txBody>
      </p:sp>
      <p:sp>
        <p:nvSpPr>
          <p:cNvPr id="3" name="Content Placeholder 2">
            <a:extLst>
              <a:ext uri="{FF2B5EF4-FFF2-40B4-BE49-F238E27FC236}">
                <a16:creationId xmlns:a16="http://schemas.microsoft.com/office/drawing/2014/main" xmlns="" id="{F3C62A91-FF21-46B8-A2E3-360A5F2954C2}"/>
              </a:ext>
            </a:extLst>
          </p:cNvPr>
          <p:cNvSpPr>
            <a:spLocks noGrp="1"/>
          </p:cNvSpPr>
          <p:nvPr>
            <p:ph idx="1"/>
          </p:nvPr>
        </p:nvSpPr>
        <p:spPr/>
        <p:txBody>
          <a:bodyPr>
            <a:normAutofit fontScale="92500" lnSpcReduction="20000"/>
          </a:bodyPr>
          <a:lstStyle/>
          <a:p>
            <a:pPr lvl="0"/>
            <a:r>
              <a:rPr lang="en-GB" dirty="0"/>
              <a:t>Castilians: formative experiences of slavery in the CANARY ISLANDS; and for Portugal, in the Azores, Madeira </a:t>
            </a:r>
          </a:p>
          <a:p>
            <a:pPr lvl="0"/>
            <a:r>
              <a:rPr lang="en-GB" dirty="0"/>
              <a:t>Portuguese semi-colonial presence in ANGOLA</a:t>
            </a:r>
          </a:p>
          <a:p>
            <a:pPr lvl="0"/>
            <a:r>
              <a:rPr lang="en-GB" dirty="0"/>
              <a:t>an intimate, bilateral relationship between Brazil and Angola: </a:t>
            </a:r>
          </a:p>
          <a:p>
            <a:pPr lvl="0"/>
            <a:r>
              <a:rPr lang="en-GB" dirty="0"/>
              <a:t>Jesuit friar </a:t>
            </a:r>
            <a:r>
              <a:rPr lang="en-GB" dirty="0" err="1"/>
              <a:t>Gonçalo</a:t>
            </a:r>
            <a:r>
              <a:rPr lang="en-GB" dirty="0"/>
              <a:t> João (1646): </a:t>
            </a:r>
            <a:r>
              <a:rPr lang="en-GB" b="1" dirty="0"/>
              <a:t>“Without Angola, there is no Brazil.” </a:t>
            </a:r>
          </a:p>
          <a:p>
            <a:pPr lvl="0"/>
            <a:r>
              <a:rPr lang="en-GB" b="1" dirty="0"/>
              <a:t>Nearly half of all Africans taken to the Americas as slaves went to Latin America. 4% went to the US.</a:t>
            </a:r>
          </a:p>
          <a:p>
            <a:endParaRPr lang="en-GB" dirty="0"/>
          </a:p>
        </p:txBody>
      </p:sp>
    </p:spTree>
    <p:extLst>
      <p:ext uri="{BB962C8B-B14F-4D97-AF65-F5344CB8AC3E}">
        <p14:creationId xmlns:p14="http://schemas.microsoft.com/office/powerpoint/2010/main" val="1522474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26961" y="365125"/>
            <a:ext cx="10515600" cy="1325563"/>
          </a:xfrm>
        </p:spPr>
        <p:txBody>
          <a:bodyPr>
            <a:normAutofit fontScale="90000"/>
          </a:bodyPr>
          <a:lstStyle/>
          <a:p>
            <a:r>
              <a:rPr lang="en-US" dirty="0" smtClean="0"/>
              <a:t/>
            </a:r>
            <a:br>
              <a:rPr lang="en-US" dirty="0" smtClean="0"/>
            </a:br>
            <a:r>
              <a:rPr lang="en-US" sz="3600" dirty="0" smtClean="0"/>
              <a:t>Juan </a:t>
            </a:r>
            <a:r>
              <a:rPr lang="en-US" sz="3600" dirty="0" err="1" smtClean="0"/>
              <a:t>Garrido</a:t>
            </a:r>
            <a:r>
              <a:rPr lang="en-US" sz="3600" dirty="0" smtClean="0"/>
              <a:t> (c. 1480-c. 1550), </a:t>
            </a:r>
            <a:r>
              <a:rPr lang="en-US" sz="3600" dirty="0" smtClean="0"/>
              <a:t/>
            </a:r>
            <a:br>
              <a:rPr lang="en-US" sz="3600" dirty="0" smtClean="0"/>
            </a:br>
            <a:r>
              <a:rPr lang="en-US" sz="3600" dirty="0" smtClean="0"/>
              <a:t>the </a:t>
            </a:r>
            <a:r>
              <a:rPr lang="en-US" sz="3600" dirty="0" smtClean="0"/>
              <a:t>Black Spanish Conquistador</a:t>
            </a:r>
            <a:br>
              <a:rPr lang="en-US" sz="3600" dirty="0" smtClean="0"/>
            </a:br>
            <a:endParaRPr lang="en-GB" sz="3600" dirty="0"/>
          </a:p>
        </p:txBody>
      </p:sp>
      <p:pic>
        <p:nvPicPr>
          <p:cNvPr id="5" name="Picture 4"/>
          <p:cNvPicPr>
            <a:picLocks noChangeAspect="1"/>
          </p:cNvPicPr>
          <p:nvPr/>
        </p:nvPicPr>
        <p:blipFill>
          <a:blip r:embed="rId2"/>
          <a:stretch>
            <a:fillRect/>
          </a:stretch>
        </p:blipFill>
        <p:spPr>
          <a:xfrm>
            <a:off x="730339" y="2157173"/>
            <a:ext cx="8001000" cy="4368800"/>
          </a:xfrm>
          <a:prstGeom prst="rect">
            <a:avLst/>
          </a:prstGeom>
        </p:spPr>
      </p:pic>
    </p:spTree>
    <p:extLst>
      <p:ext uri="{BB962C8B-B14F-4D97-AF65-F5344CB8AC3E}">
        <p14:creationId xmlns:p14="http://schemas.microsoft.com/office/powerpoint/2010/main" val="2036367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4274" name="Picture 2" descr="Map 1: Overview of the slave trade out of Africa, 1500-1900"/>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538873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2AAE2C-A341-4453-A0AF-CEFA06AB216C}"/>
              </a:ext>
            </a:extLst>
          </p:cNvPr>
          <p:cNvSpPr>
            <a:spLocks noGrp="1"/>
          </p:cNvSpPr>
          <p:nvPr>
            <p:ph type="title"/>
          </p:nvPr>
        </p:nvSpPr>
        <p:spPr/>
        <p:txBody>
          <a:bodyPr/>
          <a:lstStyle/>
          <a:p>
            <a:r>
              <a:rPr lang="en-GB" dirty="0"/>
              <a:t>And did you know…</a:t>
            </a:r>
          </a:p>
        </p:txBody>
      </p:sp>
      <p:sp>
        <p:nvSpPr>
          <p:cNvPr id="3" name="Content Placeholder 2">
            <a:extLst>
              <a:ext uri="{FF2B5EF4-FFF2-40B4-BE49-F238E27FC236}">
                <a16:creationId xmlns:a16="http://schemas.microsoft.com/office/drawing/2014/main" xmlns="" id="{6CF8D0E5-5999-4B24-A670-92163B06133B}"/>
              </a:ext>
            </a:extLst>
          </p:cNvPr>
          <p:cNvSpPr>
            <a:spLocks noGrp="1"/>
          </p:cNvSpPr>
          <p:nvPr>
            <p:ph idx="1"/>
          </p:nvPr>
        </p:nvSpPr>
        <p:spPr/>
        <p:txBody>
          <a:bodyPr>
            <a:normAutofit/>
          </a:bodyPr>
          <a:lstStyle/>
          <a:p>
            <a:pPr marL="0" indent="0">
              <a:buNone/>
            </a:pPr>
            <a:r>
              <a:rPr lang="en-GB" sz="4800" b="1" dirty="0"/>
              <a:t>Before 1800, more Africans than Europeans went to the Americas.</a:t>
            </a:r>
          </a:p>
        </p:txBody>
      </p:sp>
    </p:spTree>
    <p:extLst>
      <p:ext uri="{BB962C8B-B14F-4D97-AF65-F5344CB8AC3E}">
        <p14:creationId xmlns:p14="http://schemas.microsoft.com/office/powerpoint/2010/main" val="37216841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114D771D-872F-4958-B377-13B6CAA89BCF}"/>
              </a:ext>
            </a:extLst>
          </p:cNvPr>
          <p:cNvSpPr>
            <a:spLocks noGrp="1"/>
          </p:cNvSpPr>
          <p:nvPr>
            <p:ph type="ctrTitle"/>
          </p:nvPr>
        </p:nvSpPr>
        <p:spPr/>
        <p:txBody>
          <a:bodyPr/>
          <a:lstStyle/>
          <a:p>
            <a:r>
              <a:rPr lang="en-GB" b="1" dirty="0"/>
              <a:t>Part 3: The Americas</a:t>
            </a:r>
          </a:p>
        </p:txBody>
      </p:sp>
      <p:sp>
        <p:nvSpPr>
          <p:cNvPr id="7" name="Subtitle 6">
            <a:extLst>
              <a:ext uri="{FF2B5EF4-FFF2-40B4-BE49-F238E27FC236}">
                <a16:creationId xmlns:a16="http://schemas.microsoft.com/office/drawing/2014/main" xmlns="" id="{B20DD6C3-53BA-41B0-A8D1-F2F42E6F30FA}"/>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40226784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FE00A92-FFCB-466D-AE64-F0E4EC8D2F45}"/>
              </a:ext>
            </a:extLst>
          </p:cNvPr>
          <p:cNvSpPr>
            <a:spLocks noGrp="1"/>
          </p:cNvSpPr>
          <p:nvPr>
            <p:ph type="title"/>
          </p:nvPr>
        </p:nvSpPr>
        <p:spPr/>
        <p:txBody>
          <a:bodyPr>
            <a:normAutofit fontScale="90000"/>
          </a:bodyPr>
          <a:lstStyle/>
          <a:p>
            <a:r>
              <a:rPr lang="en-GB" dirty="0"/>
              <a:t>The diversity of Latin America in 1492</a:t>
            </a:r>
          </a:p>
        </p:txBody>
      </p:sp>
      <p:sp>
        <p:nvSpPr>
          <p:cNvPr id="3" name="Content Placeholder 2">
            <a:extLst>
              <a:ext uri="{FF2B5EF4-FFF2-40B4-BE49-F238E27FC236}">
                <a16:creationId xmlns:a16="http://schemas.microsoft.com/office/drawing/2014/main" xmlns="" id="{8E98FBF0-4E3B-41F9-A27B-99A971CA0E8C}"/>
              </a:ext>
            </a:extLst>
          </p:cNvPr>
          <p:cNvSpPr>
            <a:spLocks noGrp="1"/>
          </p:cNvSpPr>
          <p:nvPr>
            <p:ph idx="1"/>
          </p:nvPr>
        </p:nvSpPr>
        <p:spPr/>
        <p:txBody>
          <a:bodyPr>
            <a:normAutofit lnSpcReduction="10000"/>
          </a:bodyPr>
          <a:lstStyle/>
          <a:p>
            <a:r>
              <a:rPr lang="en-GB" altLang="en-US" dirty="0"/>
              <a:t>Over 350 tribal groups; 15 cultural centres; over 160 language groups</a:t>
            </a:r>
          </a:p>
          <a:p>
            <a:r>
              <a:rPr lang="en-GB" altLang="en-US" b="1" dirty="0"/>
              <a:t>Densely populated</a:t>
            </a:r>
            <a:r>
              <a:rPr lang="en-GB" altLang="en-US" dirty="0"/>
              <a:t> in places; altogether,</a:t>
            </a:r>
            <a:r>
              <a:rPr lang="en-GB" altLang="en-US" b="1" dirty="0"/>
              <a:t> 57 million people</a:t>
            </a:r>
            <a:r>
              <a:rPr lang="en-GB" altLang="en-US" dirty="0"/>
              <a:t> in Americas</a:t>
            </a:r>
          </a:p>
          <a:p>
            <a:r>
              <a:rPr lang="en-GB" altLang="en-US" dirty="0"/>
              <a:t>Not “unified”</a:t>
            </a:r>
          </a:p>
          <a:p>
            <a:r>
              <a:rPr lang="en-GB" altLang="en-US" b="1" dirty="0"/>
              <a:t>But, some links between them: </a:t>
            </a:r>
            <a:r>
              <a:rPr lang="en-GB" altLang="en-US" dirty="0"/>
              <a:t>through conquest, empires, overlap, cultural influences (</a:t>
            </a:r>
            <a:r>
              <a:rPr lang="en-GB" altLang="en-US" dirty="0" err="1"/>
              <a:t>ie</a:t>
            </a:r>
            <a:r>
              <a:rPr lang="en-GB" altLang="en-US" dirty="0"/>
              <a:t> processes of mixing happened in the pre-Iberian Americas too…)</a:t>
            </a:r>
            <a:endParaRPr lang="en-GB" dirty="0"/>
          </a:p>
        </p:txBody>
      </p:sp>
    </p:spTree>
    <p:extLst>
      <p:ext uri="{BB962C8B-B14F-4D97-AF65-F5344CB8AC3E}">
        <p14:creationId xmlns:p14="http://schemas.microsoft.com/office/powerpoint/2010/main" val="33683876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54027" y="107951"/>
            <a:ext cx="7404146" cy="792162"/>
          </a:xfrm>
        </p:spPr>
        <p:txBody>
          <a:bodyPr>
            <a:normAutofit/>
          </a:bodyPr>
          <a:lstStyle/>
          <a:p>
            <a:pPr algn="l"/>
            <a:r>
              <a:rPr lang="en-GB" altLang="en-US" sz="2800" b="1" dirty="0" smtClean="0">
                <a:ea typeface="ＭＳ Ｐゴシック" panose="020B0600070205080204" pitchFamily="34" charset="-128"/>
              </a:rPr>
              <a:t>(Some) Pre-Columbian peoples of the Americas</a:t>
            </a:r>
            <a:endParaRPr lang="en-GB" altLang="en-US" sz="2800" dirty="0" smtClean="0">
              <a:ea typeface="ＭＳ Ｐゴシック" panose="020B0600070205080204" pitchFamily="34" charset="-128"/>
            </a:endParaRPr>
          </a:p>
        </p:txBody>
      </p:sp>
      <p:pic>
        <p:nvPicPr>
          <p:cNvPr id="5" name="Picture 3" descr="C:\Users\Caroline\Documents\2012-13 Docs\Teaching\First Year\Images\Mesoamerican civilization - Britannic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412875"/>
            <a:ext cx="4486275" cy="295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C:\Users\Caroline\Documents\2012-13 Docs\Teaching\First Year\Images\Andean civilization - Britannic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1052513"/>
            <a:ext cx="3313113" cy="382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C:\Users\Caroline\Documents\2012-13 Docs\Teaching\First Year\Images\South America's indigenous populatio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0188" y="2924175"/>
            <a:ext cx="2563812" cy="375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Caroline\Documents\2012-13 Docs\Teaching\First Year\Images\California Indian distribution - Britannic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4437063"/>
            <a:ext cx="174148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Users\Caroline\Documents\2012-13 Docs\Teaching\First Year\Images\Native American Southeast Indians - Britannica.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9613" y="4797425"/>
            <a:ext cx="2360612" cy="19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0"/>
          <p:cNvSpPr>
            <a:spLocks noChangeArrowheads="1"/>
          </p:cNvSpPr>
          <p:nvPr/>
        </p:nvSpPr>
        <p:spPr bwMode="auto">
          <a:xfrm>
            <a:off x="2195513" y="4365625"/>
            <a:ext cx="194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000" i="1">
                <a:latin typeface="Calibri" panose="020F0502020204030204" pitchFamily="34" charset="0"/>
              </a:rPr>
              <a:t>Encyclopædia Britannica </a:t>
            </a:r>
          </a:p>
          <a:p>
            <a:pPr eaLnBrk="1" hangingPunct="1"/>
            <a:r>
              <a:rPr lang="en-GB" altLang="en-US" sz="1000" i="1">
                <a:latin typeface="Calibri" panose="020F0502020204030204" pitchFamily="34" charset="0"/>
              </a:rPr>
              <a:t>Online</a:t>
            </a:r>
            <a:r>
              <a:rPr lang="en-GB" altLang="en-US" sz="1000">
                <a:latin typeface="Calibri" panose="020F0502020204030204" pitchFamily="34" charset="0"/>
              </a:rPr>
              <a:t>. Web. 31 Oct. 2012.</a:t>
            </a:r>
          </a:p>
        </p:txBody>
      </p:sp>
      <p:sp>
        <p:nvSpPr>
          <p:cNvPr id="11" name="Rectangle 11"/>
          <p:cNvSpPr>
            <a:spLocks noChangeArrowheads="1"/>
          </p:cNvSpPr>
          <p:nvPr/>
        </p:nvSpPr>
        <p:spPr bwMode="auto">
          <a:xfrm>
            <a:off x="4237352" y="5300663"/>
            <a:ext cx="242348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b="1" dirty="0">
                <a:latin typeface="Calibri" panose="020F0502020204030204" pitchFamily="34" charset="0"/>
              </a:rPr>
              <a:t>Diverse geographically, </a:t>
            </a:r>
          </a:p>
          <a:p>
            <a:pPr algn="ctr" eaLnBrk="1" hangingPunct="1"/>
            <a:r>
              <a:rPr lang="en-GB" altLang="en-US" b="1" dirty="0">
                <a:latin typeface="Calibri" panose="020F0502020204030204" pitchFamily="34" charset="0"/>
              </a:rPr>
              <a:t>politically, socially, </a:t>
            </a:r>
          </a:p>
          <a:p>
            <a:pPr algn="ctr" eaLnBrk="1" hangingPunct="1"/>
            <a:r>
              <a:rPr lang="en-GB" altLang="en-US" b="1" dirty="0">
                <a:latin typeface="Calibri" panose="020F0502020204030204" pitchFamily="34" charset="0"/>
              </a:rPr>
              <a:t>linguistically</a:t>
            </a:r>
          </a:p>
        </p:txBody>
      </p:sp>
    </p:spTree>
    <p:extLst>
      <p:ext uri="{BB962C8B-B14F-4D97-AF65-F5344CB8AC3E}">
        <p14:creationId xmlns:p14="http://schemas.microsoft.com/office/powerpoint/2010/main" val="24295228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09C5E3-73E3-4A31-B402-C15B40EB5812}"/>
              </a:ext>
            </a:extLst>
          </p:cNvPr>
          <p:cNvSpPr>
            <a:spLocks noGrp="1"/>
          </p:cNvSpPr>
          <p:nvPr>
            <p:ph type="title"/>
          </p:nvPr>
        </p:nvSpPr>
        <p:spPr/>
        <p:txBody>
          <a:bodyPr/>
          <a:lstStyle/>
          <a:p>
            <a:r>
              <a:rPr lang="en-GB" b="1" dirty="0"/>
              <a:t>“Sedentary” societies</a:t>
            </a:r>
          </a:p>
        </p:txBody>
      </p:sp>
      <p:sp>
        <p:nvSpPr>
          <p:cNvPr id="3" name="Content Placeholder 2">
            <a:extLst>
              <a:ext uri="{FF2B5EF4-FFF2-40B4-BE49-F238E27FC236}">
                <a16:creationId xmlns:a16="http://schemas.microsoft.com/office/drawing/2014/main" xmlns="" id="{214833ED-8D26-43B9-835F-4D17FB790A08}"/>
              </a:ext>
            </a:extLst>
          </p:cNvPr>
          <p:cNvSpPr>
            <a:spLocks noGrp="1"/>
          </p:cNvSpPr>
          <p:nvPr>
            <p:ph idx="1"/>
          </p:nvPr>
        </p:nvSpPr>
        <p:spPr/>
        <p:txBody>
          <a:bodyPr>
            <a:normAutofit fontScale="92500" lnSpcReduction="10000"/>
          </a:bodyPr>
          <a:lstStyle/>
          <a:p>
            <a:pPr marL="0" indent="0">
              <a:buNone/>
            </a:pPr>
            <a:r>
              <a:rPr lang="en-GB" b="1" dirty="0"/>
              <a:t> * permanent settlements: towns/ even major cities.</a:t>
            </a:r>
          </a:p>
          <a:p>
            <a:r>
              <a:rPr lang="en-GB" b="1" dirty="0"/>
              <a:t>Agriculture </a:t>
            </a:r>
            <a:r>
              <a:rPr lang="en-GB" dirty="0"/>
              <a:t>to support </a:t>
            </a:r>
            <a:r>
              <a:rPr lang="en-GB" b="1" dirty="0"/>
              <a:t>dense populations</a:t>
            </a:r>
          </a:p>
          <a:p>
            <a:r>
              <a:rPr lang="en-GB" b="1" dirty="0"/>
              <a:t>Recognisable political organisation: </a:t>
            </a:r>
            <a:r>
              <a:rPr lang="en-GB" dirty="0"/>
              <a:t>nobility, middle strata, and commoners. Incas/ Aztecs have even built </a:t>
            </a:r>
            <a:r>
              <a:rPr lang="en-GB" b="1" dirty="0"/>
              <a:t>empires.</a:t>
            </a:r>
          </a:p>
          <a:p>
            <a:r>
              <a:rPr lang="en-GB" b="1" dirty="0"/>
              <a:t>Use of TRIBUTE (labour/ goods)</a:t>
            </a:r>
          </a:p>
          <a:p>
            <a:r>
              <a:rPr lang="en-GB" b="1" dirty="0"/>
              <a:t>RECOGNISABLE to the Iberians; &amp; potential supply of LABOUR. </a:t>
            </a:r>
          </a:p>
          <a:p>
            <a:endParaRPr lang="en-GB" dirty="0"/>
          </a:p>
        </p:txBody>
      </p:sp>
    </p:spTree>
    <p:extLst>
      <p:ext uri="{BB962C8B-B14F-4D97-AF65-F5344CB8AC3E}">
        <p14:creationId xmlns:p14="http://schemas.microsoft.com/office/powerpoint/2010/main" val="1095262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DDD102-6679-44B9-82EE-552469AA0B4C}"/>
              </a:ext>
            </a:extLst>
          </p:cNvPr>
          <p:cNvSpPr>
            <a:spLocks noGrp="1"/>
          </p:cNvSpPr>
          <p:nvPr>
            <p:ph type="title"/>
          </p:nvPr>
        </p:nvSpPr>
        <p:spPr/>
        <p:txBody>
          <a:bodyPr>
            <a:normAutofit fontScale="90000"/>
          </a:bodyPr>
          <a:lstStyle/>
          <a:p>
            <a:r>
              <a:rPr lang="en-GB" b="1" dirty="0"/>
              <a:t>Questions to think about for today’s lecture</a:t>
            </a:r>
          </a:p>
        </p:txBody>
      </p:sp>
      <p:sp>
        <p:nvSpPr>
          <p:cNvPr id="3" name="Content Placeholder 2">
            <a:extLst>
              <a:ext uri="{FF2B5EF4-FFF2-40B4-BE49-F238E27FC236}">
                <a16:creationId xmlns:a16="http://schemas.microsoft.com/office/drawing/2014/main" xmlns="" id="{0E4FBCBE-6219-454F-AE11-86E36F2BBA4A}"/>
              </a:ext>
            </a:extLst>
          </p:cNvPr>
          <p:cNvSpPr>
            <a:spLocks noGrp="1"/>
          </p:cNvSpPr>
          <p:nvPr>
            <p:ph idx="1"/>
          </p:nvPr>
        </p:nvSpPr>
        <p:spPr/>
        <p:txBody>
          <a:bodyPr>
            <a:normAutofit fontScale="92500" lnSpcReduction="10000"/>
          </a:bodyPr>
          <a:lstStyle/>
          <a:p>
            <a:r>
              <a:rPr lang="en-GB" dirty="0"/>
              <a:t>Who were the peoples who would meet each other in the “New World”? Had any of them met before? </a:t>
            </a:r>
          </a:p>
          <a:p>
            <a:r>
              <a:rPr lang="en-GB" dirty="0"/>
              <a:t>Were they entirely different from one another, or were there similarities?</a:t>
            </a:r>
          </a:p>
          <a:p>
            <a:r>
              <a:rPr lang="en-GB" dirty="0"/>
              <a:t>What beliefs about each other had some of them already formed?</a:t>
            </a:r>
          </a:p>
          <a:p>
            <a:r>
              <a:rPr lang="en-GB" dirty="0"/>
              <a:t>How might we expect their previous historical experiences to shape their encounter with each other?</a:t>
            </a:r>
          </a:p>
        </p:txBody>
      </p:sp>
    </p:spTree>
    <p:extLst>
      <p:ext uri="{BB962C8B-B14F-4D97-AF65-F5344CB8AC3E}">
        <p14:creationId xmlns:p14="http://schemas.microsoft.com/office/powerpoint/2010/main" val="10716526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958DAA-61ED-4855-A4C7-B2728A5A3180}"/>
              </a:ext>
            </a:extLst>
          </p:cNvPr>
          <p:cNvSpPr>
            <a:spLocks noGrp="1"/>
          </p:cNvSpPr>
          <p:nvPr>
            <p:ph type="title"/>
          </p:nvPr>
        </p:nvSpPr>
        <p:spPr/>
        <p:txBody>
          <a:bodyPr>
            <a:normAutofit fontScale="90000"/>
          </a:bodyPr>
          <a:lstStyle/>
          <a:p>
            <a:r>
              <a:rPr lang="en-GB" b="1" dirty="0"/>
              <a:t>“Semi-sedentary” and “non-sedentary” societies</a:t>
            </a:r>
          </a:p>
        </p:txBody>
      </p:sp>
      <p:sp>
        <p:nvSpPr>
          <p:cNvPr id="3" name="Content Placeholder 2">
            <a:extLst>
              <a:ext uri="{FF2B5EF4-FFF2-40B4-BE49-F238E27FC236}">
                <a16:creationId xmlns:a16="http://schemas.microsoft.com/office/drawing/2014/main" xmlns="" id="{ADFED39D-EC71-4F45-BCFA-05ED9336F141}"/>
              </a:ext>
            </a:extLst>
          </p:cNvPr>
          <p:cNvSpPr>
            <a:spLocks noGrp="1"/>
          </p:cNvSpPr>
          <p:nvPr>
            <p:ph idx="1"/>
          </p:nvPr>
        </p:nvSpPr>
        <p:spPr/>
        <p:txBody>
          <a:bodyPr>
            <a:normAutofit fontScale="85000" lnSpcReduction="20000"/>
          </a:bodyPr>
          <a:lstStyle/>
          <a:p>
            <a:r>
              <a:rPr lang="en-GB" sz="3300" b="1" dirty="0"/>
              <a:t>Slash-and-burn agriculture or hunting/ gathering only </a:t>
            </a:r>
          </a:p>
          <a:p>
            <a:r>
              <a:rPr lang="en-GB" sz="3300" b="1" dirty="0"/>
              <a:t>Temporary villages, or movement around hunting territory; little agriculture. </a:t>
            </a:r>
          </a:p>
          <a:p>
            <a:r>
              <a:rPr lang="en-GB" sz="3300" b="1" dirty="0"/>
              <a:t>Low population densities. </a:t>
            </a:r>
          </a:p>
          <a:p>
            <a:r>
              <a:rPr lang="en-GB" sz="3300" b="1" dirty="0"/>
              <a:t>Semi-</a:t>
            </a:r>
            <a:r>
              <a:rPr lang="en-GB" sz="3300" b="1" dirty="0" err="1"/>
              <a:t>sedentaries</a:t>
            </a:r>
            <a:r>
              <a:rPr lang="en-GB" sz="3300" b="1" dirty="0"/>
              <a:t>:</a:t>
            </a:r>
            <a:r>
              <a:rPr lang="en-GB" sz="3300" dirty="0"/>
              <a:t> northern </a:t>
            </a:r>
            <a:r>
              <a:rPr lang="en-GB" sz="3300" b="1" dirty="0"/>
              <a:t>Mexico; </a:t>
            </a:r>
            <a:r>
              <a:rPr lang="en-GB" sz="3300" dirty="0"/>
              <a:t>and </a:t>
            </a:r>
            <a:r>
              <a:rPr lang="en-GB" sz="3300" b="1" dirty="0"/>
              <a:t>forest/ wet areas: Brazilian &amp; Caribbean coasts; </a:t>
            </a:r>
            <a:r>
              <a:rPr lang="en-GB" sz="3300" dirty="0"/>
              <a:t>Venezuela.</a:t>
            </a:r>
            <a:endParaRPr lang="en-GB" sz="3300" b="1" dirty="0"/>
          </a:p>
          <a:p>
            <a:r>
              <a:rPr lang="en-GB" sz="3300" b="1" dirty="0"/>
              <a:t>Non-sedentary:</a:t>
            </a:r>
            <a:r>
              <a:rPr lang="en-GB" sz="3300" dirty="0"/>
              <a:t> harsh environments: Mexican deserts; Argentine plains. Warlike bands; not clearly stratified societies; no tribute.</a:t>
            </a:r>
            <a:endParaRPr lang="en-GB" sz="3300" b="1" dirty="0"/>
          </a:p>
          <a:p>
            <a:r>
              <a:rPr lang="en-GB" b="1" dirty="0"/>
              <a:t> </a:t>
            </a:r>
          </a:p>
          <a:p>
            <a:endParaRPr lang="en-GB" dirty="0"/>
          </a:p>
        </p:txBody>
      </p:sp>
    </p:spTree>
    <p:extLst>
      <p:ext uri="{BB962C8B-B14F-4D97-AF65-F5344CB8AC3E}">
        <p14:creationId xmlns:p14="http://schemas.microsoft.com/office/powerpoint/2010/main" val="20655379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58ABD9-7928-4E95-998A-F3CEC743340E}"/>
              </a:ext>
            </a:extLst>
          </p:cNvPr>
          <p:cNvSpPr>
            <a:spLocks noGrp="1"/>
          </p:cNvSpPr>
          <p:nvPr>
            <p:ph type="title"/>
          </p:nvPr>
        </p:nvSpPr>
        <p:spPr/>
        <p:txBody>
          <a:bodyPr/>
          <a:lstStyle/>
          <a:p>
            <a:r>
              <a:rPr lang="en-GB" b="1" dirty="0"/>
              <a:t>An important clarification…</a:t>
            </a:r>
          </a:p>
        </p:txBody>
      </p:sp>
      <p:sp>
        <p:nvSpPr>
          <p:cNvPr id="3" name="Content Placeholder 2">
            <a:extLst>
              <a:ext uri="{FF2B5EF4-FFF2-40B4-BE49-F238E27FC236}">
                <a16:creationId xmlns:a16="http://schemas.microsoft.com/office/drawing/2014/main" xmlns="" id="{F86FEE8A-6428-4367-A316-D662E9D7EE7A}"/>
              </a:ext>
            </a:extLst>
          </p:cNvPr>
          <p:cNvSpPr>
            <a:spLocks noGrp="1"/>
          </p:cNvSpPr>
          <p:nvPr>
            <p:ph idx="1"/>
          </p:nvPr>
        </p:nvSpPr>
        <p:spPr/>
        <p:txBody>
          <a:bodyPr>
            <a:normAutofit fontScale="92500" lnSpcReduction="10000"/>
          </a:bodyPr>
          <a:lstStyle/>
          <a:p>
            <a:r>
              <a:rPr lang="en-GB" b="1" dirty="0"/>
              <a:t>The division into “sedentary,” “semi-sedentary”, “non-sedentary” is helpful in thinking about patterns of Iberian colonisation in the New World…</a:t>
            </a:r>
          </a:p>
          <a:p>
            <a:r>
              <a:rPr lang="en-GB" b="1" dirty="0"/>
              <a:t>But is also a tremendous generalisation</a:t>
            </a:r>
          </a:p>
          <a:p>
            <a:r>
              <a:rPr lang="en-GB" b="1" dirty="0"/>
              <a:t>It should NOT be seen as a value judgement about differing levels of ‘civilisation’, but as reflecting a range of human adaptations to the challenges of the natural environment across this geographically diverse continent</a:t>
            </a:r>
          </a:p>
        </p:txBody>
      </p:sp>
    </p:spTree>
    <p:extLst>
      <p:ext uri="{BB962C8B-B14F-4D97-AF65-F5344CB8AC3E}">
        <p14:creationId xmlns:p14="http://schemas.microsoft.com/office/powerpoint/2010/main" val="1370876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FF14C0-C026-42D9-A5F2-575524DE0A60}"/>
              </a:ext>
            </a:extLst>
          </p:cNvPr>
          <p:cNvSpPr>
            <a:spLocks noGrp="1"/>
          </p:cNvSpPr>
          <p:nvPr>
            <p:ph type="title"/>
          </p:nvPr>
        </p:nvSpPr>
        <p:spPr/>
        <p:txBody>
          <a:bodyPr/>
          <a:lstStyle/>
          <a:p>
            <a:r>
              <a:rPr lang="en-GB" b="1" dirty="0"/>
              <a:t>Concluding thoughts</a:t>
            </a:r>
          </a:p>
        </p:txBody>
      </p:sp>
      <p:sp>
        <p:nvSpPr>
          <p:cNvPr id="3" name="Content Placeholder 2">
            <a:extLst>
              <a:ext uri="{FF2B5EF4-FFF2-40B4-BE49-F238E27FC236}">
                <a16:creationId xmlns:a16="http://schemas.microsoft.com/office/drawing/2014/main" xmlns="" id="{BC052E80-26BA-4045-9817-9EC02C7DE012}"/>
              </a:ext>
            </a:extLst>
          </p:cNvPr>
          <p:cNvSpPr>
            <a:spLocks noGrp="1"/>
          </p:cNvSpPr>
          <p:nvPr>
            <p:ph idx="1"/>
          </p:nvPr>
        </p:nvSpPr>
        <p:spPr/>
        <p:txBody>
          <a:bodyPr>
            <a:normAutofit lnSpcReduction="10000"/>
          </a:bodyPr>
          <a:lstStyle/>
          <a:p>
            <a:pPr marL="0" indent="0">
              <a:buNone/>
            </a:pPr>
            <a:r>
              <a:rPr lang="en-GB" b="1" dirty="0"/>
              <a:t>While the peoples of the Americas, Iberians, and Africans differed, some of them also had either shared experiences or surprising similarities. </a:t>
            </a:r>
          </a:p>
          <a:p>
            <a:pPr marL="0" indent="0">
              <a:buNone/>
            </a:pPr>
            <a:r>
              <a:rPr lang="en-GB" b="1" dirty="0"/>
              <a:t>These points of potential connection – which often also became terrible misunderstandings – are a good place to start when thinking about processes of colonisation and </a:t>
            </a:r>
            <a:r>
              <a:rPr lang="en-GB" b="1" i="1" dirty="0" err="1"/>
              <a:t>mestizaje</a:t>
            </a:r>
            <a:r>
              <a:rPr lang="en-GB" b="1" dirty="0"/>
              <a:t> after 1492. </a:t>
            </a:r>
          </a:p>
        </p:txBody>
      </p:sp>
    </p:spTree>
    <p:extLst>
      <p:ext uri="{BB962C8B-B14F-4D97-AF65-F5344CB8AC3E}">
        <p14:creationId xmlns:p14="http://schemas.microsoft.com/office/powerpoint/2010/main" val="324639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637" y="353013"/>
            <a:ext cx="2146300" cy="1701800"/>
          </a:xfrm>
          <a:prstGeom prst="rect">
            <a:avLst/>
          </a:prstGeom>
        </p:spPr>
      </p:pic>
      <p:pic>
        <p:nvPicPr>
          <p:cNvPr id="5" name="Picture 4" descr="imgr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0882" y="220200"/>
            <a:ext cx="3517900" cy="2311400"/>
          </a:xfrm>
          <a:prstGeom prst="rect">
            <a:avLst/>
          </a:prstGeom>
        </p:spPr>
      </p:pic>
      <p:pic>
        <p:nvPicPr>
          <p:cNvPr id="9" name="Picture 8" descr="mexico6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1632" y="886397"/>
            <a:ext cx="3085788" cy="1851473"/>
          </a:xfrm>
          <a:prstGeom prst="rect">
            <a:avLst/>
          </a:prstGeom>
        </p:spPr>
      </p:pic>
      <p:pic>
        <p:nvPicPr>
          <p:cNvPr id="6" name="Picture 5" descr="imgres-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82172" y="2438478"/>
            <a:ext cx="3454400" cy="2349500"/>
          </a:xfrm>
          <a:prstGeom prst="rect">
            <a:avLst/>
          </a:prstGeom>
        </p:spPr>
      </p:pic>
      <p:pic>
        <p:nvPicPr>
          <p:cNvPr id="8" name="Picture 7" descr="imgres-3.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77420" y="3717575"/>
            <a:ext cx="3225800" cy="2527300"/>
          </a:xfrm>
          <a:prstGeom prst="rect">
            <a:avLst/>
          </a:prstGeom>
        </p:spPr>
      </p:pic>
      <p:pic>
        <p:nvPicPr>
          <p:cNvPr id="10" name="Picture 9" descr="d_2epN2tuOFxlHs71Vq7jFrCyGFG2vvFOoj0RFaw0Bc.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7747" y="1931550"/>
            <a:ext cx="2298886" cy="3065181"/>
          </a:xfrm>
          <a:prstGeom prst="rect">
            <a:avLst/>
          </a:prstGeom>
        </p:spPr>
      </p:pic>
      <p:pic>
        <p:nvPicPr>
          <p:cNvPr id="7" name="Picture 6" descr="imgres-2.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1637" y="4088009"/>
            <a:ext cx="3454400" cy="2349500"/>
          </a:xfrm>
          <a:prstGeom prst="rect">
            <a:avLst/>
          </a:prstGeom>
        </p:spPr>
      </p:pic>
    </p:spTree>
    <p:extLst>
      <p:ext uri="{BB962C8B-B14F-4D97-AF65-F5344CB8AC3E}">
        <p14:creationId xmlns:p14="http://schemas.microsoft.com/office/powerpoint/2010/main" val="1734859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 key term: </a:t>
            </a:r>
            <a:r>
              <a:rPr lang="en-GB" b="1" i="1" dirty="0" err="1"/>
              <a:t>mestizaje</a:t>
            </a:r>
            <a:r>
              <a:rPr lang="en-GB" b="1" i="1" dirty="0"/>
              <a:t> </a:t>
            </a:r>
            <a:r>
              <a:rPr lang="en-GB" b="1" dirty="0"/>
              <a:t>(mixing)</a:t>
            </a:r>
            <a:endParaRPr lang="en-GB" b="1" i="1" dirty="0"/>
          </a:p>
        </p:txBody>
      </p:sp>
      <p:sp>
        <p:nvSpPr>
          <p:cNvPr id="3" name="Content Placeholder 2"/>
          <p:cNvSpPr>
            <a:spLocks noGrp="1"/>
          </p:cNvSpPr>
          <p:nvPr>
            <p:ph idx="1"/>
          </p:nvPr>
        </p:nvSpPr>
        <p:spPr/>
        <p:txBody>
          <a:bodyPr/>
          <a:lstStyle/>
          <a:p>
            <a:r>
              <a:rPr lang="en-GB" dirty="0"/>
              <a:t>C</a:t>
            </a:r>
            <a:r>
              <a:rPr lang="en-GB" dirty="0" smtClean="0"/>
              <a:t>ultural </a:t>
            </a:r>
            <a:r>
              <a:rPr lang="en-GB" dirty="0"/>
              <a:t>and biological mixture</a:t>
            </a:r>
          </a:p>
          <a:p>
            <a:r>
              <a:rPr lang="en-GB" dirty="0"/>
              <a:t>Applies to: Iberia pre-1492; Iberian Mediterranean and Atlantic pre-1492; Americas after 1492</a:t>
            </a:r>
          </a:p>
          <a:p>
            <a:r>
              <a:rPr lang="en-GB" dirty="0"/>
              <a:t>To some extent, a natural process</a:t>
            </a:r>
          </a:p>
          <a:p>
            <a:r>
              <a:rPr lang="en-GB" dirty="0"/>
              <a:t>But also could be imposed violently</a:t>
            </a:r>
          </a:p>
          <a:p>
            <a:r>
              <a:rPr lang="en-GB" dirty="0"/>
              <a:t>Ideology of </a:t>
            </a:r>
            <a:r>
              <a:rPr lang="en-GB" i="1" dirty="0" err="1"/>
              <a:t>mestizaje</a:t>
            </a:r>
            <a:r>
              <a:rPr lang="en-GB" dirty="0"/>
              <a:t> used as a tool of nation-building in Latin America in the C19</a:t>
            </a:r>
          </a:p>
        </p:txBody>
      </p:sp>
    </p:spTree>
    <p:extLst>
      <p:ext uri="{BB962C8B-B14F-4D97-AF65-F5344CB8AC3E}">
        <p14:creationId xmlns:p14="http://schemas.microsoft.com/office/powerpoint/2010/main" val="3034892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ulejo guadalup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0" y="254000"/>
            <a:ext cx="5080000" cy="6350000"/>
          </a:xfrm>
          <a:prstGeom prst="rect">
            <a:avLst/>
          </a:prstGeom>
        </p:spPr>
      </p:pic>
    </p:spTree>
    <p:extLst>
      <p:ext uri="{BB962C8B-B14F-4D97-AF65-F5344CB8AC3E}">
        <p14:creationId xmlns:p14="http://schemas.microsoft.com/office/powerpoint/2010/main" val="1942082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err="1">
                <a:latin typeface="Garamond" panose="02020404030301010803" pitchFamily="18" charset="0"/>
              </a:rPr>
              <a:t>Yemayá</a:t>
            </a:r>
            <a:r>
              <a:rPr lang="en-GB" b="1" dirty="0">
                <a:latin typeface="Garamond" panose="02020404030301010803" pitchFamily="18" charset="0"/>
              </a:rPr>
              <a:t>/ Our Lady of </a:t>
            </a:r>
            <a:r>
              <a:rPr lang="en-GB" b="1" dirty="0" err="1">
                <a:latin typeface="Garamond" panose="02020404030301010803" pitchFamily="18" charset="0"/>
              </a:rPr>
              <a:t>Regla</a:t>
            </a:r>
            <a:r>
              <a:rPr lang="en-GB" dirty="0"/>
              <a:t/>
            </a:r>
            <a:br>
              <a:rPr lang="en-GB" dirty="0"/>
            </a:br>
            <a:endParaRPr lang="en-GB" dirty="0"/>
          </a:p>
        </p:txBody>
      </p:sp>
      <p:pic>
        <p:nvPicPr>
          <p:cNvPr id="4098" name="Picture 2" descr="http://upload.wikimedia.org/wikipedia/commons/thumb/9/9d/Yemaya-NewOrleans.jpg/220px-Yemaya-NewOrlea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700808"/>
            <a:ext cx="3384376" cy="482453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988840"/>
            <a:ext cx="3600400"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182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6335" y="1423873"/>
            <a:ext cx="6927758" cy="2246769"/>
          </a:xfrm>
          <a:prstGeom prst="rect">
            <a:avLst/>
          </a:prstGeom>
          <a:noFill/>
        </p:spPr>
        <p:txBody>
          <a:bodyPr wrap="square" rtlCol="0">
            <a:spAutoFit/>
          </a:bodyPr>
          <a:lstStyle/>
          <a:p>
            <a:r>
              <a:rPr lang="en-US" sz="7000" dirty="0"/>
              <a:t>PART 1: The Iberians </a:t>
            </a:r>
          </a:p>
        </p:txBody>
      </p:sp>
    </p:spTree>
    <p:extLst>
      <p:ext uri="{BB962C8B-B14F-4D97-AF65-F5344CB8AC3E}">
        <p14:creationId xmlns:p14="http://schemas.microsoft.com/office/powerpoint/2010/main" val="3037172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 andalu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533400"/>
            <a:ext cx="8128000" cy="5778500"/>
          </a:xfrm>
          <a:prstGeom prst="rect">
            <a:avLst/>
          </a:prstGeom>
        </p:spPr>
      </p:pic>
    </p:spTree>
    <p:extLst>
      <p:ext uri="{BB962C8B-B14F-4D97-AF65-F5344CB8AC3E}">
        <p14:creationId xmlns:p14="http://schemas.microsoft.com/office/powerpoint/2010/main" val="2518325770"/>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Black .thmx</Template>
  <TotalTime>557</TotalTime>
  <Words>1069</Words>
  <Application>Microsoft Office PowerPoint</Application>
  <PresentationFormat>On-screen Show (4:3)</PresentationFormat>
  <Paragraphs>92</Paragraphs>
  <Slides>32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ＭＳ Ｐゴシック</vt:lpstr>
      <vt:lpstr>Arial</vt:lpstr>
      <vt:lpstr>Calibri</vt:lpstr>
      <vt:lpstr>Garamond</vt:lpstr>
      <vt:lpstr>Black</vt:lpstr>
      <vt:lpstr>AM101: Latin American Themes and Problems</vt:lpstr>
      <vt:lpstr>Assessment</vt:lpstr>
      <vt:lpstr>Questions to think about for today’s lecture</vt:lpstr>
      <vt:lpstr>PowerPoint Presentation</vt:lpstr>
      <vt:lpstr>A key term: mestizaje (mixing)</vt:lpstr>
      <vt:lpstr>PowerPoint Presentation</vt:lpstr>
      <vt:lpstr>Yemayá/ Our Lady of Regla </vt:lpstr>
      <vt:lpstr>PowerPoint Presentation</vt:lpstr>
      <vt:lpstr>PowerPoint Presentation</vt:lpstr>
      <vt:lpstr>Reconquista as a historical process deeply marks the Iberian peninsula…</vt:lpstr>
      <vt:lpstr>Iberia by the 13th century: Four kingdoms</vt:lpstr>
      <vt:lpstr>Aragonese expansion: the Mediterranean</vt:lpstr>
      <vt:lpstr>PowerPoint Presentation</vt:lpstr>
      <vt:lpstr>PowerPoint Presentation</vt:lpstr>
      <vt:lpstr> Isabel (Castile) and Fernando (Aragon) to Pope Alexander VI </vt:lpstr>
      <vt:lpstr>The “Catholic Monarchs”</vt:lpstr>
      <vt:lpstr>PowerPoint Presentation</vt:lpstr>
      <vt:lpstr>PowerPoint Presentation</vt:lpstr>
      <vt:lpstr>PowerPoint Presentation</vt:lpstr>
      <vt:lpstr>One of Columbus’s shipmates</vt:lpstr>
      <vt:lpstr>Africans AND African-Iberians went to the Americas…</vt:lpstr>
      <vt:lpstr>Iberians were the first and last to enslaved Africans in the New World</vt:lpstr>
      <vt:lpstr> Juan Garrido (c. 1480-c. 1550),  the Black Spanish Conquistador </vt:lpstr>
      <vt:lpstr>PowerPoint Presentation</vt:lpstr>
      <vt:lpstr>And did you know…</vt:lpstr>
      <vt:lpstr>Part 3: The Americas</vt:lpstr>
      <vt:lpstr>The diversity of Latin America in 1492</vt:lpstr>
      <vt:lpstr>(Some) Pre-Columbian peoples of the Americas</vt:lpstr>
      <vt:lpstr>“Sedentary” societies</vt:lpstr>
      <vt:lpstr>“Semi-sedentary” and “non-sedentary” societies</vt:lpstr>
      <vt:lpstr>An important clarification…</vt:lpstr>
      <vt:lpstr>Concluding thoughts</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Alice Brooke</dc:creator>
  <cp:lastModifiedBy>Doyle, Rosie</cp:lastModifiedBy>
  <cp:revision>48</cp:revision>
  <dcterms:created xsi:type="dcterms:W3CDTF">2013-10-08T11:45:20Z</dcterms:created>
  <dcterms:modified xsi:type="dcterms:W3CDTF">2018-10-10T10:45:41Z</dcterms:modified>
</cp:coreProperties>
</file>