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media/image14.JPG" ContentType="image/gif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7"/>
  </p:notesMasterIdLst>
  <p:sldIdLst>
    <p:sldId id="297" r:id="rId2"/>
    <p:sldId id="271" r:id="rId3"/>
    <p:sldId id="337" r:id="rId4"/>
    <p:sldId id="323" r:id="rId5"/>
    <p:sldId id="261" r:id="rId6"/>
    <p:sldId id="267" r:id="rId7"/>
    <p:sldId id="270" r:id="rId8"/>
    <p:sldId id="276" r:id="rId9"/>
    <p:sldId id="311" r:id="rId10"/>
    <p:sldId id="327" r:id="rId11"/>
    <p:sldId id="307" r:id="rId12"/>
    <p:sldId id="298" r:id="rId13"/>
    <p:sldId id="340" r:id="rId14"/>
    <p:sldId id="279" r:id="rId15"/>
    <p:sldId id="258" r:id="rId16"/>
    <p:sldId id="281" r:id="rId17"/>
    <p:sldId id="280" r:id="rId18"/>
    <p:sldId id="282" r:id="rId19"/>
    <p:sldId id="289" r:id="rId20"/>
    <p:sldId id="341" r:id="rId21"/>
    <p:sldId id="269" r:id="rId22"/>
    <p:sldId id="326" r:id="rId23"/>
    <p:sldId id="283" r:id="rId24"/>
    <p:sldId id="264" r:id="rId25"/>
    <p:sldId id="328" r:id="rId26"/>
    <p:sldId id="304" r:id="rId27"/>
    <p:sldId id="305" r:id="rId28"/>
    <p:sldId id="265" r:id="rId29"/>
    <p:sldId id="308" r:id="rId30"/>
    <p:sldId id="299" r:id="rId31"/>
    <p:sldId id="285" r:id="rId32"/>
    <p:sldId id="342" r:id="rId33"/>
    <p:sldId id="334" r:id="rId34"/>
    <p:sldId id="335" r:id="rId35"/>
    <p:sldId id="343" r:id="rId36"/>
    <p:sldId id="339" r:id="rId37"/>
    <p:sldId id="317" r:id="rId38"/>
    <p:sldId id="292" r:id="rId39"/>
    <p:sldId id="293" r:id="rId40"/>
    <p:sldId id="313" r:id="rId41"/>
    <p:sldId id="294" r:id="rId42"/>
    <p:sldId id="296" r:id="rId43"/>
    <p:sldId id="295" r:id="rId44"/>
    <p:sldId id="333" r:id="rId45"/>
    <p:sldId id="272" r:id="rId46"/>
  </p:sldIdLst>
  <p:sldSz cx="9144000" cy="6858000" type="screen4x3"/>
  <p:notesSz cx="6858000" cy="9144000"/>
  <p:defaultTextStyle>
    <a:defPPr>
      <a:defRPr lang="es-E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6F7FF"/>
    <a:srgbClr val="404040"/>
    <a:srgbClr val="2C4C52"/>
    <a:srgbClr val="65B2BF"/>
    <a:srgbClr val="FDFDFD"/>
    <a:srgbClr val="E9E9E9"/>
    <a:srgbClr val="D0AD6F"/>
    <a:srgbClr val="CDCED3"/>
    <a:srgbClr val="2F4BBF"/>
    <a:srgbClr val="0B90C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6884"/>
    <p:restoredTop sz="94620"/>
  </p:normalViewPr>
  <p:slideViewPr>
    <p:cSldViewPr snapToGrid="0" snapToObjects="1">
      <p:cViewPr varScale="1">
        <p:scale>
          <a:sx n="69" d="100"/>
          <a:sy n="69" d="100"/>
        </p:scale>
        <p:origin x="480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53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notesMaster" Target="notesMasters/notesMaster1.xml"/><Relationship Id="rId50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tableStyles" Target="tableStyle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D357DF-3C07-824C-BD2B-D7BACD9AC038}" type="datetimeFigureOut">
              <a:rPr lang="es-ES" smtClean="0"/>
              <a:t>18/10/2023</a:t>
            </a:fld>
            <a:endParaRPr lang="es-ES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Haga clic para modificar el estilo de texto del patrón</a:t>
            </a:r>
          </a:p>
          <a:p>
            <a:pPr lvl="1"/>
            <a:r>
              <a:rPr lang="en-US"/>
              <a:t>Segundo nivel</a:t>
            </a:r>
          </a:p>
          <a:p>
            <a:pPr lvl="2"/>
            <a:r>
              <a:rPr lang="en-US"/>
              <a:t>Tercer nivel</a:t>
            </a:r>
          </a:p>
          <a:p>
            <a:pPr lvl="3"/>
            <a:r>
              <a:rPr lang="en-US"/>
              <a:t>Cuarto nivel</a:t>
            </a:r>
          </a:p>
          <a:p>
            <a:pPr lvl="4"/>
            <a:r>
              <a:rPr lang="en-US"/>
              <a:t>Quinto nivel</a:t>
            </a:r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6C6A366-0FEB-CC42-AEB9-0213594C3E6E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225888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E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6C6A366-0FEB-CC42-AEB9-0213594C3E6E}" type="slidenum">
              <a:rPr lang="es-ES" smtClean="0"/>
              <a:t>1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0069396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E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6C6A366-0FEB-CC42-AEB9-0213594C3E6E}" type="slidenum">
              <a:rPr lang="es-ES" smtClean="0"/>
              <a:t>3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6761852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C6A366-0FEB-CC42-AEB9-0213594C3E6E}" type="slidenum">
              <a:rPr lang="es-ES" smtClean="0"/>
              <a:t>17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857911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7BFA72-EB56-4B54-AF48-7FAD0621986E}" type="slidenum">
              <a:rPr lang="en-GB" smtClean="0"/>
              <a:pPr/>
              <a:t>28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78873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 para editar título</a:t>
            </a:r>
            <a:endParaRPr lang="es-E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Haga clic para modificar el estilo de subtítulo del patrón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F33181-7545-DC4F-BF2B-40EB44D7F502}" type="datetimeFigureOut">
              <a:rPr lang="es-ES" smtClean="0"/>
              <a:t>18/10/2023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9D9ED-8D85-344B-8661-A6F54DB4CF8D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515631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Haga clic para modificar el estilo de texto del patrón</a:t>
            </a:r>
          </a:p>
          <a:p>
            <a:pPr lvl="1"/>
            <a:r>
              <a:rPr lang="en-US"/>
              <a:t>Segundo nivel</a:t>
            </a:r>
          </a:p>
          <a:p>
            <a:pPr lvl="2"/>
            <a:r>
              <a:rPr lang="en-US"/>
              <a:t>Tercer nivel</a:t>
            </a:r>
          </a:p>
          <a:p>
            <a:pPr lvl="3"/>
            <a:r>
              <a:rPr lang="en-US"/>
              <a:t>Cuarto nivel</a:t>
            </a:r>
          </a:p>
          <a:p>
            <a:pPr lvl="4"/>
            <a:r>
              <a:rPr lang="en-US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F33181-7545-DC4F-BF2B-40EB44D7F502}" type="datetimeFigureOut">
              <a:rPr lang="es-ES" smtClean="0"/>
              <a:t>18/10/2023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9D9ED-8D85-344B-8661-A6F54DB4CF8D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2752302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Haga clic para modificar el estilo de texto del patrón</a:t>
            </a:r>
          </a:p>
          <a:p>
            <a:pPr lvl="1"/>
            <a:r>
              <a:rPr lang="en-US"/>
              <a:t>Segundo nivel</a:t>
            </a:r>
          </a:p>
          <a:p>
            <a:pPr lvl="2"/>
            <a:r>
              <a:rPr lang="en-US"/>
              <a:t>Tercer nivel</a:t>
            </a:r>
          </a:p>
          <a:p>
            <a:pPr lvl="3"/>
            <a:r>
              <a:rPr lang="en-US"/>
              <a:t>Cuarto nivel</a:t>
            </a:r>
          </a:p>
          <a:p>
            <a:pPr lvl="4"/>
            <a:r>
              <a:rPr lang="en-US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F33181-7545-DC4F-BF2B-40EB44D7F502}" type="datetimeFigureOut">
              <a:rPr lang="es-ES" smtClean="0"/>
              <a:t>18/10/2023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9D9ED-8D85-344B-8661-A6F54DB4CF8D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178331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Haga clic para modificar el estilo de texto del patrón</a:t>
            </a:r>
          </a:p>
          <a:p>
            <a:pPr lvl="1"/>
            <a:r>
              <a:rPr lang="en-US"/>
              <a:t>Segundo nivel</a:t>
            </a:r>
          </a:p>
          <a:p>
            <a:pPr lvl="2"/>
            <a:r>
              <a:rPr lang="en-US"/>
              <a:t>Tercer nivel</a:t>
            </a:r>
          </a:p>
          <a:p>
            <a:pPr lvl="3"/>
            <a:r>
              <a:rPr lang="en-US"/>
              <a:t>Cuarto nivel</a:t>
            </a:r>
          </a:p>
          <a:p>
            <a:pPr lvl="4"/>
            <a:r>
              <a:rPr lang="en-US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F33181-7545-DC4F-BF2B-40EB44D7F502}" type="datetimeFigureOut">
              <a:rPr lang="es-ES" smtClean="0"/>
              <a:t>18/10/2023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9D9ED-8D85-344B-8661-A6F54DB4CF8D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896045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F33181-7545-DC4F-BF2B-40EB44D7F502}" type="datetimeFigureOut">
              <a:rPr lang="es-ES" smtClean="0"/>
              <a:t>18/10/2023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9D9ED-8D85-344B-8661-A6F54DB4CF8D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773834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Haga clic para modificar el estilo de texto del patrón</a:t>
            </a:r>
          </a:p>
          <a:p>
            <a:pPr lvl="1"/>
            <a:r>
              <a:rPr lang="en-US"/>
              <a:t>Segundo nivel</a:t>
            </a:r>
          </a:p>
          <a:p>
            <a:pPr lvl="2"/>
            <a:r>
              <a:rPr lang="en-US"/>
              <a:t>Tercer nivel</a:t>
            </a:r>
          </a:p>
          <a:p>
            <a:pPr lvl="3"/>
            <a:r>
              <a:rPr lang="en-US"/>
              <a:t>Cuarto nivel</a:t>
            </a:r>
          </a:p>
          <a:p>
            <a:pPr lvl="4"/>
            <a:r>
              <a:rPr lang="en-US"/>
              <a:t>Quinto nivel</a:t>
            </a:r>
            <a:endParaRPr lang="es-E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Haga clic para modificar el estilo de texto del patrón</a:t>
            </a:r>
          </a:p>
          <a:p>
            <a:pPr lvl="1"/>
            <a:r>
              <a:rPr lang="en-US"/>
              <a:t>Segundo nivel</a:t>
            </a:r>
          </a:p>
          <a:p>
            <a:pPr lvl="2"/>
            <a:r>
              <a:rPr lang="en-US"/>
              <a:t>Tercer nivel</a:t>
            </a:r>
          </a:p>
          <a:p>
            <a:pPr lvl="3"/>
            <a:r>
              <a:rPr lang="en-US"/>
              <a:t>Cuarto nivel</a:t>
            </a:r>
          </a:p>
          <a:p>
            <a:pPr lvl="4"/>
            <a:r>
              <a:rPr lang="en-US"/>
              <a:t>Quinto nivel</a:t>
            </a:r>
            <a:endParaRPr lang="es-ES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F33181-7545-DC4F-BF2B-40EB44D7F502}" type="datetimeFigureOut">
              <a:rPr lang="es-ES" smtClean="0"/>
              <a:t>18/10/2023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9D9ED-8D85-344B-8661-A6F54DB4CF8D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129090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Haga clic para modificar el estilo de texto del patrón</a:t>
            </a:r>
          </a:p>
          <a:p>
            <a:pPr lvl="1"/>
            <a:r>
              <a:rPr lang="en-US"/>
              <a:t>Segundo nivel</a:t>
            </a:r>
          </a:p>
          <a:p>
            <a:pPr lvl="2"/>
            <a:r>
              <a:rPr lang="en-US"/>
              <a:t>Tercer nivel</a:t>
            </a:r>
          </a:p>
          <a:p>
            <a:pPr lvl="3"/>
            <a:r>
              <a:rPr lang="en-US"/>
              <a:t>Cuarto nivel</a:t>
            </a:r>
          </a:p>
          <a:p>
            <a:pPr lvl="4"/>
            <a:r>
              <a:rPr lang="en-US"/>
              <a:t>Quinto nivel</a:t>
            </a:r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Haga clic para modificar el estilo de texto del patrón</a:t>
            </a:r>
          </a:p>
          <a:p>
            <a:pPr lvl="1"/>
            <a:r>
              <a:rPr lang="en-US"/>
              <a:t>Segundo nivel</a:t>
            </a:r>
          </a:p>
          <a:p>
            <a:pPr lvl="2"/>
            <a:r>
              <a:rPr lang="en-US"/>
              <a:t>Tercer nivel</a:t>
            </a:r>
          </a:p>
          <a:p>
            <a:pPr lvl="3"/>
            <a:r>
              <a:rPr lang="en-US"/>
              <a:t>Cuarto nivel</a:t>
            </a:r>
          </a:p>
          <a:p>
            <a:pPr lvl="4"/>
            <a:r>
              <a:rPr lang="en-US"/>
              <a:t>Quinto nivel</a:t>
            </a:r>
            <a:endParaRPr lang="es-ES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F33181-7545-DC4F-BF2B-40EB44D7F502}" type="datetimeFigureOut">
              <a:rPr lang="es-ES" smtClean="0"/>
              <a:t>18/10/2023</a:t>
            </a:fld>
            <a:endParaRPr lang="es-ES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9D9ED-8D85-344B-8661-A6F54DB4CF8D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3118794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 para editar título</a:t>
            </a:r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F33181-7545-DC4F-BF2B-40EB44D7F502}" type="datetimeFigureOut">
              <a:rPr lang="es-ES" smtClean="0"/>
              <a:t>18/10/2023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9D9ED-8D85-344B-8661-A6F54DB4CF8D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915180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F33181-7545-DC4F-BF2B-40EB44D7F502}" type="datetimeFigureOut">
              <a:rPr lang="es-ES" smtClean="0"/>
              <a:t>18/10/2023</a:t>
            </a:fld>
            <a:endParaRPr lang="es-E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9D9ED-8D85-344B-8661-A6F54DB4CF8D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36098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Haga clic para modificar el estilo de texto del patrón</a:t>
            </a:r>
          </a:p>
          <a:p>
            <a:pPr lvl="1"/>
            <a:r>
              <a:rPr lang="en-US"/>
              <a:t>Segundo nivel</a:t>
            </a:r>
          </a:p>
          <a:p>
            <a:pPr lvl="2"/>
            <a:r>
              <a:rPr lang="en-US"/>
              <a:t>Tercer nivel</a:t>
            </a:r>
          </a:p>
          <a:p>
            <a:pPr lvl="3"/>
            <a:r>
              <a:rPr lang="en-US"/>
              <a:t>Cuarto nivel</a:t>
            </a:r>
          </a:p>
          <a:p>
            <a:pPr lvl="4"/>
            <a:r>
              <a:rPr lang="en-US"/>
              <a:t>Quinto nivel</a:t>
            </a:r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F33181-7545-DC4F-BF2B-40EB44D7F502}" type="datetimeFigureOut">
              <a:rPr lang="es-ES" smtClean="0"/>
              <a:t>18/10/2023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9D9ED-8D85-344B-8661-A6F54DB4CF8D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823976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 para editar título</a:t>
            </a:r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F33181-7545-DC4F-BF2B-40EB44D7F502}" type="datetimeFigureOut">
              <a:rPr lang="es-ES" smtClean="0"/>
              <a:t>18/10/2023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9D9ED-8D85-344B-8661-A6F54DB4CF8D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163608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CE0F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Haga clic para modificar el estilo de texto del patrón</a:t>
            </a:r>
          </a:p>
          <a:p>
            <a:pPr lvl="1"/>
            <a:r>
              <a:rPr lang="en-US"/>
              <a:t>Segundo nivel</a:t>
            </a:r>
          </a:p>
          <a:p>
            <a:pPr lvl="2"/>
            <a:r>
              <a:rPr lang="en-US"/>
              <a:t>Tercer nivel</a:t>
            </a:r>
          </a:p>
          <a:p>
            <a:pPr lvl="3"/>
            <a:r>
              <a:rPr lang="en-US"/>
              <a:t>Cuarto nivel</a:t>
            </a:r>
          </a:p>
          <a:p>
            <a:pPr lvl="4"/>
            <a:r>
              <a:rPr lang="en-US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F33181-7545-DC4F-BF2B-40EB44D7F502}" type="datetimeFigureOut">
              <a:rPr lang="es-ES" smtClean="0"/>
              <a:t>18/10/2023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09D9ED-8D85-344B-8661-A6F54DB4CF8D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9810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2.jp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g"/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jp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g"/><Relationship Id="rId2" Type="http://schemas.openxmlformats.org/officeDocument/2006/relationships/image" Target="../media/image35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7.jp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jp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g"/><Relationship Id="rId2" Type="http://schemas.openxmlformats.org/officeDocument/2006/relationships/image" Target="../media/image4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g"/><Relationship Id="rId3" Type="http://schemas.openxmlformats.org/officeDocument/2006/relationships/image" Target="../media/image4.jpg"/><Relationship Id="rId7" Type="http://schemas.openxmlformats.org/officeDocument/2006/relationships/image" Target="../media/image8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jpg"/><Relationship Id="rId10" Type="http://schemas.openxmlformats.org/officeDocument/2006/relationships/image" Target="../media/image11.jpg"/><Relationship Id="rId4" Type="http://schemas.openxmlformats.org/officeDocument/2006/relationships/image" Target="../media/image5.jpg"/><Relationship Id="rId9" Type="http://schemas.openxmlformats.org/officeDocument/2006/relationships/image" Target="../media/image10.jpg"/></Relationships>
</file>

<file path=ppt/slides/_rels/slide30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7" Type="http://schemas.openxmlformats.org/officeDocument/2006/relationships/image" Target="../media/image53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2.png"/><Relationship Id="rId5" Type="http://schemas.openxmlformats.org/officeDocument/2006/relationships/image" Target="../media/image51.png"/><Relationship Id="rId4" Type="http://schemas.openxmlformats.org/officeDocument/2006/relationships/image" Target="../media/image50.pn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jp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jpg"/><Relationship Id="rId2" Type="http://schemas.openxmlformats.org/officeDocument/2006/relationships/image" Target="../media/image57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9.em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60.jpeg"/><Relationship Id="rId1" Type="http://schemas.openxmlformats.org/officeDocument/2006/relationships/slideLayout" Target="../slideLayouts/slideLayout2.xml"/><Relationship Id="rId4" Type="http://schemas.microsoft.com/office/2007/relationships/hdphoto" Target="../media/hdphoto4.wdp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image" Target="../media/image62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5.jpg"/><Relationship Id="rId4" Type="http://schemas.openxmlformats.org/officeDocument/2006/relationships/image" Target="../media/image64.jpg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ubtítulo 2"/>
          <p:cNvSpPr txBox="1">
            <a:spLocks/>
          </p:cNvSpPr>
          <p:nvPr/>
        </p:nvSpPr>
        <p:spPr>
          <a:xfrm>
            <a:off x="482247" y="4571216"/>
            <a:ext cx="8179506" cy="1115415"/>
          </a:xfrm>
          <a:prstGeom prst="rect">
            <a:avLst/>
          </a:prstGeom>
        </p:spPr>
        <p:txBody>
          <a:bodyPr vert="horz" lIns="91440" tIns="45720" rIns="91440" bIns="45720" rtlCol="0" anchor="b">
            <a:normAutofit lnSpcReduction="10000"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3300" kern="1200" dirty="0">
                <a:solidFill>
                  <a:schemeClr val="tx1"/>
                </a:solidFill>
                <a:latin typeface="Futura Medium" panose="020B0602020204020303" pitchFamily="34" charset="-79"/>
                <a:ea typeface="+mj-ea"/>
                <a:cs typeface="Futura Medium" panose="020B0602020204020303" pitchFamily="34" charset="-79"/>
              </a:rPr>
              <a:t>Before 1492: </a:t>
            </a:r>
          </a:p>
          <a:p>
            <a:pPr defTabSz="9144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4000" kern="1200" dirty="0">
                <a:solidFill>
                  <a:schemeClr val="tx1"/>
                </a:solidFill>
                <a:latin typeface="Futura Medium" panose="020B0602020204020303" pitchFamily="34" charset="-79"/>
                <a:ea typeface="+mj-ea"/>
                <a:cs typeface="Futura Medium" panose="020B0602020204020303" pitchFamily="34" charset="-79"/>
              </a:rPr>
              <a:t>Iberia, Africa, and the Americas</a:t>
            </a:r>
          </a:p>
        </p:txBody>
      </p:sp>
      <p:pic>
        <p:nvPicPr>
          <p:cNvPr id="9" name="Imagen 8" descr="berruguete_ret_san_benito_san_sebastian.jp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43" r="4" b="6047"/>
          <a:stretch/>
        </p:blipFill>
        <p:spPr>
          <a:xfrm>
            <a:off x="241221" y="320511"/>
            <a:ext cx="2846070" cy="3930978"/>
          </a:xfrm>
          <a:prstGeom prst="rect">
            <a:avLst/>
          </a:prstGeom>
        </p:spPr>
      </p:pic>
      <p:pic>
        <p:nvPicPr>
          <p:cNvPr id="10" name="Imagen 9" descr="Benin 16thC pendant.jpg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43" r="-3" b="-3"/>
          <a:stretch/>
        </p:blipFill>
        <p:spPr>
          <a:xfrm>
            <a:off x="3148788" y="320511"/>
            <a:ext cx="2846070" cy="3930978"/>
          </a:xfrm>
          <a:prstGeom prst="rect">
            <a:avLst/>
          </a:prstGeom>
        </p:spPr>
      </p:pic>
      <p:pic>
        <p:nvPicPr>
          <p:cNvPr id="4" name="Imagen 3" descr="Figura-5-Matricula-de-tributos-lamina-23.png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" b="4699"/>
          <a:stretch/>
        </p:blipFill>
        <p:spPr>
          <a:xfrm>
            <a:off x="6056356" y="320511"/>
            <a:ext cx="2846070" cy="3930978"/>
          </a:xfrm>
          <a:prstGeom prst="rect">
            <a:avLst/>
          </a:prstGeom>
        </p:spPr>
      </p:pic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60188E89-AF78-40F6-B787-E9BD9C62568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143000" y="5778706"/>
            <a:ext cx="6858000" cy="0"/>
          </a:xfrm>
          <a:prstGeom prst="line">
            <a:avLst/>
          </a:prstGeom>
          <a:ln w="19050">
            <a:solidFill>
              <a:srgbClr val="A7A06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itle 1"/>
          <p:cNvSpPr txBox="1">
            <a:spLocks/>
          </p:cNvSpPr>
          <p:nvPr/>
        </p:nvSpPr>
        <p:spPr>
          <a:xfrm>
            <a:off x="2652289" y="6265339"/>
            <a:ext cx="3839067" cy="544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914400">
              <a:lnSpc>
                <a:spcPct val="90000"/>
              </a:lnSpc>
              <a:spcAft>
                <a:spcPts val="600"/>
              </a:spcAft>
            </a:pPr>
            <a:r>
              <a:rPr lang="en-US" sz="1600" dirty="0">
                <a:latin typeface="Helvetica Light" panose="020B0403020202020204" pitchFamily="34" charset="0"/>
                <a:ea typeface="+mn-ea"/>
                <a:cs typeface="+mn-cs"/>
              </a:rPr>
              <a:t>Latin America: Themes and Problems (HI115-30)</a:t>
            </a:r>
          </a:p>
        </p:txBody>
      </p:sp>
    </p:spTree>
    <p:extLst>
      <p:ext uri="{BB962C8B-B14F-4D97-AF65-F5344CB8AC3E}">
        <p14:creationId xmlns:p14="http://schemas.microsoft.com/office/powerpoint/2010/main" val="181843110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PORTUGUESE EXPLORATION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206" y="581953"/>
            <a:ext cx="7595588" cy="5671869"/>
          </a:xfrm>
          <a:prstGeom prst="rect">
            <a:avLst/>
          </a:prstGeom>
          <a:ln>
            <a:solidFill>
              <a:srgbClr val="493540"/>
            </a:solidFill>
          </a:ln>
        </p:spPr>
      </p:pic>
      <p:sp>
        <p:nvSpPr>
          <p:cNvPr id="5" name="Doughnut 4">
            <a:extLst>
              <a:ext uri="{FF2B5EF4-FFF2-40B4-BE49-F238E27FC236}">
                <a16:creationId xmlns:a16="http://schemas.microsoft.com/office/drawing/2014/main" id="{8BD3D51D-48F4-B045-A63C-70975082DEC8}"/>
              </a:ext>
            </a:extLst>
          </p:cNvPr>
          <p:cNvSpPr/>
          <p:nvPr/>
        </p:nvSpPr>
        <p:spPr>
          <a:xfrm>
            <a:off x="1444589" y="1884004"/>
            <a:ext cx="1241853" cy="847164"/>
          </a:xfrm>
          <a:prstGeom prst="donut">
            <a:avLst>
              <a:gd name="adj" fmla="val 6805"/>
            </a:avLst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ES">
              <a:solidFill>
                <a:schemeClr val="tx1"/>
              </a:solidFill>
            </a:endParaRPr>
          </a:p>
        </p:txBody>
      </p:sp>
      <p:sp>
        <p:nvSpPr>
          <p:cNvPr id="6" name="Doughnut 5">
            <a:extLst>
              <a:ext uri="{FF2B5EF4-FFF2-40B4-BE49-F238E27FC236}">
                <a16:creationId xmlns:a16="http://schemas.microsoft.com/office/drawing/2014/main" id="{2AF31C55-2203-D043-9989-155EE6BF0951}"/>
              </a:ext>
            </a:extLst>
          </p:cNvPr>
          <p:cNvSpPr/>
          <p:nvPr/>
        </p:nvSpPr>
        <p:spPr>
          <a:xfrm>
            <a:off x="1785748" y="1596350"/>
            <a:ext cx="497541" cy="457200"/>
          </a:xfrm>
          <a:prstGeom prst="donut">
            <a:avLst>
              <a:gd name="adj" fmla="val 4325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ES">
              <a:solidFill>
                <a:schemeClr val="tx1"/>
              </a:solidFill>
            </a:endParaRPr>
          </a:p>
        </p:txBody>
      </p:sp>
      <p:pic>
        <p:nvPicPr>
          <p:cNvPr id="7" name="Picture 6" descr="Map&#10;&#10;Description automatically generated">
            <a:extLst>
              <a:ext uri="{FF2B5EF4-FFF2-40B4-BE49-F238E27FC236}">
                <a16:creationId xmlns:a16="http://schemas.microsoft.com/office/drawing/2014/main" id="{B876AB18-6D0D-F640-B081-13CE882B947E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5740"/>
                    </a14:imgEffect>
                  </a14:imgLayer>
                </a14:imgProps>
              </a:ext>
            </a:extLst>
          </a:blip>
          <a:srcRect l="6668" r="16060" b="1"/>
          <a:stretch/>
        </p:blipFill>
        <p:spPr>
          <a:xfrm>
            <a:off x="6462793" y="3955949"/>
            <a:ext cx="2381298" cy="2449915"/>
          </a:xfrm>
          <a:prstGeom prst="rect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</p:pic>
      <p:sp>
        <p:nvSpPr>
          <p:cNvPr id="8" name="Doughnut 7">
            <a:extLst>
              <a:ext uri="{FF2B5EF4-FFF2-40B4-BE49-F238E27FC236}">
                <a16:creationId xmlns:a16="http://schemas.microsoft.com/office/drawing/2014/main" id="{D1E8EFB5-D177-884D-8B58-A0789377058B}"/>
              </a:ext>
            </a:extLst>
          </p:cNvPr>
          <p:cNvSpPr/>
          <p:nvPr/>
        </p:nvSpPr>
        <p:spPr>
          <a:xfrm>
            <a:off x="6307810" y="5594887"/>
            <a:ext cx="743919" cy="670047"/>
          </a:xfrm>
          <a:prstGeom prst="donut">
            <a:avLst>
              <a:gd name="adj" fmla="val 6635"/>
            </a:avLst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E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121338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74426AB7-D619-4515-962A-BC83909EC01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39455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DE47DF98-723F-4AAC-ABCF-CACBC438F78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82880" y="256540"/>
            <a:ext cx="8778240" cy="6365239"/>
          </a:xfrm>
          <a:prstGeom prst="rect">
            <a:avLst/>
          </a:prstGeom>
          <a:solidFill>
            <a:srgbClr val="FFFFFF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EA29FC7C-9308-4FDE-8DCA-405668055B0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2171700" y="5768204"/>
            <a:ext cx="4800600" cy="0"/>
          </a:xfrm>
          <a:prstGeom prst="line">
            <a:avLst/>
          </a:prstGeom>
          <a:ln>
            <a:solidFill>
              <a:srgbClr val="39455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CuadroTexto 1">
            <a:extLst>
              <a:ext uri="{FF2B5EF4-FFF2-40B4-BE49-F238E27FC236}">
                <a16:creationId xmlns:a16="http://schemas.microsoft.com/office/drawing/2014/main" id="{1AD9D949-E322-AF4C-8734-1D0963BAEF27}"/>
              </a:ext>
            </a:extLst>
          </p:cNvPr>
          <p:cNvSpPr txBox="1"/>
          <p:nvPr/>
        </p:nvSpPr>
        <p:spPr>
          <a:xfrm>
            <a:off x="832485" y="4277356"/>
            <a:ext cx="7475220" cy="156032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algn="ctr" defTabSz="9144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5000" dirty="0">
                <a:solidFill>
                  <a:srgbClr val="394555"/>
                </a:solidFill>
                <a:latin typeface="Beirut" pitchFamily="2" charset="-78"/>
                <a:ea typeface="+mj-ea"/>
                <a:cs typeface="Beirut" pitchFamily="2" charset="-78"/>
              </a:rPr>
              <a:t>ARAGON</a:t>
            </a:r>
          </a:p>
        </p:txBody>
      </p:sp>
      <p:pic>
        <p:nvPicPr>
          <p:cNvPr id="8" name="Imagen 7" descr="catalanatlas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67" r="11944"/>
          <a:stretch/>
        </p:blipFill>
        <p:spPr>
          <a:xfrm>
            <a:off x="182880" y="256540"/>
            <a:ext cx="8778240" cy="3764276"/>
          </a:xfrm>
          <a:prstGeom prst="rect">
            <a:avLst/>
          </a:prstGeom>
        </p:spPr>
      </p:pic>
      <p:sp>
        <p:nvSpPr>
          <p:cNvPr id="11" name="CuadroTexto 9">
            <a:extLst>
              <a:ext uri="{FF2B5EF4-FFF2-40B4-BE49-F238E27FC236}">
                <a16:creationId xmlns:a16="http://schemas.microsoft.com/office/drawing/2014/main" id="{B5B7DF50-E034-9244-8F5B-D5656B1E1991}"/>
              </a:ext>
            </a:extLst>
          </p:cNvPr>
          <p:cNvSpPr txBox="1"/>
          <p:nvPr/>
        </p:nvSpPr>
        <p:spPr>
          <a:xfrm>
            <a:off x="5055143" y="4041135"/>
            <a:ext cx="390216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1600" dirty="0">
                <a:solidFill>
                  <a:schemeClr val="accent1">
                    <a:lumMod val="50000"/>
                  </a:schemeClr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CATALAN ATLAS</a:t>
            </a:r>
          </a:p>
          <a:p>
            <a:pPr algn="r"/>
            <a:r>
              <a:rPr lang="es-ES" sz="1600" dirty="0">
                <a:solidFill>
                  <a:schemeClr val="accent1">
                    <a:lumMod val="50000"/>
                  </a:schemeClr>
                </a:solidFill>
                <a:latin typeface="Bodoni 72 Book" pitchFamily="2" charset="0"/>
                <a:cs typeface="Futura Medium" panose="020B0602020204020303" pitchFamily="34" charset="-79"/>
              </a:rPr>
              <a:t>*1375</a:t>
            </a:r>
          </a:p>
          <a:p>
            <a:pPr algn="r"/>
            <a:endParaRPr lang="es-ES" sz="2200" dirty="0">
              <a:solidFill>
                <a:srgbClr val="002060"/>
              </a:solidFill>
              <a:latin typeface="Helvetica Light" panose="020B0403020202020204" pitchFamily="34" charset="0"/>
              <a:cs typeface="Avenir Light"/>
            </a:endParaRPr>
          </a:p>
        </p:txBody>
      </p:sp>
    </p:spTree>
    <p:extLst>
      <p:ext uri="{BB962C8B-B14F-4D97-AF65-F5344CB8AC3E}">
        <p14:creationId xmlns:p14="http://schemas.microsoft.com/office/powerpoint/2010/main" val="361451996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CASTILLAYARAGON2.jpe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17"/>
          <a:stretch/>
        </p:blipFill>
        <p:spPr>
          <a:xfrm>
            <a:off x="241299" y="321733"/>
            <a:ext cx="8661401" cy="62145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635909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2" name="Rectangle 13">
            <a:extLst>
              <a:ext uri="{FF2B5EF4-FFF2-40B4-BE49-F238E27FC236}">
                <a16:creationId xmlns:a16="http://schemas.microsoft.com/office/drawing/2014/main" id="{693B08FD-5ECC-4728-AA84-CD6AC875BF8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23" name="Freeform: Shape 15">
            <a:extLst>
              <a:ext uri="{FF2B5EF4-FFF2-40B4-BE49-F238E27FC236}">
                <a16:creationId xmlns:a16="http://schemas.microsoft.com/office/drawing/2014/main" id="{2549107E-EC98-4933-8F8F-A1713C393B7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216557"/>
          </a:xfrm>
          <a:custGeom>
            <a:avLst/>
            <a:gdLst>
              <a:gd name="connsiteX0" fmla="*/ 0 w 12188952"/>
              <a:gd name="connsiteY0" fmla="*/ 0 h 6216557"/>
              <a:gd name="connsiteX1" fmla="*/ 12188952 w 12188952"/>
              <a:gd name="connsiteY1" fmla="*/ 0 h 6216557"/>
              <a:gd name="connsiteX2" fmla="*/ 12188952 w 12188952"/>
              <a:gd name="connsiteY2" fmla="*/ 5609705 h 6216557"/>
              <a:gd name="connsiteX3" fmla="*/ 12049115 w 12188952"/>
              <a:gd name="connsiteY3" fmla="*/ 5640762 h 6216557"/>
              <a:gd name="connsiteX4" fmla="*/ 6096001 w 12188952"/>
              <a:gd name="connsiteY4" fmla="*/ 6216557 h 6216557"/>
              <a:gd name="connsiteX5" fmla="*/ 142887 w 12188952"/>
              <a:gd name="connsiteY5" fmla="*/ 5640762 h 6216557"/>
              <a:gd name="connsiteX6" fmla="*/ 0 w 12188952"/>
              <a:gd name="connsiteY6" fmla="*/ 5609028 h 62165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188952" h="6216557">
                <a:moveTo>
                  <a:pt x="0" y="0"/>
                </a:moveTo>
                <a:lnTo>
                  <a:pt x="12188952" y="0"/>
                </a:lnTo>
                <a:lnTo>
                  <a:pt x="12188952" y="5609705"/>
                </a:lnTo>
                <a:lnTo>
                  <a:pt x="12049115" y="5640762"/>
                </a:lnTo>
                <a:cubicBezTo>
                  <a:pt x="10313281" y="6006147"/>
                  <a:pt x="8275571" y="6216557"/>
                  <a:pt x="6096001" y="6216557"/>
                </a:cubicBezTo>
                <a:cubicBezTo>
                  <a:pt x="3916432" y="6216557"/>
                  <a:pt x="1878721" y="6006147"/>
                  <a:pt x="142887" y="5640762"/>
                </a:cubicBezTo>
                <a:lnTo>
                  <a:pt x="0" y="5609028"/>
                </a:lnTo>
                <a:close/>
              </a:path>
            </a:pathLst>
          </a:custGeom>
          <a:ln w="9525">
            <a:noFill/>
          </a:ln>
          <a:effectLst>
            <a:outerShdw blurRad="88900" dist="38100" dir="5400000" algn="t" rotWithShape="0">
              <a:schemeClr val="bg1">
                <a:lumMod val="85000"/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Picture 3" descr="Map&#10;&#10;Description automatically generated">
            <a:extLst>
              <a:ext uri="{FF2B5EF4-FFF2-40B4-BE49-F238E27FC236}">
                <a16:creationId xmlns:a16="http://schemas.microsoft.com/office/drawing/2014/main" id="{1F2C4A22-5C37-4145-8161-2CF52B76F21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6714" r="16064" b="1"/>
          <a:stretch/>
        </p:blipFill>
        <p:spPr>
          <a:xfrm>
            <a:off x="20" y="1"/>
            <a:ext cx="9143980" cy="6216557"/>
          </a:xfrm>
          <a:custGeom>
            <a:avLst/>
            <a:gdLst/>
            <a:ahLst/>
            <a:cxnLst/>
            <a:rect l="l" t="t" r="r" b="b"/>
            <a:pathLst>
              <a:path w="12188952" h="6216557">
                <a:moveTo>
                  <a:pt x="0" y="0"/>
                </a:moveTo>
                <a:lnTo>
                  <a:pt x="12188952" y="0"/>
                </a:lnTo>
                <a:lnTo>
                  <a:pt x="12188952" y="5609705"/>
                </a:lnTo>
                <a:lnTo>
                  <a:pt x="12049115" y="5640762"/>
                </a:lnTo>
                <a:cubicBezTo>
                  <a:pt x="10313281" y="6006147"/>
                  <a:pt x="8275571" y="6216557"/>
                  <a:pt x="6096001" y="6216557"/>
                </a:cubicBezTo>
                <a:cubicBezTo>
                  <a:pt x="3916432" y="6216557"/>
                  <a:pt x="1878721" y="6006147"/>
                  <a:pt x="142887" y="5640762"/>
                </a:cubicBezTo>
                <a:lnTo>
                  <a:pt x="0" y="5609028"/>
                </a:lnTo>
                <a:close/>
              </a:path>
            </a:pathLst>
          </a:cu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731D45CF-F620-D840-BF85-2365117264EB}"/>
              </a:ext>
            </a:extLst>
          </p:cNvPr>
          <p:cNvSpPr txBox="1"/>
          <p:nvPr/>
        </p:nvSpPr>
        <p:spPr>
          <a:xfrm>
            <a:off x="1175569" y="56667"/>
            <a:ext cx="7791430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ES" sz="800" dirty="0">
              <a:latin typeface="Futura Medium" panose="020B0602020204020303" pitchFamily="34" charset="-79"/>
              <a:cs typeface="Futura Medium" panose="020B0602020204020303" pitchFamily="34" charset="-79"/>
            </a:endParaRPr>
          </a:p>
          <a:p>
            <a:r>
              <a:rPr lang="en-ES" sz="2400" dirty="0">
                <a:solidFill>
                  <a:schemeClr val="accent1">
                    <a:lumMod val="50000"/>
                  </a:schemeClr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ARAGONESE EXPANSION IN THE MEDITERRANEAN</a:t>
            </a:r>
          </a:p>
          <a:p>
            <a:endParaRPr lang="en-ES" sz="800" dirty="0">
              <a:solidFill>
                <a:schemeClr val="accent1">
                  <a:lumMod val="50000"/>
                </a:schemeClr>
              </a:solidFill>
              <a:latin typeface="Futura Medium" panose="020B0602020204020303" pitchFamily="34" charset="-79"/>
              <a:cs typeface="Futura Medium" panose="020B0602020204020303" pitchFamily="34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356845651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3A930249-8242-4E2B-AF17-C0182648832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1713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A5BDD999-C5E1-4B3E-A710-76867381916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40541" y="181576"/>
            <a:ext cx="8867727" cy="6501088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0000"/>
              </a:solidFill>
            </a:endParaRPr>
          </a:p>
        </p:txBody>
      </p:sp>
      <p:pic>
        <p:nvPicPr>
          <p:cNvPr id="3" name="Imagen 2" descr="Painting_of_Santiago_Matamoros.jpg"/>
          <p:cNvPicPr>
            <a:picLocks noChangeAspect="1"/>
          </p:cNvPicPr>
          <p:nvPr/>
        </p:nvPicPr>
        <p:blipFill rotWithShape="1">
          <a:blip r:embed="rId2">
            <a:alphaModFix amt="8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621" r="2" b="2"/>
          <a:stretch/>
        </p:blipFill>
        <p:spPr>
          <a:xfrm>
            <a:off x="134955" y="198378"/>
            <a:ext cx="4436268" cy="6499784"/>
          </a:xfrm>
          <a:prstGeom prst="rect">
            <a:avLst/>
          </a:prstGeom>
        </p:spPr>
      </p:pic>
      <p:pic>
        <p:nvPicPr>
          <p:cNvPr id="4" name="Imagen 3" descr="amadis.jpg"/>
          <p:cNvPicPr>
            <a:picLocks noChangeAspect="1"/>
          </p:cNvPicPr>
          <p:nvPr/>
        </p:nvPicPr>
        <p:blipFill rotWithShape="1">
          <a:blip r:embed="rId3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515" r="26007" b="1"/>
          <a:stretch/>
        </p:blipFill>
        <p:spPr>
          <a:xfrm>
            <a:off x="4572633" y="182880"/>
            <a:ext cx="4436268" cy="6499784"/>
          </a:xfrm>
          <a:prstGeom prst="rect">
            <a:avLst/>
          </a:prstGeom>
        </p:spPr>
      </p:pic>
      <p:sp>
        <p:nvSpPr>
          <p:cNvPr id="5" name="CuadroTexto 4"/>
          <p:cNvSpPr txBox="1"/>
          <p:nvPr/>
        </p:nvSpPr>
        <p:spPr>
          <a:xfrm>
            <a:off x="3923072" y="1173875"/>
            <a:ext cx="5218642" cy="722671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</p:spPr>
        <p:txBody>
          <a:bodyPr vert="horz" lIns="91440" tIns="45720" rIns="91440" bIns="45720" rtlCol="0" anchor="b">
            <a:normAutofit/>
          </a:bodyPr>
          <a:lstStyle/>
          <a:p>
            <a:pPr algn="ctr" defTabSz="9144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4500" kern="1200" spc="300" dirty="0">
                <a:solidFill>
                  <a:schemeClr val="bg1">
                    <a:lumMod val="95000"/>
                  </a:schemeClr>
                </a:solidFill>
                <a:latin typeface="Beirut" pitchFamily="2" charset="-78"/>
                <a:ea typeface="+mj-ea"/>
                <a:cs typeface="Beirut" pitchFamily="2" charset="-78"/>
              </a:rPr>
              <a:t>CASTILE</a:t>
            </a:r>
          </a:p>
        </p:txBody>
      </p:sp>
    </p:spTree>
    <p:extLst>
      <p:ext uri="{BB962C8B-B14F-4D97-AF65-F5344CB8AC3E}">
        <p14:creationId xmlns:p14="http://schemas.microsoft.com/office/powerpoint/2010/main" val="17156915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369918-E838-48AE-BB7D-8061B86402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758" y="3752849"/>
            <a:ext cx="2807227" cy="2452687"/>
          </a:xfrm>
        </p:spPr>
        <p:txBody>
          <a:bodyPr anchor="ctr">
            <a:normAutofit/>
          </a:bodyPr>
          <a:lstStyle/>
          <a:p>
            <a:pPr>
              <a:lnSpc>
                <a:spcPct val="90000"/>
              </a:lnSpc>
            </a:pPr>
            <a:r>
              <a:rPr lang="en-GB" sz="2400" dirty="0">
                <a:latin typeface="Bodoni 72 Book" pitchFamily="2" charset="0"/>
                <a:cs typeface="Didot"/>
              </a:rPr>
              <a:t>The “Catholic Monarchs”</a:t>
            </a:r>
            <a:br>
              <a:rPr lang="en-GB" sz="2400" dirty="0">
                <a:latin typeface="Bodoni 72 Book" pitchFamily="2" charset="0"/>
                <a:cs typeface="Didot"/>
              </a:rPr>
            </a:br>
            <a:br>
              <a:rPr lang="en-GB" sz="1900" dirty="0">
                <a:latin typeface="Bodoni 72 Book" pitchFamily="2" charset="0"/>
                <a:cs typeface="Didot"/>
              </a:rPr>
            </a:br>
            <a:r>
              <a:rPr lang="en-GB" sz="1900" i="1" dirty="0">
                <a:latin typeface="Helvetica Light" panose="020B0403020202020204" pitchFamily="34" charset="0"/>
                <a:cs typeface="Avenir Medium"/>
              </a:rPr>
              <a:t>‘Yet nothing can alter the fact that Ferdinand and Isabella created Spain.’ </a:t>
            </a:r>
            <a:r>
              <a:rPr lang="en-GB" sz="1900" i="1" dirty="0">
                <a:latin typeface="Helvetica Light" panose="020B0403020202020204" pitchFamily="34" charset="0"/>
                <a:cs typeface="Helvetica Light"/>
              </a:rPr>
              <a:t>John Elliott</a:t>
            </a:r>
            <a:br>
              <a:rPr lang="en-GB" sz="1900" dirty="0">
                <a:latin typeface="Helvetica Light"/>
                <a:cs typeface="Helvetica Light"/>
              </a:rPr>
            </a:br>
            <a:endParaRPr lang="en-GB" sz="1900" dirty="0">
              <a:latin typeface="Bodoni 72 Book" pitchFamily="2" charset="0"/>
              <a:cs typeface="Didot"/>
            </a:endParaRPr>
          </a:p>
        </p:txBody>
      </p:sp>
      <p:pic>
        <p:nvPicPr>
          <p:cNvPr id="4" name="Imagen 3" descr="reyescatolicos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23" b="25836"/>
          <a:stretch/>
        </p:blipFill>
        <p:spPr>
          <a:xfrm>
            <a:off x="20" y="10"/>
            <a:ext cx="9143980" cy="3710603"/>
          </a:xfrm>
          <a:custGeom>
            <a:avLst/>
            <a:gdLst/>
            <a:ahLst/>
            <a:cxnLst/>
            <a:rect l="l" t="t" r="r" b="b"/>
            <a:pathLst>
              <a:path w="12192000" h="3692092">
                <a:moveTo>
                  <a:pt x="0" y="0"/>
                </a:moveTo>
                <a:lnTo>
                  <a:pt x="12192000" y="0"/>
                </a:lnTo>
                <a:lnTo>
                  <a:pt x="12192000" y="3504824"/>
                </a:lnTo>
                <a:lnTo>
                  <a:pt x="12024691" y="3517794"/>
                </a:lnTo>
                <a:cubicBezTo>
                  <a:pt x="8077523" y="3783195"/>
                  <a:pt x="4094678" y="3026959"/>
                  <a:pt x="160485" y="3663863"/>
                </a:cubicBezTo>
                <a:lnTo>
                  <a:pt x="0" y="3692092"/>
                </a:lnTo>
                <a:close/>
              </a:path>
            </a:pathLst>
          </a:cu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AE8B7DD-98DB-4482-B5D7-DAB16FC9CAE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67986" y="3752850"/>
            <a:ext cx="5614060" cy="2452687"/>
          </a:xfrm>
        </p:spPr>
        <p:txBody>
          <a:bodyPr anchor="ctr">
            <a:normAutofit/>
          </a:bodyPr>
          <a:lstStyle/>
          <a:p>
            <a:pPr lvl="0"/>
            <a:r>
              <a:rPr lang="en-GB" sz="1800" dirty="0">
                <a:latin typeface="Helvetica Light"/>
                <a:cs typeface="Helvetica Light"/>
              </a:rPr>
              <a:t>1469: marriage of Ferdinand of Aragon and Isabel of Castile unifies what will later become Spain. </a:t>
            </a:r>
          </a:p>
          <a:p>
            <a:pPr lvl="0"/>
            <a:r>
              <a:rPr lang="en-GB" sz="1800" dirty="0">
                <a:latin typeface="Helvetica Light"/>
                <a:cs typeface="Helvetica Light"/>
              </a:rPr>
              <a:t>Consolidation of the power of the monarchy </a:t>
            </a:r>
          </a:p>
          <a:p>
            <a:pPr lvl="0"/>
            <a:r>
              <a:rPr lang="en-GB" sz="1800" dirty="0" err="1">
                <a:latin typeface="Helvetica Light"/>
                <a:cs typeface="Helvetica Light"/>
              </a:rPr>
              <a:t>Aragonese</a:t>
            </a:r>
            <a:r>
              <a:rPr lang="en-GB" sz="1800" dirty="0">
                <a:latin typeface="Helvetica Light"/>
                <a:cs typeface="Helvetica Light"/>
              </a:rPr>
              <a:t> territory in Italy, the Kingdom of Naples, the Canary Islands towards Africa is consolidated </a:t>
            </a:r>
          </a:p>
        </p:txBody>
      </p:sp>
    </p:spTree>
    <p:extLst>
      <p:ext uri="{BB962C8B-B14F-4D97-AF65-F5344CB8AC3E}">
        <p14:creationId xmlns:p14="http://schemas.microsoft.com/office/powerpoint/2010/main" val="301396534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5" name="Rectangle 10">
            <a:extLst>
              <a:ext uri="{FF2B5EF4-FFF2-40B4-BE49-F238E27FC236}">
                <a16:creationId xmlns:a16="http://schemas.microsoft.com/office/drawing/2014/main" id="{2A0E4E09-FC02-4ADC-951A-3FFA90B6FE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3771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Imagen 1" descr="DE BRY COLUMBUS.JPG"/>
          <p:cNvPicPr>
            <a:picLocks noChangeAspect="1"/>
          </p:cNvPicPr>
          <p:nvPr/>
        </p:nvPicPr>
        <p:blipFill rotWithShape="1">
          <a:blip r:embed="rId2">
            <a:alphaModFix amt="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700" r="7545" b="1"/>
          <a:stretch/>
        </p:blipFill>
        <p:spPr>
          <a:xfrm>
            <a:off x="2349120" y="1021"/>
            <a:ext cx="6794879" cy="6855958"/>
          </a:xfrm>
          <a:prstGeom prst="rect">
            <a:avLst/>
          </a:prstGeom>
        </p:spPr>
      </p:pic>
      <p:sp>
        <p:nvSpPr>
          <p:cNvPr id="4" name="CuadroTexto 3"/>
          <p:cNvSpPr txBox="1"/>
          <p:nvPr/>
        </p:nvSpPr>
        <p:spPr>
          <a:xfrm>
            <a:off x="6743713" y="108488"/>
            <a:ext cx="2349100" cy="111209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algn="ctr" defTabSz="9144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6200" b="1" kern="1200" dirty="0">
                <a:solidFill>
                  <a:schemeClr val="bg1">
                    <a:lumMod val="85000"/>
                    <a:lumOff val="15000"/>
                  </a:schemeClr>
                </a:solidFill>
                <a:latin typeface="Futura Medium" panose="020B0602020204020303" pitchFamily="34" charset="-79"/>
                <a:ea typeface="+mj-ea"/>
                <a:cs typeface="Futura Medium" panose="020B0602020204020303" pitchFamily="34" charset="-79"/>
              </a:rPr>
              <a:t>1492</a:t>
            </a:r>
          </a:p>
        </p:txBody>
      </p:sp>
      <p:sp>
        <p:nvSpPr>
          <p:cNvPr id="16" name="Freeform: Shape 12">
            <a:extLst>
              <a:ext uri="{FF2B5EF4-FFF2-40B4-BE49-F238E27FC236}">
                <a16:creationId xmlns:a16="http://schemas.microsoft.com/office/drawing/2014/main" id="{9453FF84-60C1-4EA8-B49B-1B8C2D0C589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3"/>
            <a:ext cx="4394613" cy="6857997"/>
          </a:xfrm>
          <a:custGeom>
            <a:avLst/>
            <a:gdLst>
              <a:gd name="connsiteX0" fmla="*/ 3198825 w 5859484"/>
              <a:gd name="connsiteY0" fmla="*/ 0 h 6857997"/>
              <a:gd name="connsiteX1" fmla="*/ 3962351 w 5859484"/>
              <a:gd name="connsiteY1" fmla="*/ 0 h 6857997"/>
              <a:gd name="connsiteX2" fmla="*/ 4129776 w 5859484"/>
              <a:gd name="connsiteY2" fmla="*/ 128761 h 6857997"/>
              <a:gd name="connsiteX3" fmla="*/ 5859484 w 5859484"/>
              <a:gd name="connsiteY3" fmla="*/ 3718209 h 6857997"/>
              <a:gd name="connsiteX4" fmla="*/ 4624700 w 5859484"/>
              <a:gd name="connsiteY4" fmla="*/ 6845880 h 6857997"/>
              <a:gd name="connsiteX5" fmla="*/ 4612896 w 5859484"/>
              <a:gd name="connsiteY5" fmla="*/ 6857997 h 6857997"/>
              <a:gd name="connsiteX6" fmla="*/ 4017658 w 5859484"/>
              <a:gd name="connsiteY6" fmla="*/ 6857997 h 6857997"/>
              <a:gd name="connsiteX7" fmla="*/ 4173230 w 5859484"/>
              <a:gd name="connsiteY7" fmla="*/ 6719623 h 6857997"/>
              <a:gd name="connsiteX8" fmla="*/ 5443583 w 5859484"/>
              <a:gd name="connsiteY8" fmla="*/ 3718209 h 6857997"/>
              <a:gd name="connsiteX9" fmla="*/ 3355352 w 5859484"/>
              <a:gd name="connsiteY9" fmla="*/ 88079 h 6857997"/>
              <a:gd name="connsiteX10" fmla="*/ 0 w 5859484"/>
              <a:gd name="connsiteY10" fmla="*/ 0 h 6857997"/>
              <a:gd name="connsiteX11" fmla="*/ 2941255 w 5859484"/>
              <a:gd name="connsiteY11" fmla="*/ 0 h 6857997"/>
              <a:gd name="connsiteX12" fmla="*/ 3117080 w 5859484"/>
              <a:gd name="connsiteY12" fmla="*/ 88129 h 6857997"/>
              <a:gd name="connsiteX13" fmla="*/ 5324754 w 5859484"/>
              <a:gd name="connsiteY13" fmla="*/ 3718209 h 6857997"/>
              <a:gd name="connsiteX14" fmla="*/ 4089206 w 5859484"/>
              <a:gd name="connsiteY14" fmla="*/ 6637392 h 6857997"/>
              <a:gd name="connsiteX15" fmla="*/ 3841183 w 5859484"/>
              <a:gd name="connsiteY15" fmla="*/ 6857997 h 6857997"/>
              <a:gd name="connsiteX16" fmla="*/ 0 w 5859484"/>
              <a:gd name="connsiteY16" fmla="*/ 6857997 h 68579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5859484" h="6857997">
                <a:moveTo>
                  <a:pt x="3198825" y="0"/>
                </a:moveTo>
                <a:lnTo>
                  <a:pt x="3962351" y="0"/>
                </a:lnTo>
                <a:lnTo>
                  <a:pt x="4129776" y="128761"/>
                </a:lnTo>
                <a:cubicBezTo>
                  <a:pt x="5186152" y="981944"/>
                  <a:pt x="5859484" y="2273123"/>
                  <a:pt x="5859484" y="3718209"/>
                </a:cubicBezTo>
                <a:cubicBezTo>
                  <a:pt x="5859484" y="4922447"/>
                  <a:pt x="5391893" y="6019805"/>
                  <a:pt x="4624700" y="6845880"/>
                </a:cubicBezTo>
                <a:lnTo>
                  <a:pt x="4612896" y="6857997"/>
                </a:lnTo>
                <a:lnTo>
                  <a:pt x="4017658" y="6857997"/>
                </a:lnTo>
                <a:lnTo>
                  <a:pt x="4173230" y="6719623"/>
                </a:lnTo>
                <a:cubicBezTo>
                  <a:pt x="4958119" y="5951494"/>
                  <a:pt x="5443583" y="4890334"/>
                  <a:pt x="5443583" y="3718209"/>
                </a:cubicBezTo>
                <a:cubicBezTo>
                  <a:pt x="5443583" y="2179795"/>
                  <a:pt x="4607295" y="832535"/>
                  <a:pt x="3355352" y="88079"/>
                </a:cubicBezTo>
                <a:close/>
                <a:moveTo>
                  <a:pt x="0" y="0"/>
                </a:moveTo>
                <a:lnTo>
                  <a:pt x="2941255" y="0"/>
                </a:lnTo>
                <a:lnTo>
                  <a:pt x="3117080" y="88129"/>
                </a:lnTo>
                <a:cubicBezTo>
                  <a:pt x="4432070" y="787221"/>
                  <a:pt x="5324754" y="2150692"/>
                  <a:pt x="5324754" y="3718209"/>
                </a:cubicBezTo>
                <a:cubicBezTo>
                  <a:pt x="5324754" y="4858221"/>
                  <a:pt x="4852591" y="5890308"/>
                  <a:pt x="4089206" y="6637392"/>
                </a:cubicBezTo>
                <a:lnTo>
                  <a:pt x="3841183" y="6857997"/>
                </a:lnTo>
                <a:lnTo>
                  <a:pt x="0" y="6857997"/>
                </a:lnTo>
                <a:close/>
              </a:path>
            </a:pathLst>
          </a:custGeom>
          <a:solidFill>
            <a:schemeClr val="tx1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6" name="Imagen 4" descr="Les_Adieux_du_roi_Boabdil_a_Grenade_Alfred_Dehodencq_1822_1882.jpg">
            <a:extLst>
              <a:ext uri="{FF2B5EF4-FFF2-40B4-BE49-F238E27FC236}">
                <a16:creationId xmlns:a16="http://schemas.microsoft.com/office/drawing/2014/main" id="{850126E3-5AB0-524B-AFCD-26A046943AAA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11" r="3307"/>
          <a:stretch/>
        </p:blipFill>
        <p:spPr>
          <a:xfrm>
            <a:off x="20" y="2"/>
            <a:ext cx="4571752" cy="6857997"/>
          </a:xfrm>
          <a:custGeom>
            <a:avLst/>
            <a:gdLst/>
            <a:ahLst/>
            <a:cxnLst/>
            <a:rect l="l" t="t" r="r" b="b"/>
            <a:pathLst>
              <a:path w="6095695" h="6857997">
                <a:moveTo>
                  <a:pt x="3435036" y="0"/>
                </a:moveTo>
                <a:lnTo>
                  <a:pt x="4198562" y="0"/>
                </a:lnTo>
                <a:lnTo>
                  <a:pt x="4365987" y="128761"/>
                </a:lnTo>
                <a:cubicBezTo>
                  <a:pt x="5422363" y="981944"/>
                  <a:pt x="6095695" y="2273123"/>
                  <a:pt x="6095695" y="3718209"/>
                </a:cubicBezTo>
                <a:cubicBezTo>
                  <a:pt x="6095695" y="4922447"/>
                  <a:pt x="5628104" y="6019805"/>
                  <a:pt x="4860911" y="6845880"/>
                </a:cubicBezTo>
                <a:lnTo>
                  <a:pt x="4849107" y="6857997"/>
                </a:lnTo>
                <a:lnTo>
                  <a:pt x="4253869" y="6857997"/>
                </a:lnTo>
                <a:lnTo>
                  <a:pt x="4409441" y="6719623"/>
                </a:lnTo>
                <a:cubicBezTo>
                  <a:pt x="5194330" y="5951494"/>
                  <a:pt x="5679794" y="4890334"/>
                  <a:pt x="5679794" y="3718209"/>
                </a:cubicBezTo>
                <a:cubicBezTo>
                  <a:pt x="5679794" y="2179795"/>
                  <a:pt x="4843506" y="832535"/>
                  <a:pt x="3591563" y="88079"/>
                </a:cubicBezTo>
                <a:close/>
                <a:moveTo>
                  <a:pt x="0" y="0"/>
                </a:moveTo>
                <a:lnTo>
                  <a:pt x="3177466" y="0"/>
                </a:lnTo>
                <a:lnTo>
                  <a:pt x="3353291" y="88129"/>
                </a:lnTo>
                <a:cubicBezTo>
                  <a:pt x="4668281" y="787221"/>
                  <a:pt x="5560965" y="2150692"/>
                  <a:pt x="5560965" y="3718209"/>
                </a:cubicBezTo>
                <a:cubicBezTo>
                  <a:pt x="5560965" y="4858221"/>
                  <a:pt x="5088802" y="5890308"/>
                  <a:pt x="4325417" y="6637392"/>
                </a:cubicBezTo>
                <a:lnTo>
                  <a:pt x="4077394" y="6857997"/>
                </a:lnTo>
                <a:lnTo>
                  <a:pt x="0" y="6857997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339713343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1" descr="berrugueteauto.jpg">
            <a:extLst>
              <a:ext uri="{FF2B5EF4-FFF2-40B4-BE49-F238E27FC236}">
                <a16:creationId xmlns:a16="http://schemas.microsoft.com/office/drawing/2014/main" id="{1CDEE47B-F5ED-404F-900C-E6139DF9F43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230" r="-1" b="21633"/>
          <a:stretch/>
        </p:blipFill>
        <p:spPr>
          <a:xfrm>
            <a:off x="20" y="10"/>
            <a:ext cx="9141694" cy="6857990"/>
          </a:xfrm>
          <a:prstGeom prst="rect">
            <a:avLst/>
          </a:prstGeom>
        </p:spPr>
      </p:pic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5E8D2E83-FB3A-40E7-A9E5-7AB389D612B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4023809"/>
            <a:ext cx="8262707" cy="2262375"/>
          </a:xfrm>
          <a:custGeom>
            <a:avLst/>
            <a:gdLst>
              <a:gd name="connsiteX0" fmla="*/ 0 w 11016943"/>
              <a:gd name="connsiteY0" fmla="*/ 0 h 2262375"/>
              <a:gd name="connsiteX1" fmla="*/ 9969166 w 11016943"/>
              <a:gd name="connsiteY1" fmla="*/ 0 h 2262375"/>
              <a:gd name="connsiteX2" fmla="*/ 11016943 w 11016943"/>
              <a:gd name="connsiteY2" fmla="*/ 2262375 h 2262375"/>
              <a:gd name="connsiteX3" fmla="*/ 4942050 w 11016943"/>
              <a:gd name="connsiteY3" fmla="*/ 2262375 h 2262375"/>
              <a:gd name="connsiteX4" fmla="*/ 4582160 w 11016943"/>
              <a:gd name="connsiteY4" fmla="*/ 2262375 h 2262375"/>
              <a:gd name="connsiteX5" fmla="*/ 0 w 11016943"/>
              <a:gd name="connsiteY5" fmla="*/ 2262375 h 22623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1016943" h="2262375">
                <a:moveTo>
                  <a:pt x="0" y="0"/>
                </a:moveTo>
                <a:lnTo>
                  <a:pt x="9969166" y="0"/>
                </a:lnTo>
                <a:lnTo>
                  <a:pt x="11016943" y="2262375"/>
                </a:lnTo>
                <a:lnTo>
                  <a:pt x="4942050" y="2262375"/>
                </a:lnTo>
                <a:lnTo>
                  <a:pt x="4582160" y="2262375"/>
                </a:lnTo>
                <a:lnTo>
                  <a:pt x="0" y="2262375"/>
                </a:lnTo>
                <a:close/>
              </a:path>
            </a:pathLst>
          </a:custGeom>
          <a:solidFill>
            <a:schemeClr val="bg1">
              <a:lumMod val="85000"/>
              <a:lumOff val="15000"/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8" name="Rectángulo 4">
            <a:extLst>
              <a:ext uri="{FF2B5EF4-FFF2-40B4-BE49-F238E27FC236}">
                <a16:creationId xmlns:a16="http://schemas.microsoft.com/office/drawing/2014/main" id="{93F27B01-A331-2F47-A0E3-5F3910F3C8AA}"/>
              </a:ext>
            </a:extLst>
          </p:cNvPr>
          <p:cNvSpPr/>
          <p:nvPr/>
        </p:nvSpPr>
        <p:spPr>
          <a:xfrm>
            <a:off x="0" y="4143998"/>
            <a:ext cx="8262707" cy="176085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457200" lvl="0" indent="-228600" defTabSz="9144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latin typeface="Helvetica Light" panose="020B0403020202020204" pitchFamily="34" charset="0"/>
              </a:rPr>
              <a:t>A newly aggressive Christian ideology</a:t>
            </a:r>
          </a:p>
          <a:p>
            <a:pPr marL="457200" indent="-228600" defTabSz="9144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latin typeface="Helvetica Light" panose="020B0403020202020204" pitchFamily="34" charset="0"/>
              </a:rPr>
              <a:t>1478: Inquisition</a:t>
            </a:r>
          </a:p>
          <a:p>
            <a:pPr marL="457200" indent="-228600" defTabSz="9144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latin typeface="Helvetica Light" panose="020B0403020202020204" pitchFamily="34" charset="0"/>
              </a:rPr>
              <a:t>3.1492: The Jews of Spain are given four months to convert, leave, or face execution.</a:t>
            </a:r>
          </a:p>
          <a:p>
            <a:pPr marL="457200" indent="-228600" defTabSz="9144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latin typeface="Helvetica Light" panose="020B0403020202020204" pitchFamily="34" charset="0"/>
              </a:rPr>
              <a:t>1502: Muslims forcibly converted</a:t>
            </a:r>
          </a:p>
          <a:p>
            <a:pPr marL="457200" lvl="0" indent="-228600" defTabSz="9144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latin typeface="Helvetica Light" panose="020B0403020202020204" pitchFamily="34" charset="0"/>
              </a:rPr>
              <a:t>Creation of two disadvantaged minorities: Conversos and Moriscos </a:t>
            </a:r>
          </a:p>
        </p:txBody>
      </p:sp>
    </p:spTree>
    <p:extLst>
      <p:ext uri="{BB962C8B-B14F-4D97-AF65-F5344CB8AC3E}">
        <p14:creationId xmlns:p14="http://schemas.microsoft.com/office/powerpoint/2010/main" val="28569475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5" name="Rectangle 14">
            <a:extLst>
              <a:ext uri="{FF2B5EF4-FFF2-40B4-BE49-F238E27FC236}">
                <a16:creationId xmlns:a16="http://schemas.microsoft.com/office/drawing/2014/main" id="{4F7B9026-36AD-42E4-B172-8D68F3A339B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143" y="0"/>
            <a:ext cx="9141714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8" name="Imagen 1" descr="rollo.jpg">
            <a:extLst>
              <a:ext uri="{FF2B5EF4-FFF2-40B4-BE49-F238E27FC236}">
                <a16:creationId xmlns:a16="http://schemas.microsoft.com/office/drawing/2014/main" id="{105FF6A2-6FCE-504D-B2FB-03EEE5C29CA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957" r="23862" b="-3"/>
          <a:stretch/>
        </p:blipFill>
        <p:spPr>
          <a:xfrm>
            <a:off x="144396" y="171716"/>
            <a:ext cx="2844951" cy="6514565"/>
          </a:xfrm>
          <a:prstGeom prst="rect">
            <a:avLst/>
          </a:prstGeom>
        </p:spPr>
      </p:pic>
      <p:pic>
        <p:nvPicPr>
          <p:cNvPr id="7" name="Imagen 2" descr="ALHMABRA2.jpg">
            <a:extLst>
              <a:ext uri="{FF2B5EF4-FFF2-40B4-BE49-F238E27FC236}">
                <a16:creationId xmlns:a16="http://schemas.microsoft.com/office/drawing/2014/main" id="{61B0E51D-6F7C-2344-B18E-287BE152261C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095" r="31576"/>
          <a:stretch/>
        </p:blipFill>
        <p:spPr>
          <a:xfrm>
            <a:off x="3138403" y="171716"/>
            <a:ext cx="2867193" cy="6514565"/>
          </a:xfrm>
          <a:prstGeom prst="rect">
            <a:avLst/>
          </a:prstGeom>
        </p:spPr>
      </p:pic>
      <p:pic>
        <p:nvPicPr>
          <p:cNvPr id="10" name="Picture 9" descr="A group of people in a store&#10;&#10;Description automatically generated">
            <a:extLst>
              <a:ext uri="{FF2B5EF4-FFF2-40B4-BE49-F238E27FC236}">
                <a16:creationId xmlns:a16="http://schemas.microsoft.com/office/drawing/2014/main" id="{35A59216-28D3-2A4F-B8CB-5BE5CE3A2577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5967" r="21772" b="-3"/>
          <a:stretch/>
        </p:blipFill>
        <p:spPr>
          <a:xfrm>
            <a:off x="6141024" y="171716"/>
            <a:ext cx="2849255" cy="65145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871849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58153EC8-8E01-4D70-B575-24ABD35A11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0" y="0"/>
            <a:ext cx="4791096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ángulo 1"/>
          <p:cNvSpPr/>
          <p:nvPr/>
        </p:nvSpPr>
        <p:spPr>
          <a:xfrm>
            <a:off x="967361" y="1673817"/>
            <a:ext cx="3604638" cy="1970720"/>
          </a:xfrm>
          <a:prstGeom prst="rect">
            <a:avLst/>
          </a:prstGeom>
          <a:noFill/>
        </p:spPr>
        <p:txBody>
          <a:bodyPr vert="horz" lIns="91440" tIns="45720" rIns="91440" bIns="45720" rtlCol="0" anchor="b">
            <a:normAutofit/>
          </a:bodyPr>
          <a:lstStyle/>
          <a:p>
            <a:pPr algn="ctr" defTabSz="9144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3200" dirty="0">
                <a:solidFill>
                  <a:srgbClr val="D0AD6F"/>
                </a:solidFill>
                <a:latin typeface="Futura Medium" panose="020B0602020204020303" pitchFamily="34" charset="-79"/>
                <a:ea typeface="+mj-ea"/>
                <a:cs typeface="Futura Medium" panose="020B0602020204020303" pitchFamily="34" charset="-79"/>
              </a:rPr>
              <a:t>PART 2:</a:t>
            </a:r>
          </a:p>
          <a:p>
            <a:pPr algn="ctr" defTabSz="9144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5200" dirty="0">
                <a:solidFill>
                  <a:srgbClr val="D0AD6F"/>
                </a:solidFill>
                <a:latin typeface="Futura Medium" panose="020B0602020204020303" pitchFamily="34" charset="-79"/>
                <a:ea typeface="+mj-ea"/>
                <a:cs typeface="Futura Medium" panose="020B0602020204020303" pitchFamily="34" charset="-79"/>
              </a:rPr>
              <a:t>AFRICA</a:t>
            </a:r>
          </a:p>
        </p:txBody>
      </p:sp>
      <p:pic>
        <p:nvPicPr>
          <p:cNvPr id="3" name="Imagen 2" descr="BENIN4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22"/>
          <a:stretch/>
        </p:blipFill>
        <p:spPr>
          <a:xfrm>
            <a:off x="4571999" y="10"/>
            <a:ext cx="4579241" cy="68579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86201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: Shape 7">
            <a:extLst>
              <a:ext uri="{FF2B5EF4-FFF2-40B4-BE49-F238E27FC236}">
                <a16:creationId xmlns:a16="http://schemas.microsoft.com/office/drawing/2014/main" id="{025E2AA9-10C9-4A14-BEA3-064CD013110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4602612" cy="5254922"/>
          </a:xfrm>
          <a:custGeom>
            <a:avLst/>
            <a:gdLst>
              <a:gd name="connsiteX0" fmla="*/ 0 w 6136816"/>
              <a:gd name="connsiteY0" fmla="*/ 0 h 5254922"/>
              <a:gd name="connsiteX1" fmla="*/ 6136816 w 6136816"/>
              <a:gd name="connsiteY1" fmla="*/ 0 h 5254922"/>
              <a:gd name="connsiteX2" fmla="*/ 6134892 w 6136816"/>
              <a:gd name="connsiteY2" fmla="*/ 111520 h 5254922"/>
              <a:gd name="connsiteX3" fmla="*/ 6066513 w 6136816"/>
              <a:gd name="connsiteY3" fmla="*/ 752995 h 5254922"/>
              <a:gd name="connsiteX4" fmla="*/ 140712 w 6136816"/>
              <a:gd name="connsiteY4" fmla="*/ 5219363 h 5254922"/>
              <a:gd name="connsiteX5" fmla="*/ 0 w 6136816"/>
              <a:gd name="connsiteY5" fmla="*/ 5199534 h 52549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136816" h="5254922">
                <a:moveTo>
                  <a:pt x="0" y="0"/>
                </a:moveTo>
                <a:lnTo>
                  <a:pt x="6136816" y="0"/>
                </a:lnTo>
                <a:lnTo>
                  <a:pt x="6134892" y="111520"/>
                </a:lnTo>
                <a:cubicBezTo>
                  <a:pt x="6124961" y="323936"/>
                  <a:pt x="6102367" y="538040"/>
                  <a:pt x="6066513" y="752995"/>
                </a:cubicBezTo>
                <a:cubicBezTo>
                  <a:pt x="5592281" y="3596146"/>
                  <a:pt x="2972232" y="5545369"/>
                  <a:pt x="140712" y="5219363"/>
                </a:cubicBezTo>
                <a:lnTo>
                  <a:pt x="0" y="5199534"/>
                </a:lnTo>
                <a:close/>
              </a:path>
            </a:pathLst>
          </a:custGeom>
          <a:solidFill>
            <a:schemeClr val="tx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3" name="Freeform: Shape 9">
            <a:extLst>
              <a:ext uri="{FF2B5EF4-FFF2-40B4-BE49-F238E27FC236}">
                <a16:creationId xmlns:a16="http://schemas.microsoft.com/office/drawing/2014/main" id="{F076F371-EE61-49EA-AA2A-3582C3AC9BC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"/>
            <a:ext cx="4397791" cy="4984915"/>
          </a:xfrm>
          <a:custGeom>
            <a:avLst/>
            <a:gdLst>
              <a:gd name="connsiteX0" fmla="*/ 0 w 5863721"/>
              <a:gd name="connsiteY0" fmla="*/ 0 h 4984915"/>
              <a:gd name="connsiteX1" fmla="*/ 5863721 w 5863721"/>
              <a:gd name="connsiteY1" fmla="*/ 0 h 4984915"/>
              <a:gd name="connsiteX2" fmla="*/ 5844576 w 5863721"/>
              <a:gd name="connsiteY2" fmla="*/ 326138 h 4984915"/>
              <a:gd name="connsiteX3" fmla="*/ 5796589 w 5863721"/>
              <a:gd name="connsiteY3" fmla="*/ 693884 h 4984915"/>
              <a:gd name="connsiteX4" fmla="*/ 148386 w 5863721"/>
              <a:gd name="connsiteY4" fmla="*/ 4951022 h 4984915"/>
              <a:gd name="connsiteX5" fmla="*/ 0 w 5863721"/>
              <a:gd name="connsiteY5" fmla="*/ 4930112 h 49849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863721" h="4984915">
                <a:moveTo>
                  <a:pt x="0" y="0"/>
                </a:moveTo>
                <a:lnTo>
                  <a:pt x="5863721" y="0"/>
                </a:lnTo>
                <a:lnTo>
                  <a:pt x="5844576" y="326138"/>
                </a:lnTo>
                <a:cubicBezTo>
                  <a:pt x="5833049" y="448313"/>
                  <a:pt x="5817094" y="570952"/>
                  <a:pt x="5796589" y="693884"/>
                </a:cubicBezTo>
                <a:cubicBezTo>
                  <a:pt x="5344573" y="3403845"/>
                  <a:pt x="2847261" y="5261756"/>
                  <a:pt x="148386" y="4951022"/>
                </a:cubicBezTo>
                <a:lnTo>
                  <a:pt x="0" y="4930112"/>
                </a:lnTo>
                <a:close/>
              </a:path>
            </a:pathLst>
          </a:custGeom>
          <a:solidFill>
            <a:schemeClr val="bg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3DDD102-6679-44B9-82EE-552469AA0B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3503" y="365125"/>
            <a:ext cx="3209080" cy="3117038"/>
          </a:xfrm>
        </p:spPr>
        <p:txBody>
          <a:bodyPr anchor="ctr">
            <a:normAutofit/>
          </a:bodyPr>
          <a:lstStyle/>
          <a:p>
            <a:pPr algn="l"/>
            <a:r>
              <a:rPr lang="en-GB" dirty="0">
                <a:latin typeface="Bodoni 72 Book" pitchFamily="2" charset="0"/>
                <a:cs typeface="Didot"/>
              </a:rPr>
              <a:t>Questions to consider: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E4FBCBE-6219-454F-AE11-86E36F2BBA4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57260" y="1009642"/>
            <a:ext cx="4397790" cy="5254921"/>
          </a:xfrm>
        </p:spPr>
        <p:txBody>
          <a:bodyPr anchor="ctr">
            <a:normAutofit fontScale="77500" lnSpcReduction="20000"/>
          </a:bodyPr>
          <a:lstStyle/>
          <a:p>
            <a:pPr lvl="0">
              <a:lnSpc>
                <a:spcPct val="90000"/>
              </a:lnSpc>
            </a:pPr>
            <a:r>
              <a:rPr lang="en-GB" sz="2600" dirty="0">
                <a:latin typeface="Helvetica Light" panose="020B0403020202020204" pitchFamily="34" charset="0"/>
                <a:cs typeface="Avenir Light"/>
              </a:rPr>
              <a:t>Who were the peoples who would meet each other in the New World? </a:t>
            </a:r>
            <a:r>
              <a:rPr lang="en-US" sz="2600" dirty="0">
                <a:latin typeface="Helvetica Light" panose="020B0403020202020204" pitchFamily="34" charset="0"/>
                <a:cs typeface="Avenir Light"/>
              </a:rPr>
              <a:t>  </a:t>
            </a:r>
            <a:r>
              <a:rPr lang="en-GB" sz="2600" dirty="0">
                <a:latin typeface="Helvetica Light" panose="020B0403020202020204" pitchFamily="34" charset="0"/>
                <a:cs typeface="Avenir Light"/>
              </a:rPr>
              <a:t>Were they entirely different from one another, or were there similarities? Economic, political, social, or cultural. </a:t>
            </a:r>
          </a:p>
          <a:p>
            <a:pPr marL="0" lvl="0" indent="0">
              <a:lnSpc>
                <a:spcPct val="90000"/>
              </a:lnSpc>
              <a:buNone/>
            </a:pPr>
            <a:endParaRPr lang="en-GB" sz="2600" dirty="0">
              <a:latin typeface="Helvetica Light" panose="020B0403020202020204" pitchFamily="34" charset="0"/>
              <a:cs typeface="Avenir Light"/>
            </a:endParaRPr>
          </a:p>
          <a:p>
            <a:pPr>
              <a:lnSpc>
                <a:spcPct val="90000"/>
              </a:lnSpc>
            </a:pPr>
            <a:r>
              <a:rPr lang="en-GB" sz="2600" dirty="0">
                <a:latin typeface="Helvetica Light" panose="020B0403020202020204" pitchFamily="34" charset="0"/>
                <a:cs typeface="Avenir Light"/>
              </a:rPr>
              <a:t>How might we expect their previous historical experiences to shape their encounter with each other?</a:t>
            </a:r>
          </a:p>
          <a:p>
            <a:pPr marL="0" lvl="0" indent="0">
              <a:lnSpc>
                <a:spcPct val="90000"/>
              </a:lnSpc>
              <a:buNone/>
            </a:pPr>
            <a:endParaRPr lang="en-US" sz="2600" dirty="0">
              <a:latin typeface="Helvetica Light" panose="020B0403020202020204" pitchFamily="34" charset="0"/>
              <a:cs typeface="Avenir Light"/>
            </a:endParaRPr>
          </a:p>
          <a:p>
            <a:pPr lvl="0">
              <a:lnSpc>
                <a:spcPct val="90000"/>
              </a:lnSpc>
            </a:pPr>
            <a:r>
              <a:rPr lang="en-US" sz="2600" dirty="0">
                <a:latin typeface="Helvetica Light" panose="020B0403020202020204" pitchFamily="34" charset="0"/>
                <a:cs typeface="Avenir Light"/>
              </a:rPr>
              <a:t>How did Iberians’ ongoing involvement with the African continent shape the Iberian encounter with the Americas?</a:t>
            </a:r>
          </a:p>
          <a:p>
            <a:pPr lvl="0">
              <a:lnSpc>
                <a:spcPct val="90000"/>
              </a:lnSpc>
            </a:pPr>
            <a:endParaRPr lang="en-US" sz="2600" dirty="0">
              <a:latin typeface="Helvetica Light" panose="020B0403020202020204" pitchFamily="34" charset="0"/>
              <a:cs typeface="Avenir Light"/>
            </a:endParaRPr>
          </a:p>
          <a:p>
            <a:pPr lvl="0">
              <a:lnSpc>
                <a:spcPct val="90000"/>
              </a:lnSpc>
            </a:pPr>
            <a:r>
              <a:rPr lang="en-US" sz="2600" dirty="0">
                <a:latin typeface="Helvetica Light" panose="020B0403020202020204" pitchFamily="34" charset="0"/>
                <a:cs typeface="Avenir Light"/>
              </a:rPr>
              <a:t>How does our view of fifteenth-century Spanish society influence our understanding of the Conquest of the Americas?</a:t>
            </a:r>
          </a:p>
          <a:p>
            <a:pPr marL="0" indent="0">
              <a:lnSpc>
                <a:spcPct val="90000"/>
              </a:lnSpc>
              <a:buNone/>
            </a:pPr>
            <a:endParaRPr lang="en-GB" sz="1500" dirty="0">
              <a:latin typeface="Avenir Light"/>
              <a:cs typeface="Avenir Light"/>
            </a:endParaRPr>
          </a:p>
          <a:p>
            <a:pPr lvl="0">
              <a:lnSpc>
                <a:spcPct val="90000"/>
              </a:lnSpc>
            </a:pPr>
            <a:endParaRPr lang="en-US" sz="1500" dirty="0">
              <a:latin typeface="Avenir Light"/>
              <a:cs typeface="Avenir Light"/>
            </a:endParaRPr>
          </a:p>
          <a:p>
            <a:pPr>
              <a:lnSpc>
                <a:spcPct val="90000"/>
              </a:lnSpc>
            </a:pPr>
            <a:endParaRPr lang="en-GB" sz="1500" dirty="0">
              <a:latin typeface="Avenir Light"/>
              <a:cs typeface="Avenir Light"/>
            </a:endParaRPr>
          </a:p>
          <a:p>
            <a:pPr marL="0" indent="0">
              <a:lnSpc>
                <a:spcPct val="90000"/>
              </a:lnSpc>
              <a:buNone/>
            </a:pPr>
            <a:endParaRPr lang="en-US" sz="1500" dirty="0">
              <a:latin typeface="Avenir Light"/>
              <a:cs typeface="Avenir Light"/>
            </a:endParaRPr>
          </a:p>
        </p:txBody>
      </p:sp>
    </p:spTree>
    <p:extLst>
      <p:ext uri="{BB962C8B-B14F-4D97-AF65-F5344CB8AC3E}">
        <p14:creationId xmlns:p14="http://schemas.microsoft.com/office/powerpoint/2010/main" val="217737494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AD673DBE-548E-4667-90D8-B8131FA1DB0E}"/>
              </a:ext>
            </a:extLst>
          </p:cNvPr>
          <p:cNvSpPr>
            <a:spLocks noGrp="1"/>
          </p:cNvSpPr>
          <p:nvPr/>
        </p:nvSpPr>
        <p:spPr>
          <a:xfrm>
            <a:off x="763260" y="116353"/>
            <a:ext cx="9516813" cy="1550419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dirty="0" err="1"/>
              <a:t>Africa</a:t>
            </a:r>
            <a:r>
              <a:rPr lang="es-MX" dirty="0"/>
              <a:t> XV-XVI </a:t>
            </a:r>
            <a:r>
              <a:rPr lang="es-MX" dirty="0" err="1"/>
              <a:t>centuries</a:t>
            </a:r>
            <a:endParaRPr lang="es-MX" dirty="0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9A7F8D35-F93C-47E8-BD84-8BD13E807F0E}"/>
              </a:ext>
            </a:extLst>
          </p:cNvPr>
          <p:cNvSpPr>
            <a:spLocks noGrp="1"/>
          </p:cNvSpPr>
          <p:nvPr/>
        </p:nvSpPr>
        <p:spPr>
          <a:xfrm>
            <a:off x="221673" y="891562"/>
            <a:ext cx="3571074" cy="585008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110000"/>
              </a:lnSpc>
              <a:spcBef>
                <a:spcPts val="12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sz="2000" dirty="0"/>
              <a:t>North: </a:t>
            </a:r>
            <a:r>
              <a:rPr lang="en-GB" sz="2000" dirty="0" err="1"/>
              <a:t>Fathimid</a:t>
            </a:r>
            <a:r>
              <a:rPr lang="en-GB" sz="2000" dirty="0"/>
              <a:t> Califate, Carthaginian Empire</a:t>
            </a:r>
          </a:p>
          <a:p>
            <a:pPr>
              <a:lnSpc>
                <a:spcPct val="100000"/>
              </a:lnSpc>
            </a:pPr>
            <a:r>
              <a:rPr lang="en-GB" sz="2000" dirty="0"/>
              <a:t>West: Ghana Empire, Mali Empire, </a:t>
            </a:r>
            <a:r>
              <a:rPr lang="en-GB" sz="2000" dirty="0" err="1"/>
              <a:t>Kanem</a:t>
            </a:r>
            <a:r>
              <a:rPr lang="en-GB" sz="2000" dirty="0"/>
              <a:t> Empire, Yoruba Empire, Benin Empire.  Trade, agriculture, gold </a:t>
            </a:r>
          </a:p>
          <a:p>
            <a:pPr>
              <a:lnSpc>
                <a:spcPct val="100000"/>
              </a:lnSpc>
            </a:pPr>
            <a:r>
              <a:rPr lang="en-GB" sz="2000" dirty="0"/>
              <a:t>South: </a:t>
            </a:r>
            <a:r>
              <a:rPr lang="en-GB" sz="2000" dirty="0" err="1"/>
              <a:t>Bachwezi</a:t>
            </a:r>
            <a:r>
              <a:rPr lang="en-GB" sz="2000" dirty="0"/>
              <a:t> Empire, Great Zimbabwe Empire,</a:t>
            </a:r>
            <a:r>
              <a:rPr lang="en-GB" sz="2000" b="1" dirty="0"/>
              <a:t> Kingdom of Congo (1491) after the conversion of King Nzinga </a:t>
            </a:r>
            <a:r>
              <a:rPr lang="en-GB" sz="2000" b="1" dirty="0" err="1"/>
              <a:t>Nkuwu</a:t>
            </a:r>
            <a:r>
              <a:rPr lang="en-GB" sz="2000" b="1" dirty="0"/>
              <a:t> (1470-1509)</a:t>
            </a:r>
          </a:p>
          <a:p>
            <a:pPr>
              <a:lnSpc>
                <a:spcPct val="100000"/>
              </a:lnSpc>
            </a:pPr>
            <a:r>
              <a:rPr lang="en-GB" sz="2000" dirty="0"/>
              <a:t>Europeans Rui de Pina, Joao de Barros, and Gomes </a:t>
            </a:r>
            <a:r>
              <a:rPr lang="en-GB" sz="2000" dirty="0" err="1"/>
              <a:t>Hernaes</a:t>
            </a:r>
            <a:r>
              <a:rPr lang="en-GB" sz="2000" dirty="0"/>
              <a:t> </a:t>
            </a:r>
            <a:r>
              <a:rPr lang="en-GB" sz="2000" dirty="0" err="1"/>
              <a:t>Zurara</a:t>
            </a:r>
            <a:r>
              <a:rPr lang="en-GB" sz="2000" dirty="0"/>
              <a:t> reporting on these regions had a normative view.</a:t>
            </a:r>
            <a:endParaRPr lang="en-GB" sz="2000" i="1" dirty="0"/>
          </a:p>
        </p:txBody>
      </p:sp>
      <p:pic>
        <p:nvPicPr>
          <p:cNvPr id="6" name="Picture 5" descr="Diagram, map">
            <a:extLst>
              <a:ext uri="{FF2B5EF4-FFF2-40B4-BE49-F238E27FC236}">
                <a16:creationId xmlns:a16="http://schemas.microsoft.com/office/drawing/2014/main" id="{9A42C4DA-578F-50AF-64E9-D57CBDB21DE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92747" y="956900"/>
            <a:ext cx="5199575" cy="5458871"/>
          </a:xfrm>
          <a:prstGeom prst="rect">
            <a:avLst/>
          </a:prstGeom>
        </p:spPr>
      </p:pic>
      <p:sp>
        <p:nvSpPr>
          <p:cNvPr id="7" name="TextBox 7">
            <a:extLst>
              <a:ext uri="{FF2B5EF4-FFF2-40B4-BE49-F238E27FC236}">
                <a16:creationId xmlns:a16="http://schemas.microsoft.com/office/drawing/2014/main" id="{211BD90D-A3C6-7486-AA86-2D343E311DDA}"/>
              </a:ext>
            </a:extLst>
          </p:cNvPr>
          <p:cNvSpPr txBox="1"/>
          <p:nvPr/>
        </p:nvSpPr>
        <p:spPr>
          <a:xfrm>
            <a:off x="4471114" y="956900"/>
            <a:ext cx="4742881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dirty="0">
                <a:solidFill>
                  <a:srgbClr val="7030A0"/>
                </a:solidFill>
              </a:rPr>
              <a:t>                       Muslim </a:t>
            </a:r>
          </a:p>
          <a:p>
            <a:endParaRPr lang="en-GB" sz="2400" dirty="0">
              <a:solidFill>
                <a:srgbClr val="7030A0"/>
              </a:solidFill>
            </a:endParaRPr>
          </a:p>
          <a:p>
            <a:r>
              <a:rPr lang="en-GB" sz="2400" dirty="0">
                <a:solidFill>
                  <a:srgbClr val="7030A0"/>
                </a:solidFill>
              </a:rPr>
              <a:t>African / Christian</a:t>
            </a:r>
          </a:p>
          <a:p>
            <a:endParaRPr lang="en-GB" sz="2400" dirty="0">
              <a:solidFill>
                <a:srgbClr val="7030A0"/>
              </a:solidFill>
            </a:endParaRPr>
          </a:p>
          <a:p>
            <a:r>
              <a:rPr lang="en-GB" sz="2400" dirty="0">
                <a:solidFill>
                  <a:srgbClr val="7030A0"/>
                </a:solidFill>
              </a:rPr>
              <a:t>Christian                   </a:t>
            </a:r>
            <a:r>
              <a:rPr lang="en-GB" sz="2400" dirty="0" err="1">
                <a:solidFill>
                  <a:srgbClr val="7030A0"/>
                </a:solidFill>
              </a:rPr>
              <a:t>Christian</a:t>
            </a:r>
            <a:endParaRPr lang="en-GB" sz="2400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021466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DFDF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09131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GB" sz="4200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Futura Condensed Medium" panose="020B0602020204020303" pitchFamily="34" charset="-79"/>
                <a:cs typeface="Futura Condensed Medium" panose="020B0602020204020303" pitchFamily="34" charset="-79"/>
              </a:rPr>
              <a:t>One of Columbus’s shipmates</a:t>
            </a:r>
          </a:p>
        </p:txBody>
      </p:sp>
      <p:pic>
        <p:nvPicPr>
          <p:cNvPr id="12290" name="Picture 2" descr="From Africa to Hispaniola (Image: T. Douglas Price/University of Wisconsin-Madison)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3325" y="2364344"/>
            <a:ext cx="5477349" cy="4027463"/>
          </a:xfrm>
          <a:prstGeom prst="rect">
            <a:avLst/>
          </a:prstGeom>
          <a:noFill/>
          <a:ln>
            <a:solidFill>
              <a:srgbClr val="002060"/>
            </a:solidFill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0749708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africa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22196" y="561691"/>
            <a:ext cx="6006128" cy="5734618"/>
          </a:xfrm>
          <a:prstGeom prst="rect">
            <a:avLst/>
          </a:prstGeom>
          <a:ln>
            <a:solidFill>
              <a:srgbClr val="32242D"/>
            </a:solidFill>
          </a:ln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BACE6EA9-38DA-8840-83C2-95C772D60C6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5086" r="4015"/>
          <a:stretch/>
        </p:blipFill>
        <p:spPr>
          <a:xfrm>
            <a:off x="289119" y="285982"/>
            <a:ext cx="2571809" cy="3932817"/>
          </a:xfrm>
          <a:prstGeom prst="rect">
            <a:avLst/>
          </a:prstGeom>
          <a:ln>
            <a:solidFill>
              <a:srgbClr val="002060"/>
            </a:solidFill>
          </a:ln>
        </p:spPr>
      </p:pic>
      <p:pic>
        <p:nvPicPr>
          <p:cNvPr id="6" name="Picture 5" descr="Text&#10;&#10;Description automatically generated">
            <a:extLst>
              <a:ext uri="{FF2B5EF4-FFF2-40B4-BE49-F238E27FC236}">
                <a16:creationId xmlns:a16="http://schemas.microsoft.com/office/drawing/2014/main" id="{84740166-6243-6448-BD84-7355A2D41250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6913" t="-1" r="2774" b="16866"/>
          <a:stretch/>
        </p:blipFill>
        <p:spPr>
          <a:xfrm>
            <a:off x="289118" y="4326640"/>
            <a:ext cx="2571809" cy="1969669"/>
          </a:xfrm>
          <a:prstGeom prst="rect">
            <a:avLst/>
          </a:prstGeom>
          <a:ln>
            <a:solidFill>
              <a:srgbClr val="002060"/>
            </a:solidFill>
          </a:ln>
        </p:spPr>
      </p:pic>
    </p:spTree>
    <p:extLst>
      <p:ext uri="{BB962C8B-B14F-4D97-AF65-F5344CB8AC3E}">
        <p14:creationId xmlns:p14="http://schemas.microsoft.com/office/powerpoint/2010/main" val="96748977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n 1" descr="Lisbon II.jpg">
            <a:extLst>
              <a:ext uri="{FF2B5EF4-FFF2-40B4-BE49-F238E27FC236}">
                <a16:creationId xmlns:a16="http://schemas.microsoft.com/office/drawing/2014/main" id="{D515C6B6-46A7-D44B-96E4-098DB0973C9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16" b="9492"/>
          <a:stretch/>
        </p:blipFill>
        <p:spPr>
          <a:xfrm>
            <a:off x="0" y="1216195"/>
            <a:ext cx="9144000" cy="5502742"/>
          </a:xfrm>
          <a:prstGeom prst="rect">
            <a:avLst/>
          </a:prstGeom>
          <a:ln>
            <a:solidFill>
              <a:srgbClr val="E9E9E9"/>
            </a:solidFill>
          </a:ln>
        </p:spPr>
      </p:pic>
      <p:pic>
        <p:nvPicPr>
          <p:cNvPr id="14" name="Picture 13" descr="A group of people riding on the back of a horse&#10;&#10;Description automatically generated">
            <a:extLst>
              <a:ext uri="{FF2B5EF4-FFF2-40B4-BE49-F238E27FC236}">
                <a16:creationId xmlns:a16="http://schemas.microsoft.com/office/drawing/2014/main" id="{C929D7A1-23B2-A446-9592-C6ADBB75113E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4661" r="9161"/>
          <a:stretch/>
        </p:blipFill>
        <p:spPr>
          <a:xfrm>
            <a:off x="139485" y="206337"/>
            <a:ext cx="2633331" cy="3983773"/>
          </a:xfrm>
          <a:prstGeom prst="rect">
            <a:avLst/>
          </a:prstGeom>
          <a:ln>
            <a:solidFill>
              <a:srgbClr val="E9E9E9"/>
            </a:solidFill>
          </a:ln>
        </p:spPr>
      </p:pic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304E67E8-B8F6-E248-B400-42B95CD5E6C8}"/>
              </a:ext>
            </a:extLst>
          </p:cNvPr>
          <p:cNvCxnSpPr>
            <a:cxnSpLocks/>
          </p:cNvCxnSpPr>
          <p:nvPr/>
        </p:nvCxnSpPr>
        <p:spPr>
          <a:xfrm>
            <a:off x="2929180" y="883403"/>
            <a:ext cx="3843579" cy="3363133"/>
          </a:xfrm>
          <a:prstGeom prst="straightConnector1">
            <a:avLst/>
          </a:prstGeom>
          <a:ln w="15875">
            <a:solidFill>
              <a:srgbClr val="FFFF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8131262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765F4110-C0FC-4D61-ACD2-A7C950EAE9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3531267" y="3509963"/>
            <a:ext cx="5319162" cy="2967839"/>
          </a:xfrm>
          <a:prstGeom prst="rect">
            <a:avLst/>
          </a:prstGeom>
          <a:solidFill>
            <a:srgbClr val="404040"/>
          </a:solidFill>
          <a:ln w="127000" cap="sq" cmpd="thinThick">
            <a:solidFill>
              <a:srgbClr val="40404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3642102" y="3812953"/>
            <a:ext cx="5208327" cy="1905921"/>
          </a:xfrm>
        </p:spPr>
        <p:txBody>
          <a:bodyPr vert="horz" lIns="91440" tIns="45720" rIns="91440" bIns="45720" rtlCol="0" anchor="b">
            <a:noAutofit/>
          </a:bodyPr>
          <a:lstStyle/>
          <a:p>
            <a:pPr defTabSz="914400">
              <a:lnSpc>
                <a:spcPct val="90000"/>
              </a:lnSpc>
            </a:pPr>
            <a:br>
              <a:rPr lang="en-US" sz="2600" kern="1200" dirty="0">
                <a:solidFill>
                  <a:schemeClr val="bg1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</a:br>
            <a:br>
              <a:rPr lang="en-US" sz="2600" kern="1200" dirty="0">
                <a:solidFill>
                  <a:schemeClr val="bg1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</a:br>
            <a:r>
              <a:rPr lang="en-US" sz="2600" kern="1200" dirty="0">
                <a:solidFill>
                  <a:schemeClr val="bg1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Juan Garrido </a:t>
            </a:r>
            <a:br>
              <a:rPr lang="en-US" sz="2600" kern="1200" dirty="0">
                <a:solidFill>
                  <a:schemeClr val="bg1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</a:br>
            <a:r>
              <a:rPr lang="en-US" sz="2600" kern="1200" dirty="0">
                <a:solidFill>
                  <a:schemeClr val="bg1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(c.1480 - c.1550)</a:t>
            </a:r>
            <a:br>
              <a:rPr lang="en-US" sz="2600" kern="1200" dirty="0">
                <a:solidFill>
                  <a:schemeClr val="bg1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</a:br>
            <a:br>
              <a:rPr lang="en-US" sz="2600" kern="1200" dirty="0">
                <a:solidFill>
                  <a:schemeClr val="bg1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</a:br>
            <a:r>
              <a:rPr lang="en-US" sz="2200" kern="1200" dirty="0">
                <a:solidFill>
                  <a:schemeClr val="bg1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Spanish Conquistador</a:t>
            </a:r>
            <a:br>
              <a:rPr lang="en-US" sz="2600" kern="1200" dirty="0">
                <a:solidFill>
                  <a:schemeClr val="bg1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</a:br>
            <a:endParaRPr lang="en-US" sz="2600" kern="1200" dirty="0">
              <a:solidFill>
                <a:schemeClr val="bg1"/>
              </a:solidFill>
              <a:latin typeface="Futura Medium" panose="020B0602020204020303" pitchFamily="34" charset="-79"/>
              <a:cs typeface="Futura Medium" panose="020B0602020204020303" pitchFamily="34" charset="-79"/>
            </a:endParaRP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CC94CBDB-A76C-499E-95AB-C0A049E3154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3853715" y="5443086"/>
            <a:ext cx="4800600" cy="0"/>
          </a:xfrm>
          <a:prstGeom prst="line">
            <a:avLst/>
          </a:prstGeom>
          <a:ln w="22225"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l="-197" t="-659" r="71743" b="659"/>
          <a:stretch/>
        </p:blipFill>
        <p:spPr>
          <a:xfrm>
            <a:off x="145776" y="252869"/>
            <a:ext cx="3267942" cy="625927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2F7DF72-C9CE-0E4F-82AE-2E6A84DA468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1935"/>
          <a:stretch/>
        </p:blipFill>
        <p:spPr>
          <a:xfrm>
            <a:off x="3490722" y="299363"/>
            <a:ext cx="5412813" cy="3008188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8D4D0E5F-D842-F248-83F8-2F21D107119F}"/>
              </a:ext>
            </a:extLst>
          </p:cNvPr>
          <p:cNvSpPr txBox="1"/>
          <p:nvPr/>
        </p:nvSpPr>
        <p:spPr>
          <a:xfrm>
            <a:off x="7423688" y="5858359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ES" dirty="0"/>
          </a:p>
        </p:txBody>
      </p:sp>
    </p:spTree>
    <p:extLst>
      <p:ext uri="{BB962C8B-B14F-4D97-AF65-F5344CB8AC3E}">
        <p14:creationId xmlns:p14="http://schemas.microsoft.com/office/powerpoint/2010/main" val="50266332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18517025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31" t="2245" r="12047" b="15545"/>
          <a:stretch/>
        </p:blipFill>
        <p:spPr>
          <a:xfrm>
            <a:off x="0" y="8262"/>
            <a:ext cx="5150384" cy="6849738"/>
          </a:xfrm>
          <a:prstGeom prst="rect">
            <a:avLst/>
          </a:prstGeom>
          <a:ln>
            <a:solidFill>
              <a:srgbClr val="493540"/>
            </a:solidFill>
          </a:ln>
        </p:spPr>
      </p:pic>
      <p:sp>
        <p:nvSpPr>
          <p:cNvPr id="6" name="Marco 5"/>
          <p:cNvSpPr/>
          <p:nvPr/>
        </p:nvSpPr>
        <p:spPr>
          <a:xfrm>
            <a:off x="0" y="1924379"/>
            <a:ext cx="5150384" cy="1019920"/>
          </a:xfrm>
          <a:prstGeom prst="frame">
            <a:avLst>
              <a:gd name="adj1" fmla="val 11319"/>
            </a:avLst>
          </a:prstGeom>
          <a:solidFill>
            <a:schemeClr val="tx2"/>
          </a:solidFill>
          <a:ln>
            <a:solidFill>
              <a:srgbClr val="2C4C52"/>
            </a:solidFill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>
              <a:ln>
                <a:solidFill>
                  <a:srgbClr val="000000"/>
                </a:solidFill>
              </a:ln>
              <a:solidFill>
                <a:srgbClr val="493540"/>
              </a:solidFill>
            </a:endParaRPr>
          </a:p>
        </p:txBody>
      </p:sp>
      <p:sp>
        <p:nvSpPr>
          <p:cNvPr id="2" name="CuadroTexto 1"/>
          <p:cNvSpPr txBox="1"/>
          <p:nvPr/>
        </p:nvSpPr>
        <p:spPr>
          <a:xfrm>
            <a:off x="5031920" y="2944299"/>
            <a:ext cx="399361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600" dirty="0">
                <a:solidFill>
                  <a:schemeClr val="bg1">
                    <a:lumMod val="85000"/>
                  </a:schemeClr>
                </a:solidFill>
                <a:latin typeface="Helvetica Light" panose="020B0403020202020204" pitchFamily="34" charset="0"/>
                <a:cs typeface="Avenir Medium"/>
              </a:rPr>
              <a:t>Catalogue of passengers to the Indies, 1526</a:t>
            </a:r>
          </a:p>
        </p:txBody>
      </p:sp>
      <p:sp>
        <p:nvSpPr>
          <p:cNvPr id="3" name="CuadroTexto 2"/>
          <p:cNvSpPr txBox="1"/>
          <p:nvPr/>
        </p:nvSpPr>
        <p:spPr>
          <a:xfrm>
            <a:off x="5268848" y="1924379"/>
            <a:ext cx="375668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200" dirty="0">
                <a:solidFill>
                  <a:schemeClr val="bg1">
                    <a:lumMod val="85000"/>
                  </a:schemeClr>
                </a:solidFill>
                <a:latin typeface="Helvetica Light" panose="020B0403020202020204" pitchFamily="34" charset="0"/>
                <a:cs typeface="Avenir Light"/>
              </a:rPr>
              <a:t>Ana Rodríguez, de color negra… libre</a:t>
            </a:r>
          </a:p>
        </p:txBody>
      </p:sp>
    </p:spTree>
    <p:extLst>
      <p:ext uri="{BB962C8B-B14F-4D97-AF65-F5344CB8AC3E}">
        <p14:creationId xmlns:p14="http://schemas.microsoft.com/office/powerpoint/2010/main" val="124623761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5" name="Rectangle 14">
            <a:extLst>
              <a:ext uri="{FF2B5EF4-FFF2-40B4-BE49-F238E27FC236}">
                <a16:creationId xmlns:a16="http://schemas.microsoft.com/office/drawing/2014/main" id="{AD72D4D1-076F-49D3-9889-EFC4F6D7CA6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1714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601A5BD-B634-4AA6-9C3A-3A1CC2D1AE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963877"/>
            <a:ext cx="2620771" cy="4930246"/>
          </a:xfrm>
        </p:spPr>
        <p:txBody>
          <a:bodyPr>
            <a:normAutofit/>
          </a:bodyPr>
          <a:lstStyle/>
          <a:p>
            <a:pPr algn="r"/>
            <a:r>
              <a:rPr lang="en-GB">
                <a:latin typeface="Bodoni 72 Book" pitchFamily="2" charset="0"/>
              </a:rPr>
              <a:t>Africans in Iberia and the Americas</a:t>
            </a: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2D72A2C9-F3CA-4216-8BAD-FA4C970C3C4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3490722" y="2057400"/>
            <a:ext cx="0" cy="274320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9084C74-EE4C-4334-812E-F9B4A313D6B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24555" y="1692297"/>
            <a:ext cx="4783327" cy="4930246"/>
          </a:xfrm>
        </p:spPr>
        <p:txBody>
          <a:bodyPr anchor="ctr">
            <a:normAutofit/>
          </a:bodyPr>
          <a:lstStyle/>
          <a:p>
            <a:r>
              <a:rPr lang="en-GB" sz="2100" dirty="0">
                <a:latin typeface="Helvetica Light" panose="020B0403020202020204" pitchFamily="34" charset="0"/>
                <a:cs typeface="Avenir Light"/>
              </a:rPr>
              <a:t>People of African origin made up about 20% of the population of Seville in 1565; more were FREE than enslaved</a:t>
            </a:r>
          </a:p>
          <a:p>
            <a:endParaRPr lang="en-GB" sz="2100" dirty="0">
              <a:latin typeface="Helvetica Light" panose="020B0403020202020204" pitchFamily="34" charset="0"/>
              <a:cs typeface="Avenir Light"/>
            </a:endParaRPr>
          </a:p>
          <a:p>
            <a:r>
              <a:rPr lang="en-GB" sz="2100" dirty="0">
                <a:latin typeface="Helvetica Light" panose="020B0403020202020204" pitchFamily="34" charset="0"/>
                <a:cs typeface="Avenir Light"/>
              </a:rPr>
              <a:t>Africans (free and enslaved) were among the first arrivals to the “New World”: sailors, conquistadores, explorers…</a:t>
            </a:r>
          </a:p>
          <a:p>
            <a:endParaRPr lang="en-GB" sz="2100" dirty="0">
              <a:latin typeface="Helvetica Light" panose="020B0403020202020204" pitchFamily="34" charset="0"/>
              <a:cs typeface="Avenir Light"/>
            </a:endParaRPr>
          </a:p>
          <a:p>
            <a:r>
              <a:rPr lang="en-GB" sz="2100" dirty="0">
                <a:latin typeface="Helvetica Light" panose="020B0403020202020204" pitchFamily="34" charset="0"/>
                <a:cs typeface="Avenir Light"/>
              </a:rPr>
              <a:t>Before 1800, more Africans than Europeans went to the Americas.</a:t>
            </a:r>
          </a:p>
          <a:p>
            <a:endParaRPr lang="en-GB" sz="2100" b="1" dirty="0"/>
          </a:p>
          <a:p>
            <a:endParaRPr lang="en-GB" sz="2100" dirty="0"/>
          </a:p>
          <a:p>
            <a:endParaRPr lang="en-GB" sz="2100" dirty="0"/>
          </a:p>
          <a:p>
            <a:endParaRPr lang="en-GB" sz="2100" dirty="0"/>
          </a:p>
        </p:txBody>
      </p:sp>
    </p:spTree>
    <p:extLst>
      <p:ext uri="{BB962C8B-B14F-4D97-AF65-F5344CB8AC3E}">
        <p14:creationId xmlns:p14="http://schemas.microsoft.com/office/powerpoint/2010/main" val="183837536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4E65CDE2-194C-4A17-9E3C-017E8A8970E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1714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59796CA-A457-45D0-B6CB-AD7F4BF44C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7457" y="712268"/>
            <a:ext cx="7807893" cy="1193533"/>
          </a:xfrm>
        </p:spPr>
        <p:txBody>
          <a:bodyPr>
            <a:normAutofit/>
          </a:bodyPr>
          <a:lstStyle/>
          <a:p>
            <a:r>
              <a:rPr lang="en-GB" spc="300">
                <a:solidFill>
                  <a:srgbClr val="FFFFFF"/>
                </a:solidFill>
                <a:latin typeface="Bodoni 72 Book" pitchFamily="2" charset="0"/>
                <a:cs typeface="Avenir Medium"/>
              </a:rPr>
              <a:t>Iberia and Atlantic Slavery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F2AE495E-2AAF-4BC1-87A5-331009D8289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571500" y="826324"/>
            <a:ext cx="0" cy="914400"/>
          </a:xfrm>
          <a:prstGeom prst="line">
            <a:avLst/>
          </a:prstGeom>
          <a:ln w="19050">
            <a:solidFill>
              <a:schemeClr val="tx1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3C62A91-FF21-46B8-A2E3-360A5F2954C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07457" y="2050181"/>
            <a:ext cx="7807893" cy="4126782"/>
          </a:xfrm>
        </p:spPr>
        <p:txBody>
          <a:bodyPr>
            <a:normAutofit/>
          </a:bodyPr>
          <a:lstStyle/>
          <a:p>
            <a:r>
              <a:rPr lang="en-GB" sz="2100">
                <a:solidFill>
                  <a:srgbClr val="FFFFFF"/>
                </a:solidFill>
                <a:latin typeface="Helvetica Light" panose="020B0403020202020204" pitchFamily="34" charset="0"/>
                <a:cs typeface="Avenir Light"/>
              </a:rPr>
              <a:t>Castile: formative experiences of slavery in the Canary Islands; for Portugal: the Azores, Madeira </a:t>
            </a:r>
          </a:p>
          <a:p>
            <a:r>
              <a:rPr lang="en-GB" sz="2100">
                <a:solidFill>
                  <a:srgbClr val="FFFFFF"/>
                </a:solidFill>
                <a:latin typeface="Helvetica Light" panose="020B0403020202020204" pitchFamily="34" charset="0"/>
                <a:cs typeface="Avenir Light"/>
              </a:rPr>
              <a:t>Slaves arrived in Iberia from mid-C15 from sub-Saharan Africa</a:t>
            </a:r>
          </a:p>
          <a:p>
            <a:pPr lvl="0"/>
            <a:r>
              <a:rPr lang="en-GB" sz="2100">
                <a:solidFill>
                  <a:srgbClr val="FFFFFF"/>
                </a:solidFill>
                <a:latin typeface="Helvetica Light" panose="020B0403020202020204" pitchFamily="34" charset="0"/>
                <a:cs typeface="Avenir Light"/>
              </a:rPr>
              <a:t>By 1492, as many as 35,000 people from West Africa—primarily from Senegambia and the Gulf of Guinea— had been sold into slavery on the peninsula.  </a:t>
            </a:r>
          </a:p>
          <a:p>
            <a:pPr lvl="0"/>
            <a:r>
              <a:rPr lang="en-GB" sz="2100">
                <a:solidFill>
                  <a:srgbClr val="FFFFFF"/>
                </a:solidFill>
                <a:latin typeface="Helvetica Light" panose="020B0403020202020204" pitchFamily="34" charset="0"/>
                <a:cs typeface="Avenir Light"/>
              </a:rPr>
              <a:t>Nearly half of all Africans taken to the Americas as slaves went to Latin America. 4% went to the US.</a:t>
            </a:r>
          </a:p>
          <a:p>
            <a:endParaRPr lang="en-GB" sz="210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414844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274" name="Picture 2" descr="Map 1: Overview of the slave trade out of Africa, 1500-1900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3" cstate="print"/>
          <a:srcRect l="5485" r="5666" b="1"/>
          <a:stretch/>
        </p:blipFill>
        <p:spPr bwMode="auto">
          <a:xfrm>
            <a:off x="241299" y="321733"/>
            <a:ext cx="8661401" cy="621453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689076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80CCAACE-815D-4A79-875A-B7EFC28F7D2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143" y="0"/>
            <a:ext cx="9141714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6" name="Imagen 5" descr="BENINSALT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542" r="11958"/>
          <a:stretch/>
        </p:blipFill>
        <p:spPr>
          <a:xfrm>
            <a:off x="20" y="10"/>
            <a:ext cx="4571980" cy="6857990"/>
          </a:xfrm>
          <a:prstGeom prst="rect">
            <a:avLst/>
          </a:prstGeom>
        </p:spPr>
      </p:pic>
      <p:pic>
        <p:nvPicPr>
          <p:cNvPr id="5" name="Imagen 4" descr="AfricanManc.1520.jp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382"/>
          <a:stretch/>
        </p:blipFill>
        <p:spPr>
          <a:xfrm>
            <a:off x="4572000" y="10"/>
            <a:ext cx="4572000" cy="68579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22460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 descr="A person wearing a hat&#10;&#10;Description automatically generated">
            <a:extLst>
              <a:ext uri="{FF2B5EF4-FFF2-40B4-BE49-F238E27FC236}">
                <a16:creationId xmlns:a16="http://schemas.microsoft.com/office/drawing/2014/main" id="{19B36E4C-0DAD-1B49-B604-E7A8EF8625A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498" y="3953693"/>
            <a:ext cx="4276504" cy="2851003"/>
          </a:xfrm>
          <a:prstGeom prst="rect">
            <a:avLst/>
          </a:prstGeom>
          <a:ln>
            <a:solidFill>
              <a:srgbClr val="2C4C52"/>
            </a:solidFill>
          </a:ln>
        </p:spPr>
      </p:pic>
      <p:pic>
        <p:nvPicPr>
          <p:cNvPr id="20" name="Imagen 20" descr="Doña Josefa.jpg">
            <a:extLst>
              <a:ext uri="{FF2B5EF4-FFF2-40B4-BE49-F238E27FC236}">
                <a16:creationId xmlns:a16="http://schemas.microsoft.com/office/drawing/2014/main" id="{B51EA54C-7997-5047-8D1B-4B7AE335C83E}"/>
              </a:ext>
            </a:extLst>
          </p:cNvPr>
          <p:cNvPicPr>
            <a:picLocks noChangeAspect="1"/>
          </p:cNvPicPr>
          <p:nvPr/>
        </p:nvPicPr>
        <p:blipFill>
          <a:blip r:embed="rId4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80747" y="2451"/>
            <a:ext cx="2951738" cy="3525688"/>
          </a:xfrm>
          <a:prstGeom prst="rect">
            <a:avLst/>
          </a:prstGeom>
          <a:ln>
            <a:solidFill>
              <a:srgbClr val="2C4C52"/>
            </a:solidFill>
          </a:ln>
        </p:spPr>
      </p:pic>
      <p:pic>
        <p:nvPicPr>
          <p:cNvPr id="12" name="Picture 11" descr="A group of people wearing costumes&#10;&#10;Description automatically generated">
            <a:extLst>
              <a:ext uri="{FF2B5EF4-FFF2-40B4-BE49-F238E27FC236}">
                <a16:creationId xmlns:a16="http://schemas.microsoft.com/office/drawing/2014/main" id="{9344DE34-4F2E-5942-8EA4-D83A06973A4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948754" y="-117"/>
            <a:ext cx="3574188" cy="2307904"/>
          </a:xfrm>
          <a:prstGeom prst="rect">
            <a:avLst/>
          </a:prstGeom>
          <a:ln>
            <a:solidFill>
              <a:srgbClr val="2C4C52"/>
            </a:solidFill>
          </a:ln>
        </p:spPr>
      </p:pic>
      <p:pic>
        <p:nvPicPr>
          <p:cNvPr id="15" name="Imagen 18" descr="Leibsohn -esmeraldas ppt..pdf">
            <a:extLst>
              <a:ext uri="{FF2B5EF4-FFF2-40B4-BE49-F238E27FC236}">
                <a16:creationId xmlns:a16="http://schemas.microsoft.com/office/drawing/2014/main" id="{2EC1B9DA-B737-0E4F-BAB8-DFDDD6F8E50B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916" b="25659"/>
          <a:stretch/>
        </p:blipFill>
        <p:spPr>
          <a:xfrm>
            <a:off x="16533" y="1883458"/>
            <a:ext cx="4836074" cy="2556999"/>
          </a:xfrm>
          <a:prstGeom prst="rect">
            <a:avLst/>
          </a:prstGeom>
          <a:ln>
            <a:solidFill>
              <a:srgbClr val="2C4C52"/>
            </a:solidFill>
          </a:ln>
        </p:spPr>
      </p:pic>
      <p:pic>
        <p:nvPicPr>
          <p:cNvPr id="23" name="Picture 22" descr="A group of people posing for the camera&#10;&#10;Description automatically generated">
            <a:extLst>
              <a:ext uri="{FF2B5EF4-FFF2-40B4-BE49-F238E27FC236}">
                <a16:creationId xmlns:a16="http://schemas.microsoft.com/office/drawing/2014/main" id="{5801BBE9-8B69-3A41-AF85-73722879C65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2514" y="8221"/>
            <a:ext cx="2951738" cy="2018283"/>
          </a:xfrm>
          <a:prstGeom prst="rect">
            <a:avLst/>
          </a:prstGeom>
          <a:ln>
            <a:solidFill>
              <a:srgbClr val="2C4C52"/>
            </a:solidFill>
          </a:ln>
        </p:spPr>
      </p:pic>
      <p:pic>
        <p:nvPicPr>
          <p:cNvPr id="27" name="Imagen 12" descr="migrants.jpg">
            <a:extLst>
              <a:ext uri="{FF2B5EF4-FFF2-40B4-BE49-F238E27FC236}">
                <a16:creationId xmlns:a16="http://schemas.microsoft.com/office/drawing/2014/main" id="{AF0F617F-6548-3445-ADAE-E20557FBAEAE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5481"/>
          <a:stretch/>
        </p:blipFill>
        <p:spPr>
          <a:xfrm>
            <a:off x="6452284" y="3418305"/>
            <a:ext cx="2680200" cy="3386391"/>
          </a:xfrm>
          <a:prstGeom prst="rect">
            <a:avLst/>
          </a:prstGeom>
          <a:ln>
            <a:solidFill>
              <a:srgbClr val="2C4C52"/>
            </a:solidFill>
          </a:ln>
        </p:spPr>
      </p:pic>
      <p:pic>
        <p:nvPicPr>
          <p:cNvPr id="29" name="Imagen 19" descr="08Iturbide3-articleLarge.jpg">
            <a:extLst>
              <a:ext uri="{FF2B5EF4-FFF2-40B4-BE49-F238E27FC236}">
                <a16:creationId xmlns:a16="http://schemas.microsoft.com/office/drawing/2014/main" id="{1A90D8DD-F994-014F-8B59-0173D3979650}"/>
              </a:ext>
            </a:extLst>
          </p:cNvPr>
          <p:cNvPicPr>
            <a:picLocks noChangeAspect="1"/>
          </p:cNvPicPr>
          <p:nvPr/>
        </p:nvPicPr>
        <p:blipFill rotWithShape="1">
          <a:blip r:embed="rId9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66" t="2890" r="6046" b="6757"/>
          <a:stretch/>
        </p:blipFill>
        <p:spPr>
          <a:xfrm>
            <a:off x="4203486" y="1614547"/>
            <a:ext cx="2833311" cy="3628906"/>
          </a:xfrm>
          <a:prstGeom prst="rect">
            <a:avLst/>
          </a:prstGeom>
          <a:ln w="6350" cmpd="sng">
            <a:solidFill>
              <a:srgbClr val="2C4C52"/>
            </a:solidFill>
          </a:ln>
        </p:spPr>
      </p:pic>
      <p:pic>
        <p:nvPicPr>
          <p:cNvPr id="30" name="Picture 29" descr="A child is looking at the camera&#10;&#10;Description automatically generated">
            <a:extLst>
              <a:ext uri="{FF2B5EF4-FFF2-40B4-BE49-F238E27FC236}">
                <a16:creationId xmlns:a16="http://schemas.microsoft.com/office/drawing/2014/main" id="{DBD237ED-8559-2846-B47B-6DEDB681CA76}"/>
              </a:ext>
            </a:extLst>
          </p:cNvPr>
          <p:cNvPicPr>
            <a:picLocks noChangeAspect="1"/>
          </p:cNvPicPr>
          <p:nvPr/>
        </p:nvPicPr>
        <p:blipFill rotWithShape="1">
          <a:blip r:embed="rId10"/>
          <a:srcRect l="11689" t="7899" r="14353"/>
          <a:stretch/>
        </p:blipFill>
        <p:spPr>
          <a:xfrm>
            <a:off x="3680964" y="4819972"/>
            <a:ext cx="2833311" cy="1984723"/>
          </a:xfrm>
          <a:prstGeom prst="rect">
            <a:avLst/>
          </a:prstGeom>
          <a:ln>
            <a:solidFill>
              <a:srgbClr val="2C4C52"/>
            </a:solidFill>
          </a:ln>
        </p:spPr>
      </p:pic>
    </p:spTree>
    <p:extLst>
      <p:ext uri="{BB962C8B-B14F-4D97-AF65-F5344CB8AC3E}">
        <p14:creationId xmlns:p14="http://schemas.microsoft.com/office/powerpoint/2010/main" val="249562227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 descr="560272796.594303.jpg"/>
          <p:cNvPicPr>
            <a:picLocks noChangeAspect="1"/>
          </p:cNvPicPr>
          <p:nvPr/>
        </p:nvPicPr>
        <p:blipFill>
          <a:blip r:embed="rId2">
            <a:alphaModFix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46537" y="30995"/>
            <a:ext cx="4835471" cy="6815845"/>
          </a:xfrm>
          <a:prstGeom prst="rect">
            <a:avLst/>
          </a:prstGeom>
          <a:ln>
            <a:solidFill>
              <a:srgbClr val="251A21"/>
            </a:solidFill>
          </a:ln>
        </p:spPr>
      </p:pic>
      <p:sp>
        <p:nvSpPr>
          <p:cNvPr id="5" name="Rectángulo 5">
            <a:extLst>
              <a:ext uri="{FF2B5EF4-FFF2-40B4-BE49-F238E27FC236}">
                <a16:creationId xmlns:a16="http://schemas.microsoft.com/office/drawing/2014/main" id="{21186A92-A9C9-A84F-80E0-ABCDEE9539DC}"/>
              </a:ext>
            </a:extLst>
          </p:cNvPr>
          <p:cNvSpPr/>
          <p:nvPr/>
        </p:nvSpPr>
        <p:spPr>
          <a:xfrm>
            <a:off x="-508543" y="2228671"/>
            <a:ext cx="530941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3000" dirty="0">
                <a:solidFill>
                  <a:srgbClr val="65B2BF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PART </a:t>
            </a:r>
            <a:r>
              <a:rPr lang="es-ES" sz="2800" dirty="0">
                <a:solidFill>
                  <a:srgbClr val="65B2BF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3</a:t>
            </a:r>
            <a:r>
              <a:rPr lang="es-ES" sz="3200" dirty="0">
                <a:solidFill>
                  <a:srgbClr val="65B2BF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: </a:t>
            </a:r>
          </a:p>
          <a:p>
            <a:pPr algn="ctr"/>
            <a:r>
              <a:rPr lang="es-ES" sz="4000" dirty="0">
                <a:solidFill>
                  <a:srgbClr val="65B2BF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THE AMERICAS</a:t>
            </a:r>
          </a:p>
        </p:txBody>
      </p:sp>
    </p:spTree>
    <p:extLst>
      <p:ext uri="{BB962C8B-B14F-4D97-AF65-F5344CB8AC3E}">
        <p14:creationId xmlns:p14="http://schemas.microsoft.com/office/powerpoint/2010/main" val="337112373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ontent Placeholder 4" descr="Map&#10;&#10;Description automatically generated">
            <a:extLst>
              <a:ext uri="{FF2B5EF4-FFF2-40B4-BE49-F238E27FC236}">
                <a16:creationId xmlns:a16="http://schemas.microsoft.com/office/drawing/2014/main" id="{1AE01AFF-DAE3-6242-803C-A5E12EAE50A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r="15534" b="1"/>
          <a:stretch/>
        </p:blipFill>
        <p:spPr>
          <a:xfrm>
            <a:off x="20" y="1376689"/>
            <a:ext cx="5680843" cy="5481312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825F5030-B81B-CB27-33D2-6B0D223A745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680" r="10331" b="-2"/>
          <a:stretch/>
        </p:blipFill>
        <p:spPr>
          <a:xfrm>
            <a:off x="5680868" y="1376689"/>
            <a:ext cx="3463132" cy="5481312"/>
          </a:xfrm>
          <a:prstGeom prst="rect">
            <a:avLst/>
          </a:prstGeom>
        </p:spPr>
      </p:pic>
      <p:sp>
        <p:nvSpPr>
          <p:cNvPr id="19" name="Rectangle 18">
            <a:extLst>
              <a:ext uri="{FF2B5EF4-FFF2-40B4-BE49-F238E27FC236}">
                <a16:creationId xmlns:a16="http://schemas.microsoft.com/office/drawing/2014/main" id="{6DB035F4-535B-5F8E-E737-42F576F748C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"/>
            <a:ext cx="9143999" cy="137668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254000" dist="127000" dir="5460000" sx="90000" sy="90000" algn="t" rotWithShape="0">
              <a:srgbClr val="000000">
                <a:alpha val="3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ángulo 1">
            <a:extLst>
              <a:ext uri="{FF2B5EF4-FFF2-40B4-BE49-F238E27FC236}">
                <a16:creationId xmlns:a16="http://schemas.microsoft.com/office/drawing/2014/main" id="{C3990299-AF1C-E941-8BF8-1CC250B15B3C}"/>
              </a:ext>
            </a:extLst>
          </p:cNvPr>
          <p:cNvSpPr/>
          <p:nvPr/>
        </p:nvSpPr>
        <p:spPr>
          <a:xfrm>
            <a:off x="221673" y="229547"/>
            <a:ext cx="8631382" cy="91759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 defTabSz="9144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9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In 1492, an estimated 57 million people in the Americas</a:t>
            </a:r>
          </a:p>
        </p:txBody>
      </p:sp>
    </p:spTree>
    <p:extLst>
      <p:ext uri="{BB962C8B-B14F-4D97-AF65-F5344CB8AC3E}">
        <p14:creationId xmlns:p14="http://schemas.microsoft.com/office/powerpoint/2010/main" val="410765065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FD815986-8024-68B6-F00B-295001637CA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2600" y="1507957"/>
            <a:ext cx="2420670" cy="1394306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143C478D-B82C-9098-1354-27448B93FA6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68334" y="4108306"/>
            <a:ext cx="2727489" cy="1381007"/>
          </a:xfrm>
          <a:prstGeom prst="rect">
            <a:avLst/>
          </a:prstGeom>
        </p:spPr>
      </p:pic>
      <p:sp>
        <p:nvSpPr>
          <p:cNvPr id="7" name="Content Placeholder 9">
            <a:extLst>
              <a:ext uri="{FF2B5EF4-FFF2-40B4-BE49-F238E27FC236}">
                <a16:creationId xmlns:a16="http://schemas.microsoft.com/office/drawing/2014/main" id="{042A3ED1-2DFE-93BB-DB52-E4CD2C594F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35936" y="4010366"/>
            <a:ext cx="1541118" cy="366508"/>
          </a:xfrm>
        </p:spPr>
        <p:txBody>
          <a:bodyPr>
            <a:normAutofit/>
          </a:bodyPr>
          <a:lstStyle/>
          <a:p>
            <a:pPr marL="0" indent="0" defTabSz="315468">
              <a:lnSpc>
                <a:spcPct val="90000"/>
              </a:lnSpc>
              <a:buNone/>
            </a:pPr>
            <a:r>
              <a:rPr lang="es-MX" sz="1400" kern="12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Atacama, Chile</a:t>
            </a:r>
            <a:endParaRPr lang="es-MX" sz="140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761DA269-4026-953A-E303-92C3C3713F7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35936" y="4377410"/>
            <a:ext cx="1978923" cy="111190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5DE10873-20FD-CA3F-6214-52526F4F776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400167" y="1620068"/>
            <a:ext cx="2176316" cy="135793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3310A033-EC6E-EE54-D9A2-5C525467BD96}"/>
              </a:ext>
            </a:extLst>
          </p:cNvPr>
          <p:cNvSpPr txBox="1"/>
          <p:nvPr/>
        </p:nvSpPr>
        <p:spPr>
          <a:xfrm>
            <a:off x="5468334" y="3773738"/>
            <a:ext cx="2284465" cy="2834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315468">
              <a:spcAft>
                <a:spcPts val="600"/>
              </a:spcAft>
            </a:pPr>
            <a:r>
              <a:rPr lang="es-MX" sz="1242" kern="120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Caribbean</a:t>
            </a:r>
            <a:endParaRPr lang="es-MX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D1567A9F-F65F-0B4C-9BED-D7346AD4CFE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964879" y="1620068"/>
            <a:ext cx="2284465" cy="1522976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414CDF11-B76B-6F7A-6D86-8D9A47ADD20B}"/>
              </a:ext>
            </a:extLst>
          </p:cNvPr>
          <p:cNvSpPr txBox="1"/>
          <p:nvPr/>
        </p:nvSpPr>
        <p:spPr>
          <a:xfrm>
            <a:off x="6073379" y="1253808"/>
            <a:ext cx="2122443" cy="2834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315468">
              <a:spcAft>
                <a:spcPts val="600"/>
              </a:spcAft>
            </a:pPr>
            <a:r>
              <a:rPr lang="es-MX" sz="1242" kern="12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Alpamayo, </a:t>
            </a:r>
            <a:r>
              <a:rPr lang="es-MX" sz="1242" kern="120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Peru</a:t>
            </a:r>
            <a:r>
              <a:rPr lang="es-MX" sz="1242" kern="12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  <a:endParaRPr lang="es-MX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18B9610-FDC3-6A09-23CC-E64905F5C06D}"/>
              </a:ext>
            </a:extLst>
          </p:cNvPr>
          <p:cNvSpPr txBox="1"/>
          <p:nvPr/>
        </p:nvSpPr>
        <p:spPr>
          <a:xfrm>
            <a:off x="695235" y="1253808"/>
            <a:ext cx="2208036" cy="2834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315468">
              <a:spcAft>
                <a:spcPts val="600"/>
              </a:spcAft>
            </a:pPr>
            <a:r>
              <a:rPr lang="es-MX" sz="1242" kern="12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Machu Pichu, </a:t>
            </a:r>
            <a:r>
              <a:rPr lang="es-MX" sz="1242" kern="120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Peru</a:t>
            </a:r>
            <a:endParaRPr lang="es-MX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9DC1FF6-8FE4-0A8C-2E40-B35E98C865DE}"/>
              </a:ext>
            </a:extLst>
          </p:cNvPr>
          <p:cNvSpPr txBox="1"/>
          <p:nvPr/>
        </p:nvSpPr>
        <p:spPr>
          <a:xfrm>
            <a:off x="3400167" y="1253808"/>
            <a:ext cx="2068167" cy="2834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315468">
              <a:spcAft>
                <a:spcPts val="600"/>
              </a:spcAft>
            </a:pPr>
            <a:r>
              <a:rPr lang="es-MX" sz="1242" kern="120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Mexican</a:t>
            </a:r>
            <a:r>
              <a:rPr lang="es-MX" sz="1242" kern="12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s-MX" sz="1242" kern="120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Baiío</a:t>
            </a:r>
            <a:r>
              <a:rPr lang="es-MX" sz="1242" kern="12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  <a:endParaRPr lang="es-MX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8B844C99-8065-A8C0-1AA3-64FD9C3A72B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82600" y="4113310"/>
            <a:ext cx="2099860" cy="1394438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96285678-03A5-BC4B-A45D-6EB17E344EE1}"/>
              </a:ext>
            </a:extLst>
          </p:cNvPr>
          <p:cNvSpPr txBox="1"/>
          <p:nvPr/>
        </p:nvSpPr>
        <p:spPr>
          <a:xfrm>
            <a:off x="482600" y="3543922"/>
            <a:ext cx="2420670" cy="4746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315468">
              <a:spcAft>
                <a:spcPts val="600"/>
              </a:spcAft>
            </a:pPr>
            <a:r>
              <a:rPr lang="es-MX" sz="1242" kern="120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Volcanoes</a:t>
            </a:r>
            <a:r>
              <a:rPr lang="es-MX" sz="1242" kern="12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s-MX" sz="1242" kern="120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Popocatepetl</a:t>
            </a:r>
            <a:r>
              <a:rPr lang="es-MX" sz="1242" kern="12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and </a:t>
            </a:r>
            <a:r>
              <a:rPr lang="es-MX" sz="1242" kern="120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Iztaccihuatl</a:t>
            </a:r>
            <a:r>
              <a:rPr lang="es-MX" sz="1242" kern="12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Central </a:t>
            </a:r>
            <a:r>
              <a:rPr lang="es-MX" sz="1242" kern="120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Mexico</a:t>
            </a:r>
            <a:r>
              <a:rPr lang="es-MX" sz="1242" kern="12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  <a:endParaRPr lang="es-MX"/>
          </a:p>
        </p:txBody>
      </p:sp>
      <p:sp>
        <p:nvSpPr>
          <p:cNvPr id="19" name="Title 18">
            <a:extLst>
              <a:ext uri="{FF2B5EF4-FFF2-40B4-BE49-F238E27FC236}">
                <a16:creationId xmlns:a16="http://schemas.microsoft.com/office/drawing/2014/main" id="{404987D6-52CF-4886-C635-AAD7B4C1B2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Landscapes</a:t>
            </a:r>
          </a:p>
        </p:txBody>
      </p:sp>
    </p:spTree>
    <p:extLst>
      <p:ext uri="{BB962C8B-B14F-4D97-AF65-F5344CB8AC3E}">
        <p14:creationId xmlns:p14="http://schemas.microsoft.com/office/powerpoint/2010/main" val="3642550299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5" name="Rectangle 14">
            <a:extLst>
              <a:ext uri="{FF2B5EF4-FFF2-40B4-BE49-F238E27FC236}">
                <a16:creationId xmlns:a16="http://schemas.microsoft.com/office/drawing/2014/main" id="{87A57295-2710-4920-B99A-4D1FA03A62B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1714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78067929-4D33-4306-9E2F-67C49CDDB5D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00050" y="465745"/>
            <a:ext cx="8343900" cy="5639435"/>
          </a:xfrm>
          <a:prstGeom prst="rect">
            <a:avLst/>
          </a:prstGeom>
          <a:solidFill>
            <a:schemeClr val="tx1">
              <a:alpha val="93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4958DAA-61ED-4855-A4C7-B2728A5A31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894027"/>
            <a:ext cx="2620771" cy="4782873"/>
          </a:xfrm>
        </p:spPr>
        <p:txBody>
          <a:bodyPr>
            <a:normAutofit/>
          </a:bodyPr>
          <a:lstStyle/>
          <a:p>
            <a:pPr algn="r"/>
            <a:r>
              <a:rPr lang="en-GB">
                <a:solidFill>
                  <a:schemeClr val="bg1"/>
                </a:solidFill>
                <a:latin typeface="Bodoni 72 Book" pitchFamily="2" charset="0"/>
                <a:cs typeface="Avenir Light"/>
              </a:rPr>
              <a:t>Semi-sedentary and Nomadic societies</a:t>
            </a: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2D72A2C9-F3CA-4216-8BAD-FA4C970C3C4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3490722" y="2057400"/>
            <a:ext cx="0" cy="2743200"/>
          </a:xfrm>
          <a:prstGeom prst="line">
            <a:avLst/>
          </a:prstGeom>
          <a:ln w="19050">
            <a:solidFill>
              <a:schemeClr val="bg1">
                <a:alpha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DFED39D-EC71-4F45-BCFA-05ED9336F1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32024" y="1301934"/>
            <a:ext cx="4783326" cy="4782873"/>
          </a:xfrm>
        </p:spPr>
        <p:txBody>
          <a:bodyPr anchor="ctr">
            <a:normAutofit/>
          </a:bodyPr>
          <a:lstStyle/>
          <a:p>
            <a:r>
              <a:rPr lang="en-GB" sz="2100" dirty="0">
                <a:solidFill>
                  <a:schemeClr val="bg1"/>
                </a:solidFill>
                <a:latin typeface="Helvetica Light" panose="020B0403020202020204" pitchFamily="34" charset="0"/>
                <a:cs typeface="Avenir Light"/>
              </a:rPr>
              <a:t>Slash-and-burn agriculture or hunting/ gathering only </a:t>
            </a:r>
          </a:p>
          <a:p>
            <a:r>
              <a:rPr lang="en-GB" sz="2100" dirty="0">
                <a:solidFill>
                  <a:schemeClr val="bg1"/>
                </a:solidFill>
                <a:latin typeface="Helvetica Light" panose="020B0403020202020204" pitchFamily="34" charset="0"/>
                <a:cs typeface="Avenir Light"/>
              </a:rPr>
              <a:t>Temporary villages, or movement around hunting territory; little agriculture. </a:t>
            </a:r>
          </a:p>
          <a:p>
            <a:r>
              <a:rPr lang="en-GB" sz="2100" dirty="0">
                <a:solidFill>
                  <a:schemeClr val="bg1"/>
                </a:solidFill>
                <a:latin typeface="Helvetica Light" panose="020B0403020202020204" pitchFamily="34" charset="0"/>
                <a:cs typeface="Avenir Light"/>
              </a:rPr>
              <a:t>Low population densities. </a:t>
            </a:r>
          </a:p>
          <a:p>
            <a:r>
              <a:rPr lang="en-GB" sz="2100" dirty="0">
                <a:solidFill>
                  <a:schemeClr val="bg1"/>
                </a:solidFill>
                <a:latin typeface="Helvetica Light" panose="020B0403020202020204" pitchFamily="34" charset="0"/>
                <a:cs typeface="Avenir Light"/>
              </a:rPr>
              <a:t>Semi-sedentary: northern Mexico; and forest/ wet areas: Brazilian &amp; Caribbean coasts; Venezuela.</a:t>
            </a:r>
          </a:p>
          <a:p>
            <a:r>
              <a:rPr lang="en-GB" sz="2100" dirty="0">
                <a:solidFill>
                  <a:schemeClr val="bg1"/>
                </a:solidFill>
                <a:latin typeface="Helvetica Light" panose="020B0403020202020204" pitchFamily="34" charset="0"/>
                <a:cs typeface="Avenir Light"/>
              </a:rPr>
              <a:t>Nomadic: harsh environments: Mexican deserts; Argentine plains. Warlike bands; not clearly stratified societies; no tribute.</a:t>
            </a:r>
          </a:p>
          <a:p>
            <a:endParaRPr lang="en-GB" sz="2100" b="1" dirty="0">
              <a:solidFill>
                <a:schemeClr val="bg1"/>
              </a:solidFill>
            </a:endParaRPr>
          </a:p>
          <a:p>
            <a:endParaRPr lang="en-GB" sz="21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020403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5" name="Rectangle 14">
            <a:extLst>
              <a:ext uri="{FF2B5EF4-FFF2-40B4-BE49-F238E27FC236}">
                <a16:creationId xmlns:a16="http://schemas.microsoft.com/office/drawing/2014/main" id="{87A57295-2710-4920-B99A-4D1FA03A62B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1714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78067929-4D33-4306-9E2F-67C49CDDB5D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00050" y="465745"/>
            <a:ext cx="8343900" cy="5639435"/>
          </a:xfrm>
          <a:prstGeom prst="rect">
            <a:avLst/>
          </a:prstGeom>
          <a:solidFill>
            <a:schemeClr val="tx1">
              <a:alpha val="93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809C5E3-73E3-4A31-B402-C15B40EB58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894027"/>
            <a:ext cx="2620771" cy="4782873"/>
          </a:xfrm>
        </p:spPr>
        <p:txBody>
          <a:bodyPr>
            <a:normAutofit/>
          </a:bodyPr>
          <a:lstStyle/>
          <a:p>
            <a:pPr algn="r"/>
            <a:r>
              <a:rPr lang="en-GB" sz="3100" spc="300">
                <a:solidFill>
                  <a:schemeClr val="bg1"/>
                </a:solidFill>
                <a:latin typeface="Bodoni 72 Book" pitchFamily="2" charset="0"/>
                <a:cs typeface="Avenir Light"/>
              </a:rPr>
              <a:t>“Sedentary” societies</a:t>
            </a: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2D72A2C9-F3CA-4216-8BAD-FA4C970C3C4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3490722" y="2057400"/>
            <a:ext cx="0" cy="2743200"/>
          </a:xfrm>
          <a:prstGeom prst="line">
            <a:avLst/>
          </a:prstGeom>
          <a:ln w="19050">
            <a:solidFill>
              <a:schemeClr val="bg1">
                <a:alpha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4833ED-8D26-43B9-835F-4D17FB790A0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32024" y="894027"/>
            <a:ext cx="4783326" cy="4782873"/>
          </a:xfrm>
        </p:spPr>
        <p:txBody>
          <a:bodyPr anchor="ctr">
            <a:normAutofit/>
          </a:bodyPr>
          <a:lstStyle/>
          <a:p>
            <a:r>
              <a:rPr lang="en-GB" sz="2100">
                <a:solidFill>
                  <a:schemeClr val="bg1"/>
                </a:solidFill>
                <a:latin typeface="Helvetica Light" panose="020B0403020202020204" pitchFamily="34" charset="0"/>
                <a:cs typeface="Avenir Light"/>
              </a:rPr>
              <a:t>Permanent settlements: towns/ even major cities.</a:t>
            </a:r>
          </a:p>
          <a:p>
            <a:r>
              <a:rPr lang="en-GB" sz="2100">
                <a:solidFill>
                  <a:schemeClr val="bg1"/>
                </a:solidFill>
                <a:latin typeface="Helvetica Light" panose="020B0403020202020204" pitchFamily="34" charset="0"/>
                <a:cs typeface="Avenir Light"/>
              </a:rPr>
              <a:t>Agriculture to support dense populations</a:t>
            </a:r>
          </a:p>
          <a:p>
            <a:r>
              <a:rPr lang="en-GB" sz="2100">
                <a:solidFill>
                  <a:schemeClr val="bg1"/>
                </a:solidFill>
                <a:latin typeface="Helvetica Light" panose="020B0403020202020204" pitchFamily="34" charset="0"/>
                <a:cs typeface="Avenir Light"/>
              </a:rPr>
              <a:t>Stratified societies: nobility, middle strata, and commoners. </a:t>
            </a:r>
          </a:p>
          <a:p>
            <a:r>
              <a:rPr lang="en-GB" sz="2100">
                <a:solidFill>
                  <a:schemeClr val="bg1"/>
                </a:solidFill>
                <a:latin typeface="Helvetica Light" panose="020B0403020202020204" pitchFamily="34" charset="0"/>
                <a:cs typeface="Avenir Light"/>
              </a:rPr>
              <a:t>Use of TRIBUTE (labour/ goods)</a:t>
            </a:r>
          </a:p>
          <a:p>
            <a:r>
              <a:rPr lang="en-GB" sz="2100">
                <a:solidFill>
                  <a:schemeClr val="bg1"/>
                </a:solidFill>
                <a:latin typeface="Helvetica Light" panose="020B0403020202020204" pitchFamily="34" charset="0"/>
                <a:cs typeface="Avenir Light"/>
              </a:rPr>
              <a:t>RECOGNISABLE to Iberians. Dense populations will also supply labour for Colonial project</a:t>
            </a:r>
          </a:p>
        </p:txBody>
      </p:sp>
    </p:spTree>
    <p:extLst>
      <p:ext uri="{BB962C8B-B14F-4D97-AF65-F5344CB8AC3E}">
        <p14:creationId xmlns:p14="http://schemas.microsoft.com/office/powerpoint/2010/main" val="12003102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>
            <a:extLst>
              <a:ext uri="{FF2B5EF4-FFF2-40B4-BE49-F238E27FC236}">
                <a16:creationId xmlns:a16="http://schemas.microsoft.com/office/drawing/2014/main" id="{72F32C11-9B73-7565-2DE1-D7BA25A2104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2" b="1579"/>
          <a:stretch/>
        </p:blipFill>
        <p:spPr bwMode="auto">
          <a:xfrm>
            <a:off x="0" y="0"/>
            <a:ext cx="4333376" cy="63893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1525F2BB-E442-95BD-808A-531A9C6BC8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31680" y="247025"/>
            <a:ext cx="5143500" cy="802206"/>
          </a:xfrm>
        </p:spPr>
        <p:txBody>
          <a:bodyPr>
            <a:normAutofit fontScale="90000"/>
          </a:bodyPr>
          <a:lstStyle/>
          <a:p>
            <a:pPr>
              <a:lnSpc>
                <a:spcPct val="90000"/>
              </a:lnSpc>
            </a:pPr>
            <a:r>
              <a:rPr lang="en-GB" sz="3400" dirty="0"/>
              <a:t>Similar characteristics across Ancient American Empires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7A9EA55E-4B9F-4442-E456-8BF3C896459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00575" y="1296255"/>
            <a:ext cx="4129088" cy="5418870"/>
          </a:xfrm>
        </p:spPr>
        <p:txBody>
          <a:bodyPr>
            <a:normAutofit lnSpcReduction="10000"/>
          </a:bodyPr>
          <a:lstStyle/>
          <a:p>
            <a:r>
              <a:rPr lang="en-GB" sz="2000" dirty="0"/>
              <a:t>Process 150 to 200 years of a consolidation of territorial expansive empires</a:t>
            </a:r>
          </a:p>
          <a:p>
            <a:r>
              <a:rPr lang="en-GB" sz="2000" dirty="0"/>
              <a:t>Sun god associated with eagles, jaguar and strength</a:t>
            </a:r>
          </a:p>
          <a:p>
            <a:r>
              <a:rPr lang="en-GB" sz="2000" dirty="0"/>
              <a:t>Taxation</a:t>
            </a:r>
          </a:p>
          <a:p>
            <a:r>
              <a:rPr lang="en-GB" sz="2000" dirty="0"/>
              <a:t>Army</a:t>
            </a:r>
          </a:p>
          <a:p>
            <a:r>
              <a:rPr lang="en-GB" sz="2000" dirty="0"/>
              <a:t>Maize as a crop related to territoriality </a:t>
            </a:r>
          </a:p>
          <a:p>
            <a:r>
              <a:rPr lang="en-GB" sz="2000" dirty="0"/>
              <a:t>Aggregation of gods under the imperial theogony </a:t>
            </a:r>
          </a:p>
          <a:p>
            <a:r>
              <a:rPr lang="en-GB" sz="2000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Important difference</a:t>
            </a:r>
            <a:r>
              <a:rPr lang="en-GB" sz="2000" dirty="0"/>
              <a:t>: Incan emperor assumed he embodied the god Viracocha, the creator god of culture, while Mesoamerican emperors personified and acquired ‘parts of gods’.</a:t>
            </a:r>
          </a:p>
          <a:p>
            <a:endParaRPr lang="en-GB" sz="2000" dirty="0"/>
          </a:p>
          <a:p>
            <a:endParaRPr lang="en-GB" sz="20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C56040C-75B5-AB19-FA1B-F87B1A9FA7D9}"/>
              </a:ext>
            </a:extLst>
          </p:cNvPr>
          <p:cNvSpPr txBox="1"/>
          <p:nvPr/>
        </p:nvSpPr>
        <p:spPr>
          <a:xfrm>
            <a:off x="53654" y="6215388"/>
            <a:ext cx="40226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dirty="0" err="1">
                <a:solidFill>
                  <a:srgbClr val="00B0F0"/>
                </a:solidFill>
              </a:rPr>
              <a:t>Guaman</a:t>
            </a:r>
            <a:r>
              <a:rPr lang="es-MX" b="1" dirty="0">
                <a:solidFill>
                  <a:srgbClr val="00B0F0"/>
                </a:solidFill>
              </a:rPr>
              <a:t> Poma de Ayala, </a:t>
            </a:r>
            <a:r>
              <a:rPr lang="es-MX" b="1" i="1" dirty="0" err="1">
                <a:solidFill>
                  <a:srgbClr val="00B0F0"/>
                </a:solidFill>
              </a:rPr>
              <a:t>Chronica</a:t>
            </a:r>
            <a:r>
              <a:rPr lang="es-MX" b="1" i="1" dirty="0">
                <a:solidFill>
                  <a:srgbClr val="00B0F0"/>
                </a:solidFill>
              </a:rPr>
              <a:t> y buen gobierno…</a:t>
            </a:r>
          </a:p>
        </p:txBody>
      </p:sp>
    </p:spTree>
    <p:extLst>
      <p:ext uri="{BB962C8B-B14F-4D97-AF65-F5344CB8AC3E}">
        <p14:creationId xmlns:p14="http://schemas.microsoft.com/office/powerpoint/2010/main" val="587474131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3" descr="tenoch .jpg">
            <a:extLst>
              <a:ext uri="{FF2B5EF4-FFF2-40B4-BE49-F238E27FC236}">
                <a16:creationId xmlns:a16="http://schemas.microsoft.com/office/drawing/2014/main" id="{FFBA8EE7-7DDD-E04E-B3AD-850A2DED74D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8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098"/>
          <a:stretch/>
        </p:blipFill>
        <p:spPr>
          <a:xfrm>
            <a:off x="-1335" y="0"/>
            <a:ext cx="9145335" cy="6858000"/>
          </a:xfrm>
          <a:prstGeom prst="rect">
            <a:avLst/>
          </a:prstGeom>
          <a:ln w="3175" cmpd="sng">
            <a:solidFill>
              <a:srgbClr val="775565"/>
            </a:solidFill>
          </a:ln>
        </p:spPr>
      </p:pic>
      <p:sp>
        <p:nvSpPr>
          <p:cNvPr id="7" name="Rectángulo 4">
            <a:extLst>
              <a:ext uri="{FF2B5EF4-FFF2-40B4-BE49-F238E27FC236}">
                <a16:creationId xmlns:a16="http://schemas.microsoft.com/office/drawing/2014/main" id="{67FAFD5F-DC98-EB43-9496-85457F04A655}"/>
              </a:ext>
            </a:extLst>
          </p:cNvPr>
          <p:cNvSpPr/>
          <p:nvPr/>
        </p:nvSpPr>
        <p:spPr>
          <a:xfrm>
            <a:off x="0" y="5377912"/>
            <a:ext cx="5238428" cy="1252224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</p:spPr>
        <p:txBody>
          <a:bodyPr vert="horz" lIns="91440" tIns="45720" rIns="91440" bIns="45720" rtlCol="0" anchor="ctr">
            <a:normAutofit/>
          </a:bodyPr>
          <a:lstStyle/>
          <a:p>
            <a:pPr lvl="1" defTabSz="9144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3900" dirty="0">
                <a:solidFill>
                  <a:srgbClr val="E9E9E9"/>
                </a:solidFill>
                <a:latin typeface="Futura Medium" panose="020B0602020204020303" pitchFamily="34" charset="-79"/>
                <a:ea typeface="+mj-ea"/>
                <a:cs typeface="Futura Medium" panose="020B0602020204020303" pitchFamily="34" charset="-79"/>
              </a:rPr>
              <a:t>The Aztec Empire</a:t>
            </a:r>
          </a:p>
          <a:p>
            <a:pPr lvl="1" defTabSz="9144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3900" dirty="0">
                <a:solidFill>
                  <a:srgbClr val="E9E9E9"/>
                </a:solidFill>
                <a:latin typeface="Futura Medium" panose="020B0602020204020303" pitchFamily="34" charset="-79"/>
                <a:ea typeface="+mj-ea"/>
                <a:cs typeface="Futura Medium" panose="020B0602020204020303" pitchFamily="34" charset="-79"/>
              </a:rPr>
              <a:t>1427-1519</a:t>
            </a:r>
          </a:p>
        </p:txBody>
      </p:sp>
    </p:spTree>
    <p:extLst>
      <p:ext uri="{BB962C8B-B14F-4D97-AF65-F5344CB8AC3E}">
        <p14:creationId xmlns:p14="http://schemas.microsoft.com/office/powerpoint/2010/main" val="3944329349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aztec empire.png">
            <a:extLst>
              <a:ext uri="{FF2B5EF4-FFF2-40B4-BE49-F238E27FC236}">
                <a16:creationId xmlns:a16="http://schemas.microsoft.com/office/drawing/2014/main" id="{0C9E1925-1CE7-404B-938E-BEC1780F4EE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7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7804" r="14495"/>
          <a:stretch/>
        </p:blipFill>
        <p:spPr>
          <a:xfrm>
            <a:off x="241299" y="321733"/>
            <a:ext cx="8661401" cy="6214534"/>
          </a:xfrm>
          <a:prstGeom prst="rect">
            <a:avLst/>
          </a:prstGeom>
          <a:solidFill>
            <a:srgbClr val="B5E4FF"/>
          </a:solidFill>
        </p:spPr>
      </p:pic>
    </p:spTree>
    <p:extLst>
      <p:ext uri="{BB962C8B-B14F-4D97-AF65-F5344CB8AC3E}">
        <p14:creationId xmlns:p14="http://schemas.microsoft.com/office/powerpoint/2010/main" val="154420826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AD72D4D1-076F-49D3-9889-EFC4F6D7CA6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1714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2D72A2C9-F3CA-4216-8BAD-FA4C970C3C4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3490722" y="2057400"/>
            <a:ext cx="0" cy="274320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Imagen 3" descr="Figura-5-Matricula-de-tributos-lamina-23.png">
            <a:extLst>
              <a:ext uri="{FF2B5EF4-FFF2-40B4-BE49-F238E27FC236}">
                <a16:creationId xmlns:a16="http://schemas.microsoft.com/office/drawing/2014/main" id="{096DEF1D-15F4-0543-AF02-3DC74D99B8C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18" t="6334" r="24627" b="1859"/>
          <a:stretch/>
        </p:blipFill>
        <p:spPr>
          <a:xfrm>
            <a:off x="20068" y="0"/>
            <a:ext cx="3622034" cy="6858000"/>
          </a:xfrm>
          <a:prstGeom prst="rect">
            <a:avLst/>
          </a:prstGeom>
          <a:ln>
            <a:solidFill>
              <a:srgbClr val="32242D"/>
            </a:solidFill>
          </a:ln>
        </p:spPr>
      </p:pic>
      <p:sp>
        <p:nvSpPr>
          <p:cNvPr id="11" name="Title 1">
            <a:extLst>
              <a:ext uri="{FF2B5EF4-FFF2-40B4-BE49-F238E27FC236}">
                <a16:creationId xmlns:a16="http://schemas.microsoft.com/office/drawing/2014/main" id="{4E910E0E-93EB-4249-BF83-5FC5824808CE}"/>
              </a:ext>
            </a:extLst>
          </p:cNvPr>
          <p:cNvSpPr txBox="1">
            <a:spLocks/>
          </p:cNvSpPr>
          <p:nvPr/>
        </p:nvSpPr>
        <p:spPr>
          <a:xfrm>
            <a:off x="628650" y="963877"/>
            <a:ext cx="2620771" cy="493024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n-GB">
                <a:latin typeface="Bodoni 72 Book" pitchFamily="2" charset="0"/>
                <a:cs typeface="Didot"/>
              </a:rPr>
              <a:t>Features of the Aztec Empire:</a:t>
            </a:r>
            <a:endParaRPr lang="en-GB" dirty="0">
              <a:latin typeface="Bodoni 72 Book" pitchFamily="2" charset="0"/>
              <a:cs typeface="Didot"/>
            </a:endParaRPr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6E93D632-D25F-CD41-8E34-13BD4DC88F41}"/>
              </a:ext>
            </a:extLst>
          </p:cNvPr>
          <p:cNvSpPr txBox="1">
            <a:spLocks/>
          </p:cNvSpPr>
          <p:nvPr/>
        </p:nvSpPr>
        <p:spPr>
          <a:xfrm>
            <a:off x="3975319" y="1183835"/>
            <a:ext cx="4783327" cy="493024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90000"/>
              </a:lnSpc>
            </a:pPr>
            <a:r>
              <a:rPr lang="en-GB" sz="2100" dirty="0">
                <a:latin typeface="Helvetica Light" panose="020B0403020202020204" pitchFamily="34" charset="0"/>
                <a:cs typeface="Avenir Light"/>
              </a:rPr>
              <a:t>Based on village units: </a:t>
            </a:r>
            <a:r>
              <a:rPr lang="en-GB" sz="2100" dirty="0">
                <a:latin typeface="Helvetica Light" panose="020B0403020202020204" pitchFamily="34" charset="0"/>
                <a:cs typeface="Avenir Medium"/>
              </a:rPr>
              <a:t>calpulli. </a:t>
            </a:r>
            <a:r>
              <a:rPr lang="en-GB" sz="2100" dirty="0">
                <a:latin typeface="Helvetica Light" panose="020B0403020202020204" pitchFamily="34" charset="0"/>
                <a:cs typeface="Avenir Light"/>
              </a:rPr>
              <a:t>Empire built by adding these units.</a:t>
            </a:r>
          </a:p>
          <a:p>
            <a:pPr>
              <a:lnSpc>
                <a:spcPct val="90000"/>
              </a:lnSpc>
            </a:pPr>
            <a:r>
              <a:rPr lang="en-GB" sz="2100" dirty="0">
                <a:latin typeface="Helvetica Light" panose="020B0403020202020204" pitchFamily="34" charset="0"/>
                <a:cs typeface="Avenir Light"/>
              </a:rPr>
              <a:t>Very stratified society:  elite are warriors/ priests etc; live in </a:t>
            </a:r>
            <a:r>
              <a:rPr lang="en-GB" sz="2100" dirty="0" err="1">
                <a:latin typeface="Helvetica Light" panose="020B0403020202020204" pitchFamily="34" charset="0"/>
                <a:cs typeface="Avenir Light"/>
              </a:rPr>
              <a:t>Tenochtitlán</a:t>
            </a:r>
            <a:r>
              <a:rPr lang="en-GB" sz="2100" dirty="0">
                <a:latin typeface="Helvetica Light" panose="020B0403020202020204" pitchFamily="34" charset="0"/>
                <a:cs typeface="Avenir Light"/>
              </a:rPr>
              <a:t> &amp; claim tribute from other parts of the empire</a:t>
            </a:r>
          </a:p>
          <a:p>
            <a:pPr>
              <a:lnSpc>
                <a:spcPct val="90000"/>
              </a:lnSpc>
            </a:pPr>
            <a:r>
              <a:rPr lang="en-GB" sz="2100" dirty="0">
                <a:latin typeface="Helvetica Light" panose="020B0403020202020204" pitchFamily="34" charset="0"/>
                <a:cs typeface="Avenir Light"/>
              </a:rPr>
              <a:t>Religion is central and not separable from politics. Descent from god Huitzilopochtli justifies rule</a:t>
            </a:r>
          </a:p>
          <a:p>
            <a:pPr>
              <a:lnSpc>
                <a:spcPct val="90000"/>
              </a:lnSpc>
            </a:pPr>
            <a:r>
              <a:rPr lang="en-GB" sz="2100" dirty="0">
                <a:latin typeface="Helvetica Light" panose="020B0403020202020204" pitchFamily="34" charset="0"/>
                <a:cs typeface="Avenir Light"/>
              </a:rPr>
              <a:t>Syncretism: calpulli continue to worship own deities but incorporate Huitzilopochtli</a:t>
            </a:r>
          </a:p>
          <a:p>
            <a:pPr>
              <a:lnSpc>
                <a:spcPct val="90000"/>
              </a:lnSpc>
            </a:pPr>
            <a:r>
              <a:rPr lang="en-GB" sz="2100" dirty="0">
                <a:latin typeface="Helvetica Light" panose="020B0403020202020204" pitchFamily="34" charset="0"/>
                <a:cs typeface="Avenir Light"/>
              </a:rPr>
              <a:t>Major cultural achievements. Temples; cosmology, education, writing using pictorial/ glyphs system</a:t>
            </a:r>
          </a:p>
          <a:p>
            <a:pPr>
              <a:lnSpc>
                <a:spcPct val="90000"/>
              </a:lnSpc>
            </a:pPr>
            <a:endParaRPr lang="en-GB" sz="2100" dirty="0"/>
          </a:p>
        </p:txBody>
      </p:sp>
    </p:spTree>
    <p:extLst>
      <p:ext uri="{BB962C8B-B14F-4D97-AF65-F5344CB8AC3E}">
        <p14:creationId xmlns:p14="http://schemas.microsoft.com/office/powerpoint/2010/main" val="338824456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Map&#10;&#10;Description automatically generated">
            <a:extLst>
              <a:ext uri="{FF2B5EF4-FFF2-40B4-BE49-F238E27FC236}">
                <a16:creationId xmlns:a16="http://schemas.microsoft.com/office/drawing/2014/main" id="{65CA1C65-8693-9F40-BEA9-946906783A5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4891" b="12880"/>
          <a:stretch/>
        </p:blipFill>
        <p:spPr>
          <a:xfrm>
            <a:off x="232480" y="4470306"/>
            <a:ext cx="3072131" cy="2264661"/>
          </a:xfrm>
          <a:prstGeom prst="rect">
            <a:avLst/>
          </a:prstGeom>
        </p:spPr>
      </p:pic>
      <p:cxnSp>
        <p:nvCxnSpPr>
          <p:cNvPr id="35" name="Straight Connector 24">
            <a:extLst>
              <a:ext uri="{FF2B5EF4-FFF2-40B4-BE49-F238E27FC236}">
                <a16:creationId xmlns:a16="http://schemas.microsoft.com/office/drawing/2014/main" id="{D4BDCD00-BA97-40D8-93CD-0A9CA931BE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051560" y="3429000"/>
            <a:ext cx="1977390" cy="0"/>
          </a:xfrm>
          <a:prstGeom prst="line">
            <a:avLst/>
          </a:prstGeom>
          <a:ln w="19050">
            <a:solidFill>
              <a:srgbClr val="7F7F7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Imagen 3" descr="aztecpoliticalstructure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2480" y="218331"/>
            <a:ext cx="3072131" cy="4165602"/>
          </a:xfrm>
          <a:prstGeom prst="rect">
            <a:avLst/>
          </a:prstGeom>
        </p:spPr>
      </p:pic>
      <p:cxnSp>
        <p:nvCxnSpPr>
          <p:cNvPr id="36" name="Straight Connector 26">
            <a:extLst>
              <a:ext uri="{FF2B5EF4-FFF2-40B4-BE49-F238E27FC236}">
                <a16:creationId xmlns:a16="http://schemas.microsoft.com/office/drawing/2014/main" id="{2D631E40-F51C-4828-B23B-DF903513296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3490722" y="1573887"/>
            <a:ext cx="0" cy="3710227"/>
          </a:xfrm>
          <a:prstGeom prst="line">
            <a:avLst/>
          </a:prstGeom>
          <a:ln w="19050">
            <a:solidFill>
              <a:srgbClr val="7F7F7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3" descr="Wk4 Aztec society.pdf">
            <a:extLst>
              <a:ext uri="{FF2B5EF4-FFF2-40B4-BE49-F238E27FC236}">
                <a16:creationId xmlns:a16="http://schemas.microsoft.com/office/drawing/2014/main" id="{EB2ABE38-A4D4-9A43-85BC-D345AA6676AA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35" t="12560" r="8628" b="21684"/>
          <a:stretch/>
        </p:blipFill>
        <p:spPr>
          <a:xfrm>
            <a:off x="3862945" y="1123527"/>
            <a:ext cx="4242558" cy="46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55158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75600" y="1396289"/>
            <a:ext cx="3754752" cy="1325563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GB">
                <a:latin typeface="Bodoni 72 Book" pitchFamily="2" charset="0"/>
                <a:cs typeface="Avenir Light"/>
              </a:rPr>
              <a:t>A key term: </a:t>
            </a:r>
            <a:r>
              <a:rPr lang="en-GB" i="1">
                <a:latin typeface="Bodoni 72 Book" pitchFamily="2" charset="0"/>
                <a:cs typeface="Avenir Light"/>
              </a:rPr>
              <a:t>mestizaje</a:t>
            </a:r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4F74D28C-3268-4E35-8EE1-D92CB4A85A7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0" y="0"/>
            <a:ext cx="4629586" cy="6858000"/>
          </a:xfrm>
          <a:custGeom>
            <a:avLst/>
            <a:gdLst>
              <a:gd name="connsiteX0" fmla="*/ 6172782 w 6172782"/>
              <a:gd name="connsiteY0" fmla="*/ 0 h 6858000"/>
              <a:gd name="connsiteX1" fmla="*/ 69075 w 6172782"/>
              <a:gd name="connsiteY1" fmla="*/ 0 h 6858000"/>
              <a:gd name="connsiteX2" fmla="*/ 35131 w 6172782"/>
              <a:gd name="connsiteY2" fmla="*/ 267128 h 6858000"/>
              <a:gd name="connsiteX3" fmla="*/ 0 w 6172782"/>
              <a:gd name="connsiteY3" fmla="*/ 962845 h 6858000"/>
              <a:gd name="connsiteX4" fmla="*/ 3276103 w 6172782"/>
              <a:gd name="connsiteY4" fmla="*/ 6782205 h 6858000"/>
              <a:gd name="connsiteX5" fmla="*/ 3407923 w 6172782"/>
              <a:gd name="connsiteY5" fmla="*/ 6858000 h 6858000"/>
              <a:gd name="connsiteX6" fmla="*/ 6172782 w 6172782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172782" h="6858000">
                <a:moveTo>
                  <a:pt x="6172782" y="0"/>
                </a:moveTo>
                <a:lnTo>
                  <a:pt x="69075" y="0"/>
                </a:lnTo>
                <a:lnTo>
                  <a:pt x="35131" y="267128"/>
                </a:lnTo>
                <a:cubicBezTo>
                  <a:pt x="11901" y="495874"/>
                  <a:pt x="0" y="727970"/>
                  <a:pt x="0" y="962845"/>
                </a:cubicBezTo>
                <a:cubicBezTo>
                  <a:pt x="0" y="3429034"/>
                  <a:pt x="1312002" y="5588789"/>
                  <a:pt x="3276103" y="6782205"/>
                </a:cubicBezTo>
                <a:lnTo>
                  <a:pt x="3407923" y="6858000"/>
                </a:lnTo>
                <a:lnTo>
                  <a:pt x="6172782" y="6858000"/>
                </a:lnTo>
                <a:close/>
              </a:path>
            </a:pathLst>
          </a:cu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Imagen 2" descr="monumento mestizaje.jpg">
            <a:extLst>
              <a:ext uri="{FF2B5EF4-FFF2-40B4-BE49-F238E27FC236}">
                <a16:creationId xmlns:a16="http://schemas.microsoft.com/office/drawing/2014/main" id="{A75535DC-89B5-CB4C-B39F-58A8776D5D0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670" r="19920"/>
          <a:stretch/>
        </p:blipFill>
        <p:spPr>
          <a:xfrm>
            <a:off x="20" y="10"/>
            <a:ext cx="4518095" cy="6857990"/>
          </a:xfrm>
          <a:custGeom>
            <a:avLst/>
            <a:gdLst/>
            <a:ahLst/>
            <a:cxnLst/>
            <a:rect l="l" t="t" r="r" b="b"/>
            <a:pathLst>
              <a:path w="6024154" h="6858000">
                <a:moveTo>
                  <a:pt x="0" y="0"/>
                </a:moveTo>
                <a:lnTo>
                  <a:pt x="5953780" y="0"/>
                </a:lnTo>
                <a:lnTo>
                  <a:pt x="5989880" y="284091"/>
                </a:lnTo>
                <a:cubicBezTo>
                  <a:pt x="6012544" y="507260"/>
                  <a:pt x="6024154" y="733696"/>
                  <a:pt x="6024154" y="962844"/>
                </a:cubicBezTo>
                <a:cubicBezTo>
                  <a:pt x="6024154" y="3483472"/>
                  <a:pt x="4619336" y="5675986"/>
                  <a:pt x="2549934" y="6800152"/>
                </a:cubicBezTo>
                <a:lnTo>
                  <a:pt x="2436987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78933" y="2871982"/>
            <a:ext cx="3753055" cy="3181684"/>
          </a:xfrm>
        </p:spPr>
        <p:txBody>
          <a:bodyPr anchor="t">
            <a:normAutofit/>
          </a:bodyPr>
          <a:lstStyle/>
          <a:p>
            <a:r>
              <a:rPr lang="en-GB" sz="1600">
                <a:latin typeface="Helvetica Light" panose="020B0403020202020204" pitchFamily="34" charset="0"/>
                <a:cs typeface="Avenir Light"/>
              </a:rPr>
              <a:t>Cultural and biological interchanges</a:t>
            </a:r>
          </a:p>
          <a:p>
            <a:pPr marL="0" indent="0">
              <a:buNone/>
            </a:pPr>
            <a:endParaRPr lang="en-GB" sz="1600">
              <a:latin typeface="Helvetica Light" panose="020B0403020202020204" pitchFamily="34" charset="0"/>
              <a:cs typeface="Avenir Light"/>
            </a:endParaRPr>
          </a:p>
          <a:p>
            <a:r>
              <a:rPr lang="en-GB" sz="1600">
                <a:latin typeface="Helvetica Light" panose="020B0403020202020204" pitchFamily="34" charset="0"/>
                <a:cs typeface="Avenir Light"/>
              </a:rPr>
              <a:t>To some extent, a natural process</a:t>
            </a:r>
          </a:p>
          <a:p>
            <a:pPr marL="0" indent="0">
              <a:buNone/>
            </a:pPr>
            <a:endParaRPr lang="en-GB" sz="1600">
              <a:latin typeface="Helvetica Light" panose="020B0403020202020204" pitchFamily="34" charset="0"/>
              <a:cs typeface="Avenir Light"/>
            </a:endParaRPr>
          </a:p>
          <a:p>
            <a:r>
              <a:rPr lang="en-GB" sz="1600">
                <a:latin typeface="Helvetica Light" panose="020B0403020202020204" pitchFamily="34" charset="0"/>
                <a:cs typeface="Avenir Light"/>
              </a:rPr>
              <a:t>Also one that developed as a result of violent evangelization, conquest and colonization</a:t>
            </a:r>
            <a:r>
              <a:rPr lang="en-US" sz="1600">
                <a:latin typeface="Helvetica Light" panose="020B0403020202020204" pitchFamily="34" charset="0"/>
                <a:cs typeface="Avenir Light"/>
              </a:rPr>
              <a:t> </a:t>
            </a:r>
          </a:p>
          <a:p>
            <a:pPr marL="0" indent="0">
              <a:buNone/>
            </a:pPr>
            <a:endParaRPr lang="en-US" sz="1600">
              <a:latin typeface="Helvetica Light" panose="020B0403020202020204" pitchFamily="34" charset="0"/>
              <a:cs typeface="Avenir Light"/>
            </a:endParaRPr>
          </a:p>
          <a:p>
            <a:r>
              <a:rPr lang="en-GB" sz="1600">
                <a:latin typeface="Helvetica Light" panose="020B0403020202020204" pitchFamily="34" charset="0"/>
                <a:cs typeface="Avenir Light"/>
              </a:rPr>
              <a:t>Ideology of mestizaje used as a tool of nation-building in Latin America in the C19</a:t>
            </a:r>
          </a:p>
        </p:txBody>
      </p:sp>
    </p:spTree>
    <p:extLst>
      <p:ext uri="{BB962C8B-B14F-4D97-AF65-F5344CB8AC3E}">
        <p14:creationId xmlns:p14="http://schemas.microsoft.com/office/powerpoint/2010/main" val="55750093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5" descr="machu8.jpg">
            <a:extLst>
              <a:ext uri="{FF2B5EF4-FFF2-40B4-BE49-F238E27FC236}">
                <a16:creationId xmlns:a16="http://schemas.microsoft.com/office/drawing/2014/main" id="{0C6B0751-FA13-844A-82A0-B2C5653169B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67" r="3966" b="5870"/>
          <a:stretch/>
        </p:blipFill>
        <p:spPr>
          <a:xfrm>
            <a:off x="-2" y="10"/>
            <a:ext cx="9144000" cy="6857990"/>
          </a:xfrm>
          <a:prstGeom prst="rect">
            <a:avLst/>
          </a:prstGeom>
        </p:spPr>
      </p:pic>
      <p:sp>
        <p:nvSpPr>
          <p:cNvPr id="8" name="Título 1"/>
          <p:cNvSpPr txBox="1">
            <a:spLocks/>
          </p:cNvSpPr>
          <p:nvPr/>
        </p:nvSpPr>
        <p:spPr>
          <a:xfrm>
            <a:off x="4752208" y="402547"/>
            <a:ext cx="3989575" cy="2165648"/>
          </a:xfrm>
          <a:prstGeom prst="rect">
            <a:avLst/>
          </a:prstGeom>
        </p:spPr>
        <p:txBody>
          <a:bodyPr vert="horz" lIns="91440" tIns="45720" rIns="91440" bIns="45720" rtlCol="0" anchor="t">
            <a:normAutofit lnSpcReduction="1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defTabSz="685800">
              <a:lnSpc>
                <a:spcPct val="90000"/>
              </a:lnSpc>
              <a:spcAft>
                <a:spcPts val="600"/>
              </a:spcAft>
            </a:pPr>
            <a:endParaRPr lang="en-US" sz="3300" kern="120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  <a:p>
            <a:pPr defTabSz="685800">
              <a:lnSpc>
                <a:spcPct val="90000"/>
              </a:lnSpc>
              <a:spcAft>
                <a:spcPts val="600"/>
              </a:spcAft>
            </a:pPr>
            <a:r>
              <a:rPr lang="en-US" sz="3300" kern="1200" dirty="0">
                <a:solidFill>
                  <a:srgbClr val="E9E9E9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The Inca Empire </a:t>
            </a:r>
          </a:p>
          <a:p>
            <a:pPr defTabSz="685800">
              <a:lnSpc>
                <a:spcPct val="90000"/>
              </a:lnSpc>
              <a:spcAft>
                <a:spcPts val="600"/>
              </a:spcAft>
            </a:pPr>
            <a:r>
              <a:rPr lang="en-US" i="1" kern="1200" dirty="0" err="1">
                <a:solidFill>
                  <a:srgbClr val="E9E9E9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Tahuantinsuyu</a:t>
            </a:r>
            <a:br>
              <a:rPr lang="en-US" sz="3300" i="1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</a:br>
            <a:endParaRPr lang="en-US" sz="3300" kern="120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F72D119F-8562-42DA-AE9A-70D44FDCFD1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-4" y="-1"/>
            <a:ext cx="4349997" cy="5144691"/>
          </a:xfrm>
          <a:custGeom>
            <a:avLst/>
            <a:gdLst>
              <a:gd name="connsiteX0" fmla="*/ 620377 w 5389868"/>
              <a:gd name="connsiteY0" fmla="*/ 6374535 h 6374535"/>
              <a:gd name="connsiteX1" fmla="*/ 3459520 w 5389868"/>
              <a:gd name="connsiteY1" fmla="*/ 6374535 h 6374535"/>
              <a:gd name="connsiteX2" fmla="*/ 3638761 w 5389868"/>
              <a:gd name="connsiteY2" fmla="*/ 6288190 h 6374535"/>
              <a:gd name="connsiteX3" fmla="*/ 5389868 w 5389868"/>
              <a:gd name="connsiteY3" fmla="*/ 3346018 h 6374535"/>
              <a:gd name="connsiteX4" fmla="*/ 2043850 w 5389868"/>
              <a:gd name="connsiteY4" fmla="*/ 0 h 6374535"/>
              <a:gd name="connsiteX5" fmla="*/ 139826 w 5389868"/>
              <a:gd name="connsiteY5" fmla="*/ 594192 h 6374535"/>
              <a:gd name="connsiteX6" fmla="*/ 0 w 5389868"/>
              <a:gd name="connsiteY6" fmla="*/ 700065 h 6374535"/>
              <a:gd name="connsiteX7" fmla="*/ 0 w 5389868"/>
              <a:gd name="connsiteY7" fmla="*/ 5991971 h 6374535"/>
              <a:gd name="connsiteX8" fmla="*/ 139827 w 5389868"/>
              <a:gd name="connsiteY8" fmla="*/ 6097845 h 6374535"/>
              <a:gd name="connsiteX9" fmla="*/ 378347 w 5389868"/>
              <a:gd name="connsiteY9" fmla="*/ 6248727 h 63745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5389868" h="6374535">
                <a:moveTo>
                  <a:pt x="620377" y="6374535"/>
                </a:moveTo>
                <a:lnTo>
                  <a:pt x="3459520" y="6374535"/>
                </a:lnTo>
                <a:lnTo>
                  <a:pt x="3638761" y="6288190"/>
                </a:lnTo>
                <a:cubicBezTo>
                  <a:pt x="4681799" y="5721578"/>
                  <a:pt x="5389868" y="4616487"/>
                  <a:pt x="5389868" y="3346018"/>
                </a:cubicBezTo>
                <a:cubicBezTo>
                  <a:pt x="5389868" y="1498063"/>
                  <a:pt x="3891805" y="0"/>
                  <a:pt x="2043850" y="0"/>
                </a:cubicBezTo>
                <a:cubicBezTo>
                  <a:pt x="1336430" y="0"/>
                  <a:pt x="680285" y="219535"/>
                  <a:pt x="139826" y="594192"/>
                </a:cubicBezTo>
                <a:lnTo>
                  <a:pt x="0" y="700065"/>
                </a:lnTo>
                <a:lnTo>
                  <a:pt x="0" y="5991971"/>
                </a:lnTo>
                <a:lnTo>
                  <a:pt x="139827" y="6097845"/>
                </a:lnTo>
                <a:cubicBezTo>
                  <a:pt x="217035" y="6151367"/>
                  <a:pt x="296605" y="6201724"/>
                  <a:pt x="378347" y="6248727"/>
                </a:cubicBezTo>
                <a:close/>
              </a:path>
            </a:pathLst>
          </a:cu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 defTabSz="685800">
              <a:defRPr/>
            </a:pPr>
            <a:endParaRPr lang="en-US" sz="1350">
              <a:solidFill>
                <a:prstClr val="white"/>
              </a:solidFill>
              <a:latin typeface="Calibri" panose="020F0502020204030204"/>
            </a:endParaRPr>
          </a:p>
        </p:txBody>
      </p:sp>
      <p:pic>
        <p:nvPicPr>
          <p:cNvPr id="7" name="Imagen 6" descr="tahuan2.jpg"/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4700"/>
                    </a14:imgEffect>
                    <a14:imgEffect>
                      <a14:saturation sat="33000"/>
                    </a14:imgEffect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480" r="2563"/>
          <a:stretch/>
        </p:blipFill>
        <p:spPr>
          <a:xfrm>
            <a:off x="-97677" y="-61995"/>
            <a:ext cx="4349997" cy="5136395"/>
          </a:xfrm>
          <a:custGeom>
            <a:avLst/>
            <a:gdLst/>
            <a:ahLst/>
            <a:cxnLst/>
            <a:rect l="l" t="t" r="r" b="b"/>
            <a:pathLst>
              <a:path w="5234519" h="6210629">
                <a:moveTo>
                  <a:pt x="1082595" y="0"/>
                </a:moveTo>
                <a:lnTo>
                  <a:pt x="3027450" y="0"/>
                </a:lnTo>
                <a:lnTo>
                  <a:pt x="3291029" y="96471"/>
                </a:lnTo>
                <a:cubicBezTo>
                  <a:pt x="4433137" y="579542"/>
                  <a:pt x="5234519" y="1710443"/>
                  <a:pt x="5234519" y="3028517"/>
                </a:cubicBezTo>
                <a:cubicBezTo>
                  <a:pt x="5234519" y="4785949"/>
                  <a:pt x="3809839" y="6210629"/>
                  <a:pt x="2052407" y="6210629"/>
                </a:cubicBezTo>
                <a:cubicBezTo>
                  <a:pt x="1283531" y="6210629"/>
                  <a:pt x="578345" y="5937936"/>
                  <a:pt x="28288" y="5483989"/>
                </a:cubicBezTo>
                <a:lnTo>
                  <a:pt x="0" y="5458279"/>
                </a:lnTo>
                <a:lnTo>
                  <a:pt x="0" y="598754"/>
                </a:lnTo>
                <a:lnTo>
                  <a:pt x="28288" y="573044"/>
                </a:lnTo>
                <a:cubicBezTo>
                  <a:pt x="303317" y="346070"/>
                  <a:pt x="617127" y="164410"/>
                  <a:pt x="958290" y="39494"/>
                </a:cubicBezTo>
                <a:close/>
              </a:path>
            </a:pathLst>
          </a:custGeom>
          <a:ln>
            <a:solidFill>
              <a:schemeClr val="tx1">
                <a:lumMod val="75000"/>
                <a:lumOff val="2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243536190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5" name="Rectangle 8">
            <a:extLst>
              <a:ext uri="{FF2B5EF4-FFF2-40B4-BE49-F238E27FC236}">
                <a16:creationId xmlns:a16="http://schemas.microsoft.com/office/drawing/2014/main" id="{AD72D4D1-076F-49D3-9889-EFC4F6D7CA6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1714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FAE61D2-4C41-4969-866E-9FFF344CB4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963877"/>
            <a:ext cx="2620771" cy="4930246"/>
          </a:xfrm>
        </p:spPr>
        <p:txBody>
          <a:bodyPr>
            <a:normAutofit/>
          </a:bodyPr>
          <a:lstStyle/>
          <a:p>
            <a:pPr algn="r"/>
            <a:br>
              <a:rPr lang="en-GB" dirty="0">
                <a:latin typeface="Bodoni 72 Book" pitchFamily="2" charset="0"/>
                <a:cs typeface="Didot"/>
              </a:rPr>
            </a:br>
            <a:r>
              <a:rPr lang="en-GB" dirty="0">
                <a:latin typeface="Bodoni 72 Book" pitchFamily="2" charset="0"/>
                <a:cs typeface="Didot"/>
              </a:rPr>
              <a:t>Features of the Inca Empire</a:t>
            </a:r>
            <a:br>
              <a:rPr lang="en-GB" dirty="0">
                <a:latin typeface="Bodoni 72 Book" pitchFamily="2" charset="0"/>
                <a:cs typeface="Didot"/>
              </a:rPr>
            </a:br>
            <a:endParaRPr lang="en-GB" dirty="0">
              <a:latin typeface="Bodoni 72 Book" pitchFamily="2" charset="0"/>
              <a:cs typeface="Didot"/>
            </a:endParaRPr>
          </a:p>
        </p:txBody>
      </p:sp>
      <p:cxnSp>
        <p:nvCxnSpPr>
          <p:cNvPr id="16" name="Straight Connector 10">
            <a:extLst>
              <a:ext uri="{FF2B5EF4-FFF2-40B4-BE49-F238E27FC236}">
                <a16:creationId xmlns:a16="http://schemas.microsoft.com/office/drawing/2014/main" id="{2D72A2C9-F3CA-4216-8BAD-FA4C970C3C4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3490722" y="2057400"/>
            <a:ext cx="0" cy="274320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248F7B6-B45E-465E-9813-2442A4CEC40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32023" y="963877"/>
            <a:ext cx="4783327" cy="4930246"/>
          </a:xfrm>
        </p:spPr>
        <p:txBody>
          <a:bodyPr anchor="ctr">
            <a:normAutofit/>
          </a:bodyPr>
          <a:lstStyle/>
          <a:p>
            <a:pPr lvl="0"/>
            <a:r>
              <a:rPr lang="en-GB" sz="1900" dirty="0">
                <a:latin typeface="Helvetica Light"/>
                <a:cs typeface="Helvetica Light"/>
              </a:rPr>
              <a:t>Stratified society</a:t>
            </a:r>
          </a:p>
          <a:p>
            <a:pPr lvl="0"/>
            <a:r>
              <a:rPr lang="en-GB" sz="1900" dirty="0">
                <a:latin typeface="Helvetica Light"/>
                <a:cs typeface="Helvetica Light"/>
              </a:rPr>
              <a:t>Based on exacting tribute.</a:t>
            </a:r>
          </a:p>
          <a:p>
            <a:pPr lvl="0"/>
            <a:r>
              <a:rPr lang="en-GB" sz="1900" dirty="0">
                <a:latin typeface="Helvetica Light"/>
                <a:cs typeface="Helvetica Light"/>
              </a:rPr>
              <a:t>Village units: ayllu; but also, a centralised bureaucratic state.</a:t>
            </a:r>
          </a:p>
          <a:p>
            <a:pPr lvl="0"/>
            <a:r>
              <a:rPr lang="en-GB" sz="1900" dirty="0">
                <a:latin typeface="Helvetica Light"/>
                <a:cs typeface="Helvetica Light"/>
              </a:rPr>
              <a:t>Redistribution and reciprocity in Andean society to cope with CLIMATE. </a:t>
            </a:r>
          </a:p>
          <a:p>
            <a:pPr lvl="0"/>
            <a:r>
              <a:rPr lang="en-GB" sz="1900" dirty="0">
                <a:latin typeface="Helvetica Light"/>
                <a:cs typeface="Helvetica Light"/>
              </a:rPr>
              <a:t>Central warehouses for population in times of hunger </a:t>
            </a:r>
          </a:p>
          <a:p>
            <a:pPr lvl="0"/>
            <a:r>
              <a:rPr lang="en-GB" sz="1900" dirty="0" err="1">
                <a:latin typeface="Helvetica Light"/>
                <a:cs typeface="Helvetica Light"/>
              </a:rPr>
              <a:t>Mit’a</a:t>
            </a:r>
            <a:r>
              <a:rPr lang="en-GB" sz="1900" dirty="0">
                <a:latin typeface="Helvetica Light"/>
                <a:cs typeface="Helvetica Light"/>
              </a:rPr>
              <a:t> – a system of rotational labour service that will be maintained in modified form under Colonial rule</a:t>
            </a:r>
          </a:p>
          <a:p>
            <a:pPr lvl="0"/>
            <a:r>
              <a:rPr lang="en-GB" sz="1900" dirty="0">
                <a:latin typeface="Helvetica Light"/>
                <a:cs typeface="Helvetica Light"/>
              </a:rPr>
              <a:t>Religion intertwines with state. Local people also keep own </a:t>
            </a:r>
            <a:r>
              <a:rPr lang="en-GB" sz="1900" dirty="0" err="1">
                <a:latin typeface="Helvetica Light"/>
                <a:cs typeface="Helvetica Light"/>
              </a:rPr>
              <a:t>huacas</a:t>
            </a:r>
            <a:r>
              <a:rPr lang="en-GB" sz="1900" dirty="0">
                <a:latin typeface="Helvetica Light"/>
                <a:cs typeface="Helvetica Light"/>
              </a:rPr>
              <a:t> (shrines) as well as Inca religion. </a:t>
            </a:r>
          </a:p>
          <a:p>
            <a:pPr lvl="0"/>
            <a:r>
              <a:rPr lang="en-GB" sz="1900" dirty="0">
                <a:latin typeface="Helvetica Light"/>
                <a:cs typeface="Helvetica Light"/>
              </a:rPr>
              <a:t>No writing; knotted strings (quipus)</a:t>
            </a:r>
          </a:p>
          <a:p>
            <a:endParaRPr lang="en-GB" sz="1900" dirty="0"/>
          </a:p>
        </p:txBody>
      </p:sp>
    </p:spTree>
    <p:extLst>
      <p:ext uri="{BB962C8B-B14F-4D97-AF65-F5344CB8AC3E}">
        <p14:creationId xmlns:p14="http://schemas.microsoft.com/office/powerpoint/2010/main" val="184165285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 descr="terrace farming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124" y="1353345"/>
            <a:ext cx="9014883" cy="5436794"/>
          </a:xfrm>
          <a:prstGeom prst="rect">
            <a:avLst/>
          </a:prstGeom>
          <a:ln>
            <a:solidFill>
              <a:srgbClr val="E9E9E9"/>
            </a:solidFill>
          </a:ln>
        </p:spPr>
      </p:pic>
      <p:pic>
        <p:nvPicPr>
          <p:cNvPr id="7" name="Imagen 6" descr="chasqui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2614" y="457179"/>
            <a:ext cx="2106133" cy="2971821"/>
          </a:xfrm>
          <a:prstGeom prst="rect">
            <a:avLst/>
          </a:prstGeom>
          <a:ln>
            <a:solidFill>
              <a:srgbClr val="E9E9E9"/>
            </a:solidFill>
          </a:ln>
        </p:spPr>
      </p:pic>
      <p:pic>
        <p:nvPicPr>
          <p:cNvPr id="9" name="Imagen 1" descr="inca stone.jpg">
            <a:extLst>
              <a:ext uri="{FF2B5EF4-FFF2-40B4-BE49-F238E27FC236}">
                <a16:creationId xmlns:a16="http://schemas.microsoft.com/office/drawing/2014/main" id="{2E0FB807-E7AE-EF42-9683-6307146BA5E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06680" y="566135"/>
            <a:ext cx="3297393" cy="2232583"/>
          </a:xfrm>
          <a:prstGeom prst="rect">
            <a:avLst/>
          </a:prstGeom>
          <a:ln>
            <a:solidFill>
              <a:srgbClr val="E9E9E9"/>
            </a:solidFill>
          </a:ln>
        </p:spPr>
      </p:pic>
      <p:pic>
        <p:nvPicPr>
          <p:cNvPr id="10" name="Imagen 3" descr="quipu.jpg">
            <a:extLst>
              <a:ext uri="{FF2B5EF4-FFF2-40B4-BE49-F238E27FC236}">
                <a16:creationId xmlns:a16="http://schemas.microsoft.com/office/drawing/2014/main" id="{B33DF216-04DF-8347-85BC-7637BA01F7EB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920"/>
          <a:stretch/>
        </p:blipFill>
        <p:spPr>
          <a:xfrm>
            <a:off x="228332" y="614393"/>
            <a:ext cx="3179319" cy="2291050"/>
          </a:xfrm>
          <a:prstGeom prst="rect">
            <a:avLst/>
          </a:prstGeom>
          <a:ln>
            <a:solidFill>
              <a:srgbClr val="E9E9E9"/>
            </a:solidFill>
          </a:ln>
        </p:spPr>
      </p:pic>
    </p:spTree>
    <p:extLst>
      <p:ext uri="{BB962C8B-B14F-4D97-AF65-F5344CB8AC3E}">
        <p14:creationId xmlns:p14="http://schemas.microsoft.com/office/powerpoint/2010/main" val="2339837443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4E65CDE2-194C-4A17-9E3C-017E8A8970E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1714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F0B2DF0-E80B-4635-A9E9-D9FB7C9120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7457" y="712268"/>
            <a:ext cx="7807893" cy="1193533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GB" sz="2800" dirty="0">
                <a:solidFill>
                  <a:srgbClr val="FFFFFF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The Aztec and Inca empires were very different, but they shared important common traits: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F2AE495E-2AAF-4BC1-87A5-331009D8289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571500" y="826324"/>
            <a:ext cx="0" cy="914400"/>
          </a:xfrm>
          <a:prstGeom prst="line">
            <a:avLst/>
          </a:prstGeom>
          <a:ln w="19050">
            <a:solidFill>
              <a:schemeClr val="tx1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64D2B6E-50AC-46CB-B799-21B33BAB60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07457" y="2050181"/>
            <a:ext cx="7807893" cy="4126782"/>
          </a:xfrm>
        </p:spPr>
        <p:txBody>
          <a:bodyPr>
            <a:normAutofit/>
          </a:bodyPr>
          <a:lstStyle/>
          <a:p>
            <a:pPr lvl="0"/>
            <a:r>
              <a:rPr lang="en-GB" sz="2100" dirty="0">
                <a:solidFill>
                  <a:srgbClr val="FFFFFF"/>
                </a:solidFill>
                <a:latin typeface="Helvetica Light"/>
                <a:cs typeface="Helvetica Light"/>
              </a:rPr>
              <a:t>Dense, often urban populations; </a:t>
            </a:r>
          </a:p>
          <a:p>
            <a:pPr lvl="0"/>
            <a:r>
              <a:rPr lang="en-GB" sz="2100" dirty="0">
                <a:solidFill>
                  <a:srgbClr val="FFFFFF"/>
                </a:solidFill>
                <a:latin typeface="Helvetica Light"/>
                <a:cs typeface="Helvetica Light"/>
              </a:rPr>
              <a:t>Settled agriculture; </a:t>
            </a:r>
          </a:p>
          <a:p>
            <a:pPr lvl="0"/>
            <a:r>
              <a:rPr lang="en-GB" sz="2100" dirty="0">
                <a:solidFill>
                  <a:srgbClr val="FFFFFF"/>
                </a:solidFill>
                <a:latin typeface="Helvetica Light"/>
                <a:cs typeface="Helvetica Light"/>
              </a:rPr>
              <a:t>Complex social hierarchies; </a:t>
            </a:r>
          </a:p>
          <a:p>
            <a:pPr lvl="0"/>
            <a:r>
              <a:rPr lang="en-GB" sz="2100" dirty="0">
                <a:solidFill>
                  <a:srgbClr val="FFFFFF"/>
                </a:solidFill>
                <a:latin typeface="Helvetica Light"/>
                <a:cs typeface="Helvetica Light"/>
              </a:rPr>
              <a:t>A central connection between religious belief and social and political structures;</a:t>
            </a:r>
          </a:p>
          <a:p>
            <a:pPr lvl="0"/>
            <a:r>
              <a:rPr lang="en-GB" sz="2100" dirty="0">
                <a:solidFill>
                  <a:srgbClr val="FFFFFF"/>
                </a:solidFill>
                <a:latin typeface="Helvetica Light"/>
                <a:cs typeface="Helvetica Light"/>
              </a:rPr>
              <a:t>Systems of tribute</a:t>
            </a:r>
          </a:p>
          <a:p>
            <a:r>
              <a:rPr lang="en-GB" sz="2100" dirty="0">
                <a:solidFill>
                  <a:srgbClr val="FFFFFF"/>
                </a:solidFill>
                <a:latin typeface="Helvetica Light"/>
                <a:cs typeface="Helvetica Light"/>
              </a:rPr>
              <a:t>Empire-building: subject peoples under a central ruling group; </a:t>
            </a:r>
          </a:p>
          <a:p>
            <a:r>
              <a:rPr lang="en-GB" sz="2100" dirty="0">
                <a:solidFill>
                  <a:srgbClr val="FFFFFF"/>
                </a:solidFill>
                <a:latin typeface="Helvetica Light"/>
                <a:cs typeface="Helvetica Light"/>
              </a:rPr>
              <a:t>Parts of these empires only RECENTLY created/incorporated; local rivalries and tensions</a:t>
            </a:r>
          </a:p>
        </p:txBody>
      </p:sp>
    </p:spTree>
    <p:extLst>
      <p:ext uri="{BB962C8B-B14F-4D97-AF65-F5344CB8AC3E}">
        <p14:creationId xmlns:p14="http://schemas.microsoft.com/office/powerpoint/2010/main" val="401093549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3" name="Rectangle 7">
            <a:extLst>
              <a:ext uri="{FF2B5EF4-FFF2-40B4-BE49-F238E27FC236}">
                <a16:creationId xmlns:a16="http://schemas.microsoft.com/office/drawing/2014/main" id="{AD72D4D1-076F-49D3-9889-EFC4F6D7CA6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1714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F58ABD9-7928-4E95-998A-F3CEC74334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7470" y="963877"/>
            <a:ext cx="2861952" cy="4930246"/>
          </a:xfrm>
        </p:spPr>
        <p:txBody>
          <a:bodyPr>
            <a:normAutofit/>
          </a:bodyPr>
          <a:lstStyle/>
          <a:p>
            <a:pPr algn="r"/>
            <a:r>
              <a:rPr lang="en-GB" sz="3100" dirty="0">
                <a:latin typeface="Futura Medium" panose="020B0602020204020303" pitchFamily="34" charset="-79"/>
                <a:cs typeface="Futura Medium" panose="020B0602020204020303" pitchFamily="34" charset="-79"/>
              </a:rPr>
              <a:t>An important clarification…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2D72A2C9-F3CA-4216-8BAD-FA4C970C3C4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3490722" y="2057400"/>
            <a:ext cx="0" cy="274320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6FEE8A-6428-4367-A316-D662E9D7EE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32023" y="963877"/>
            <a:ext cx="4783327" cy="4930246"/>
          </a:xfrm>
        </p:spPr>
        <p:txBody>
          <a:bodyPr anchor="ctr">
            <a:normAutofit/>
          </a:bodyPr>
          <a:lstStyle/>
          <a:p>
            <a:r>
              <a:rPr lang="en-GB" sz="1900" dirty="0">
                <a:latin typeface="Helvetica Light" panose="020B0403020202020204" pitchFamily="34" charset="0"/>
                <a:cs typeface="Avenir Light"/>
              </a:rPr>
              <a:t>The division into “sedentary,” “semi-sedentary”, “non-sedentary” is helpful in thinking about patterns of Iberian colonisation in the New World…</a:t>
            </a:r>
          </a:p>
          <a:p>
            <a:pPr marL="0" indent="0">
              <a:buNone/>
            </a:pPr>
            <a:endParaRPr lang="en-GB" sz="1900" dirty="0">
              <a:latin typeface="Helvetica Light" panose="020B0403020202020204" pitchFamily="34" charset="0"/>
              <a:cs typeface="Avenir Light"/>
            </a:endParaRPr>
          </a:p>
          <a:p>
            <a:r>
              <a:rPr lang="en-GB" sz="1900" u="sng" dirty="0">
                <a:latin typeface="Helvetica Light" panose="020B0403020202020204" pitchFamily="34" charset="0"/>
                <a:cs typeface="Avenir Light"/>
              </a:rPr>
              <a:t>But it is also a tremendous generalisation</a:t>
            </a:r>
          </a:p>
          <a:p>
            <a:pPr marL="0" indent="0">
              <a:buNone/>
            </a:pPr>
            <a:endParaRPr lang="en-GB" sz="1900" dirty="0">
              <a:latin typeface="Helvetica Light" panose="020B0403020202020204" pitchFamily="34" charset="0"/>
              <a:cs typeface="Avenir Light"/>
            </a:endParaRPr>
          </a:p>
          <a:p>
            <a:r>
              <a:rPr lang="en-GB" sz="1900" dirty="0">
                <a:latin typeface="Helvetica Light" panose="020B0403020202020204" pitchFamily="34" charset="0"/>
                <a:cs typeface="Avenir Light"/>
              </a:rPr>
              <a:t>It should NOT be seen as a value judgement about differing levels of ‘civilisation’, but as reflecting a range of human adaptations to the challenges of the natural environment across this geographically diverse continent</a:t>
            </a:r>
          </a:p>
        </p:txBody>
      </p:sp>
    </p:spTree>
    <p:extLst>
      <p:ext uri="{BB962C8B-B14F-4D97-AF65-F5344CB8AC3E}">
        <p14:creationId xmlns:p14="http://schemas.microsoft.com/office/powerpoint/2010/main" val="313127490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ítulo 1">
            <a:extLst>
              <a:ext uri="{FF2B5EF4-FFF2-40B4-BE49-F238E27FC236}">
                <a16:creationId xmlns:a16="http://schemas.microsoft.com/office/drawing/2014/main" id="{37DBF3FC-0249-AC45-A8ED-D177AB7355D4}"/>
              </a:ext>
            </a:extLst>
          </p:cNvPr>
          <p:cNvSpPr txBox="1">
            <a:spLocks/>
          </p:cNvSpPr>
          <p:nvPr/>
        </p:nvSpPr>
        <p:spPr>
          <a:xfrm>
            <a:off x="361954" y="3795087"/>
            <a:ext cx="2717697" cy="245268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defTabSz="914400">
              <a:lnSpc>
                <a:spcPct val="90000"/>
              </a:lnSpc>
              <a:spcAft>
                <a:spcPts val="600"/>
              </a:spcAft>
            </a:pPr>
            <a:r>
              <a:rPr lang="en-US" sz="3200" spc="300" dirty="0">
                <a:latin typeface="Futura Condensed Medium" panose="020B0602020204020303" pitchFamily="34" charset="-79"/>
                <a:cs typeface="Futura Condensed Medium" panose="020B0602020204020303" pitchFamily="34" charset="-79"/>
              </a:rPr>
              <a:t>Concluding Thoughts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5B7DEFC-4064-8A42-833E-A89E20D4318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0659" t="7590" r="16030" b="-7589"/>
          <a:stretch/>
        </p:blipFill>
        <p:spPr>
          <a:xfrm>
            <a:off x="20" y="10"/>
            <a:ext cx="9143980" cy="3710603"/>
          </a:xfrm>
          <a:custGeom>
            <a:avLst/>
            <a:gdLst/>
            <a:ahLst/>
            <a:cxnLst/>
            <a:rect l="l" t="t" r="r" b="b"/>
            <a:pathLst>
              <a:path w="12192000" h="3692092">
                <a:moveTo>
                  <a:pt x="0" y="0"/>
                </a:moveTo>
                <a:lnTo>
                  <a:pt x="12192000" y="0"/>
                </a:lnTo>
                <a:lnTo>
                  <a:pt x="12192000" y="3504824"/>
                </a:lnTo>
                <a:lnTo>
                  <a:pt x="12024691" y="3517794"/>
                </a:lnTo>
                <a:cubicBezTo>
                  <a:pt x="8077523" y="3783195"/>
                  <a:pt x="4094678" y="3026959"/>
                  <a:pt x="160485" y="3663863"/>
                </a:cubicBezTo>
                <a:lnTo>
                  <a:pt x="0" y="3692092"/>
                </a:lnTo>
                <a:close/>
              </a:path>
            </a:pathLst>
          </a:custGeom>
        </p:spPr>
      </p:pic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F2FF2720-F88B-E946-BAA3-2C2EB259A5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81207" y="3752850"/>
            <a:ext cx="6100839" cy="2452687"/>
          </a:xfrm>
        </p:spPr>
        <p:txBody>
          <a:bodyPr vert="horz" lIns="91440" tIns="45720" rIns="91440" bIns="45720" rtlCol="0" anchor="ctr">
            <a:normAutofit fontScale="92500"/>
          </a:bodyPr>
          <a:lstStyle/>
          <a:p>
            <a:pPr marL="0" indent="-228600" defTabSz="9144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sz="2200" dirty="0">
                <a:latin typeface="Helvetica Light" panose="020B0403020202020204" pitchFamily="34" charset="0"/>
              </a:rPr>
              <a:t>While the peoples of the Americas, Iberians, and Africans differed, some of them also had either shared experiences or surprising similarities.</a:t>
            </a:r>
          </a:p>
          <a:p>
            <a:pPr marL="0" indent="-228600" defTabSz="914400">
              <a:lnSpc>
                <a:spcPct val="90000"/>
              </a:lnSpc>
              <a:buFont typeface="Arial" panose="020B0604020202020204" pitchFamily="34" charset="0"/>
              <a:buChar char="•"/>
            </a:pPr>
            <a:endParaRPr lang="en-US" sz="2200" dirty="0">
              <a:latin typeface="Helvetica Light" panose="020B0403020202020204" pitchFamily="34" charset="0"/>
            </a:endParaRPr>
          </a:p>
          <a:p>
            <a:pPr marL="0" indent="-228600" defTabSz="9144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sz="2200" dirty="0">
                <a:latin typeface="Helvetica Light" panose="020B0403020202020204" pitchFamily="34" charset="0"/>
              </a:rPr>
              <a:t>These points of potential connection – which often also became terrible misunderstandings – are a good place to start when thinking about processes of </a:t>
            </a:r>
            <a:r>
              <a:rPr lang="en-US" sz="2200" dirty="0" err="1">
                <a:latin typeface="Helvetica Light" panose="020B0403020202020204" pitchFamily="34" charset="0"/>
              </a:rPr>
              <a:t>colonisation</a:t>
            </a:r>
            <a:r>
              <a:rPr lang="en-US" sz="2200" dirty="0">
                <a:latin typeface="Helvetica Light" panose="020B0403020202020204" pitchFamily="34" charset="0"/>
              </a:rPr>
              <a:t> and mestizaje after 1492. </a:t>
            </a:r>
          </a:p>
        </p:txBody>
      </p:sp>
    </p:spTree>
    <p:extLst>
      <p:ext uri="{BB962C8B-B14F-4D97-AF65-F5344CB8AC3E}">
        <p14:creationId xmlns:p14="http://schemas.microsoft.com/office/powerpoint/2010/main" val="18878455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2" name="Rectangle 11">
            <a:extLst>
              <a:ext uri="{FF2B5EF4-FFF2-40B4-BE49-F238E27FC236}">
                <a16:creationId xmlns:a16="http://schemas.microsoft.com/office/drawing/2014/main" id="{9AA72BD9-2C5A-4EDC-931F-5AA08EACA0F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 descr="A group of people in costumes&#10;&#10;Description automatically generated">
            <a:extLst>
              <a:ext uri="{FF2B5EF4-FFF2-40B4-BE49-F238E27FC236}">
                <a16:creationId xmlns:a16="http://schemas.microsoft.com/office/drawing/2014/main" id="{C053C1BE-3CDC-5545-8E64-EBF2BD61AA4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928" r="3025" b="5251"/>
          <a:stretch/>
        </p:blipFill>
        <p:spPr>
          <a:xfrm>
            <a:off x="2641851" y="10"/>
            <a:ext cx="6502149" cy="6857990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DD3981AC-7B61-4947-BCF3-F7AA7FA385B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7317451" cy="6858000"/>
          </a:xfrm>
          <a:prstGeom prst="rect">
            <a:avLst/>
          </a:prstGeom>
          <a:gradFill>
            <a:gsLst>
              <a:gs pos="58000">
                <a:schemeClr val="bg1"/>
              </a:gs>
              <a:gs pos="35000">
                <a:schemeClr val="bg1">
                  <a:alpha val="78000"/>
                </a:schemeClr>
              </a:gs>
              <a:gs pos="19000">
                <a:schemeClr val="bg1">
                  <a:alpha val="38000"/>
                </a:schemeClr>
              </a:gs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55D4142C-5077-457F-A6AD-3FECFDB3968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487775" y="674370"/>
            <a:ext cx="73152" cy="41148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7A5F0580-5EE9-419F-96EE-B6529EF6E7D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21183" y="2443480"/>
            <a:ext cx="2475738" cy="18288"/>
          </a:xfrm>
          <a:prstGeom prst="rect">
            <a:avLst/>
          </a:prstGeom>
          <a:solidFill>
            <a:schemeClr val="tx1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CuadroTexto 1"/>
          <p:cNvSpPr txBox="1"/>
          <p:nvPr/>
        </p:nvSpPr>
        <p:spPr>
          <a:xfrm>
            <a:off x="191927" y="2730800"/>
            <a:ext cx="2579180" cy="3207258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defTabSz="914400">
              <a:lnSpc>
                <a:spcPct val="90000"/>
              </a:lnSpc>
              <a:spcAft>
                <a:spcPts val="600"/>
              </a:spcAft>
            </a:pPr>
            <a:r>
              <a:rPr lang="en-US" sz="3800" dirty="0">
                <a:latin typeface="Bodoni 72 Book" pitchFamily="2" charset="0"/>
                <a:cs typeface="Futura Medium" panose="020B0602020204020303" pitchFamily="34" charset="-79"/>
              </a:rPr>
              <a:t>PART 1:</a:t>
            </a:r>
          </a:p>
          <a:p>
            <a:pPr defTabSz="914400">
              <a:lnSpc>
                <a:spcPct val="90000"/>
              </a:lnSpc>
              <a:spcAft>
                <a:spcPts val="600"/>
              </a:spcAft>
            </a:pPr>
            <a:r>
              <a:rPr lang="en-US" sz="6000" dirty="0">
                <a:latin typeface="Bodoni 72 Book" pitchFamily="2" charset="0"/>
                <a:cs typeface="Futura Medium" panose="020B0602020204020303" pitchFamily="34" charset="-79"/>
              </a:rPr>
              <a:t>IBERIA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AECB691-A6E0-E841-912B-F57222781651}"/>
              </a:ext>
            </a:extLst>
          </p:cNvPr>
          <p:cNvSpPr/>
          <p:nvPr/>
        </p:nvSpPr>
        <p:spPr>
          <a:xfrm>
            <a:off x="233496" y="819260"/>
            <a:ext cx="713572" cy="25684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ES"/>
          </a:p>
        </p:txBody>
      </p:sp>
    </p:spTree>
    <p:extLst>
      <p:ext uri="{BB962C8B-B14F-4D97-AF65-F5344CB8AC3E}">
        <p14:creationId xmlns:p14="http://schemas.microsoft.com/office/powerpoint/2010/main" val="298370792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 descr="Evolución Alandalus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65" t="5286" r="4976" b="4873"/>
          <a:stretch/>
        </p:blipFill>
        <p:spPr>
          <a:xfrm>
            <a:off x="635083" y="765215"/>
            <a:ext cx="7873834" cy="5871556"/>
          </a:xfrm>
          <a:prstGeom prst="rect">
            <a:avLst/>
          </a:prstGeom>
          <a:ln>
            <a:solidFill>
              <a:srgbClr val="32242D"/>
            </a:solidFill>
          </a:ln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5F4CC074-C544-2547-8F96-CF58F717CB87}"/>
              </a:ext>
            </a:extLst>
          </p:cNvPr>
          <p:cNvSpPr txBox="1"/>
          <p:nvPr/>
        </p:nvSpPr>
        <p:spPr>
          <a:xfrm>
            <a:off x="0" y="147489"/>
            <a:ext cx="6990735" cy="769441"/>
          </a:xfrm>
          <a:prstGeom prst="rect">
            <a:avLst/>
          </a:prstGeom>
          <a:solidFill>
            <a:srgbClr val="D6F7FF"/>
          </a:solidFill>
        </p:spPr>
        <p:txBody>
          <a:bodyPr wrap="square" rtlCol="0">
            <a:spAutoFit/>
          </a:bodyPr>
          <a:lstStyle/>
          <a:p>
            <a:endParaRPr lang="en-ES" sz="800" dirty="0">
              <a:solidFill>
                <a:srgbClr val="404040"/>
              </a:solidFill>
              <a:latin typeface="Futura Medium" panose="020B0602020204020303" pitchFamily="34" charset="-79"/>
              <a:cs typeface="Futura Medium" panose="020B0602020204020303" pitchFamily="34" charset="-79"/>
            </a:endParaRPr>
          </a:p>
          <a:p>
            <a:r>
              <a:rPr lang="en-ES" sz="2800" spc="300" dirty="0">
                <a:solidFill>
                  <a:srgbClr val="404040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THE RECONQUISTA </a:t>
            </a:r>
            <a:r>
              <a:rPr lang="en-ES" sz="2800" dirty="0">
                <a:solidFill>
                  <a:srgbClr val="404040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(711-1492)</a:t>
            </a:r>
          </a:p>
          <a:p>
            <a:endParaRPr lang="en-ES" sz="800" dirty="0">
              <a:solidFill>
                <a:srgbClr val="404040"/>
              </a:solidFill>
              <a:latin typeface="Futura Medium" panose="020B0602020204020303" pitchFamily="34" charset="-79"/>
              <a:cs typeface="Futura Medium" panose="020B0602020204020303" pitchFamily="34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198027343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8D70B121-56F4-4848-B38B-182089D909F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241173" y="320040"/>
            <a:ext cx="8661654" cy="6217920"/>
          </a:xfrm>
          <a:prstGeom prst="rect">
            <a:avLst/>
          </a:prstGeom>
          <a:solidFill>
            <a:schemeClr val="tx1">
              <a:alpha val="8000"/>
            </a:schemeClr>
          </a:solidFill>
          <a:ln w="127000" cap="sq" cmpd="thinThick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963877"/>
            <a:ext cx="2620771" cy="4930246"/>
          </a:xfrm>
        </p:spPr>
        <p:txBody>
          <a:bodyPr>
            <a:normAutofit/>
          </a:bodyPr>
          <a:lstStyle/>
          <a:p>
            <a:pPr algn="r">
              <a:lnSpc>
                <a:spcPct val="90000"/>
              </a:lnSpc>
            </a:pPr>
            <a:r>
              <a:rPr lang="en-GB" sz="3700" b="1" i="1" dirty="0">
                <a:solidFill>
                  <a:srgbClr val="2C4C52"/>
                </a:solidFill>
                <a:latin typeface="Bodoni 72 Book" pitchFamily="2" charset="0"/>
                <a:cs typeface="Didot"/>
              </a:rPr>
              <a:t>Reconquista </a:t>
            </a:r>
            <a:r>
              <a:rPr lang="en-GB" sz="3700" dirty="0">
                <a:solidFill>
                  <a:srgbClr val="2C4C52"/>
                </a:solidFill>
                <a:latin typeface="Bodoni 72 Book" pitchFamily="2" charset="0"/>
                <a:cs typeface="Didot"/>
              </a:rPr>
              <a:t>as</a:t>
            </a:r>
            <a:r>
              <a:rPr lang="en-GB" sz="3700" i="1" dirty="0">
                <a:solidFill>
                  <a:srgbClr val="2C4C52"/>
                </a:solidFill>
                <a:latin typeface="Bodoni 72 Book" pitchFamily="2" charset="0"/>
                <a:cs typeface="Didot"/>
              </a:rPr>
              <a:t> </a:t>
            </a:r>
            <a:r>
              <a:rPr lang="en-GB" sz="3700" dirty="0">
                <a:solidFill>
                  <a:srgbClr val="2C4C52"/>
                </a:solidFill>
                <a:latin typeface="Bodoni 72 Book" pitchFamily="2" charset="0"/>
                <a:cs typeface="Didot"/>
              </a:rPr>
              <a:t>a historical process deeply marks the Iberian peninsula…</a:t>
            </a:r>
            <a:endParaRPr lang="en-GB" sz="3700" i="1" dirty="0">
              <a:solidFill>
                <a:srgbClr val="2C4C52"/>
              </a:solidFill>
              <a:latin typeface="Bodoni 72 Book" pitchFamily="2" charset="0"/>
              <a:cs typeface="Didot"/>
            </a:endParaRP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2D72A2C9-F3CA-4216-8BAD-FA4C970C3C4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3490722" y="2057400"/>
            <a:ext cx="0" cy="2743200"/>
          </a:xfrm>
          <a:prstGeom prst="line">
            <a:avLst/>
          </a:prstGeom>
          <a:ln w="190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32023" y="1459823"/>
            <a:ext cx="4783327" cy="4930246"/>
          </a:xfrm>
        </p:spPr>
        <p:txBody>
          <a:bodyPr anchor="ctr">
            <a:normAutofit/>
          </a:bodyPr>
          <a:lstStyle/>
          <a:p>
            <a:pPr>
              <a:lnSpc>
                <a:spcPct val="90000"/>
              </a:lnSpc>
            </a:pPr>
            <a:r>
              <a:rPr lang="en-GB" sz="2100" dirty="0">
                <a:latin typeface="Helvetica Light"/>
                <a:cs typeface="Helvetica Light"/>
              </a:rPr>
              <a:t>Helps create a frontier society: shapes process of land acquisition, population of new lands, spirit of religious crusade</a:t>
            </a:r>
          </a:p>
          <a:p>
            <a:pPr>
              <a:lnSpc>
                <a:spcPct val="90000"/>
              </a:lnSpc>
            </a:pPr>
            <a:r>
              <a:rPr lang="en-GB" sz="2100" dirty="0">
                <a:latin typeface="Helvetica Light"/>
                <a:cs typeface="Helvetica Light"/>
              </a:rPr>
              <a:t>Private adventurers, rewarded by Christian kings: receive wealth, land, status. </a:t>
            </a:r>
          </a:p>
          <a:p>
            <a:pPr>
              <a:lnSpc>
                <a:spcPct val="90000"/>
              </a:lnSpc>
            </a:pPr>
            <a:r>
              <a:rPr lang="en-GB" sz="2100" dirty="0">
                <a:latin typeface="Helvetica Light"/>
                <a:cs typeface="Helvetica Light"/>
              </a:rPr>
              <a:t>Population strategies: land grants, fueros (political/ judicial liberties) </a:t>
            </a:r>
          </a:p>
          <a:p>
            <a:pPr>
              <a:lnSpc>
                <a:spcPct val="90000"/>
              </a:lnSpc>
            </a:pPr>
            <a:r>
              <a:rPr lang="en-GB" sz="2100" dirty="0">
                <a:latin typeface="Helvetica Light"/>
                <a:cs typeface="Helvetica Light"/>
              </a:rPr>
              <a:t>Northern Castile: towns are strategy for colonisation </a:t>
            </a:r>
          </a:p>
          <a:p>
            <a:pPr>
              <a:lnSpc>
                <a:spcPct val="90000"/>
              </a:lnSpc>
            </a:pPr>
            <a:r>
              <a:rPr lang="en-GB" sz="2100" dirty="0">
                <a:latin typeface="Helvetica Light"/>
                <a:cs typeface="Helvetica Light"/>
              </a:rPr>
              <a:t>South: large estates; sparse populations; latifundia; labour through tribute (compare Spanish American </a:t>
            </a:r>
            <a:r>
              <a:rPr lang="en-GB" sz="2100" i="1" dirty="0">
                <a:latin typeface="Helvetica Light"/>
                <a:cs typeface="Helvetica Light"/>
              </a:rPr>
              <a:t>encomienda</a:t>
            </a:r>
            <a:r>
              <a:rPr lang="en-GB" sz="2100" dirty="0">
                <a:latin typeface="Helvetica Light"/>
                <a:cs typeface="Helvetica Light"/>
              </a:rPr>
              <a:t>)</a:t>
            </a:r>
          </a:p>
          <a:p>
            <a:pPr>
              <a:lnSpc>
                <a:spcPct val="90000"/>
              </a:lnSpc>
            </a:pPr>
            <a:endParaRPr lang="en-GB" sz="2100" dirty="0"/>
          </a:p>
          <a:p>
            <a:pPr>
              <a:lnSpc>
                <a:spcPct val="90000"/>
              </a:lnSpc>
            </a:pPr>
            <a:endParaRPr lang="en-GB" sz="2100" dirty="0"/>
          </a:p>
          <a:p>
            <a:pPr>
              <a:lnSpc>
                <a:spcPct val="90000"/>
              </a:lnSpc>
            </a:pPr>
            <a:endParaRPr lang="en-GB" sz="2100" dirty="0"/>
          </a:p>
        </p:txBody>
      </p:sp>
    </p:spTree>
    <p:extLst>
      <p:ext uri="{BB962C8B-B14F-4D97-AF65-F5344CB8AC3E}">
        <p14:creationId xmlns:p14="http://schemas.microsoft.com/office/powerpoint/2010/main" val="267411082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 descr="RECONQUISTA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48" y="304190"/>
            <a:ext cx="9062504" cy="6043147"/>
          </a:xfrm>
          <a:prstGeom prst="rect">
            <a:avLst/>
          </a:prstGeom>
          <a:ln>
            <a:solidFill>
              <a:srgbClr val="493540"/>
            </a:solidFill>
          </a:ln>
        </p:spPr>
      </p:pic>
    </p:spTree>
    <p:extLst>
      <p:ext uri="{BB962C8B-B14F-4D97-AF65-F5344CB8AC3E}">
        <p14:creationId xmlns:p14="http://schemas.microsoft.com/office/powerpoint/2010/main" val="59740265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9" name="Rectangle 48">
            <a:extLst>
              <a:ext uri="{FF2B5EF4-FFF2-40B4-BE49-F238E27FC236}">
                <a16:creationId xmlns:a16="http://schemas.microsoft.com/office/drawing/2014/main" id="{2A0E4E09-FC02-4ADC-951A-3FFA90B6FE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3771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Imagen 3" descr="Henry_the_Navigator1.jpg">
            <a:extLst>
              <a:ext uri="{FF2B5EF4-FFF2-40B4-BE49-F238E27FC236}">
                <a16:creationId xmlns:a16="http://schemas.microsoft.com/office/drawing/2014/main" id="{7FF2FA0B-7F4F-0048-BAA0-AEF6D17F540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898" r="1" b="11149"/>
          <a:stretch/>
        </p:blipFill>
        <p:spPr>
          <a:xfrm>
            <a:off x="2349120" y="1021"/>
            <a:ext cx="6794879" cy="6855958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451124" y="501445"/>
            <a:ext cx="5382844" cy="737419"/>
          </a:xfrm>
          <a:solidFill>
            <a:schemeClr val="tx1">
              <a:lumMod val="95000"/>
            </a:schemeClr>
          </a:solidFill>
          <a:ln>
            <a:solidFill>
              <a:schemeClr val="bg1">
                <a:lumMod val="85000"/>
                <a:lumOff val="15000"/>
              </a:schemeClr>
            </a:solidFill>
          </a:ln>
        </p:spPr>
        <p:txBody>
          <a:bodyPr vert="horz" lIns="91440" tIns="45720" rIns="91440" bIns="45720" rtlCol="0" anchor="b">
            <a:normAutofit fontScale="90000"/>
          </a:bodyPr>
          <a:lstStyle/>
          <a:p>
            <a:pPr algn="r" defTabSz="914400">
              <a:lnSpc>
                <a:spcPct val="90000"/>
              </a:lnSpc>
            </a:pPr>
            <a:r>
              <a:rPr lang="en-US" sz="4800" kern="1200" dirty="0">
                <a:solidFill>
                  <a:schemeClr val="bg1"/>
                </a:solidFill>
                <a:latin typeface="Bodoni 72 Book" pitchFamily="2" charset="0"/>
                <a:cs typeface="Futura Medium" panose="020B0602020204020303" pitchFamily="34" charset="-79"/>
              </a:rPr>
              <a:t>PORTUGAL</a:t>
            </a:r>
          </a:p>
        </p:txBody>
      </p:sp>
      <p:sp>
        <p:nvSpPr>
          <p:cNvPr id="51" name="Freeform: Shape 50">
            <a:extLst>
              <a:ext uri="{FF2B5EF4-FFF2-40B4-BE49-F238E27FC236}">
                <a16:creationId xmlns:a16="http://schemas.microsoft.com/office/drawing/2014/main" id="{9453FF84-60C1-4EA8-B49B-1B8C2D0C589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3"/>
            <a:ext cx="4394613" cy="6857997"/>
          </a:xfrm>
          <a:custGeom>
            <a:avLst/>
            <a:gdLst>
              <a:gd name="connsiteX0" fmla="*/ 3198825 w 5859484"/>
              <a:gd name="connsiteY0" fmla="*/ 0 h 6857997"/>
              <a:gd name="connsiteX1" fmla="*/ 3962351 w 5859484"/>
              <a:gd name="connsiteY1" fmla="*/ 0 h 6857997"/>
              <a:gd name="connsiteX2" fmla="*/ 4129776 w 5859484"/>
              <a:gd name="connsiteY2" fmla="*/ 128761 h 6857997"/>
              <a:gd name="connsiteX3" fmla="*/ 5859484 w 5859484"/>
              <a:gd name="connsiteY3" fmla="*/ 3718209 h 6857997"/>
              <a:gd name="connsiteX4" fmla="*/ 4624700 w 5859484"/>
              <a:gd name="connsiteY4" fmla="*/ 6845880 h 6857997"/>
              <a:gd name="connsiteX5" fmla="*/ 4612896 w 5859484"/>
              <a:gd name="connsiteY5" fmla="*/ 6857997 h 6857997"/>
              <a:gd name="connsiteX6" fmla="*/ 4017658 w 5859484"/>
              <a:gd name="connsiteY6" fmla="*/ 6857997 h 6857997"/>
              <a:gd name="connsiteX7" fmla="*/ 4173230 w 5859484"/>
              <a:gd name="connsiteY7" fmla="*/ 6719623 h 6857997"/>
              <a:gd name="connsiteX8" fmla="*/ 5443583 w 5859484"/>
              <a:gd name="connsiteY8" fmla="*/ 3718209 h 6857997"/>
              <a:gd name="connsiteX9" fmla="*/ 3355352 w 5859484"/>
              <a:gd name="connsiteY9" fmla="*/ 88079 h 6857997"/>
              <a:gd name="connsiteX10" fmla="*/ 0 w 5859484"/>
              <a:gd name="connsiteY10" fmla="*/ 0 h 6857997"/>
              <a:gd name="connsiteX11" fmla="*/ 2941255 w 5859484"/>
              <a:gd name="connsiteY11" fmla="*/ 0 h 6857997"/>
              <a:gd name="connsiteX12" fmla="*/ 3117080 w 5859484"/>
              <a:gd name="connsiteY12" fmla="*/ 88129 h 6857997"/>
              <a:gd name="connsiteX13" fmla="*/ 5324754 w 5859484"/>
              <a:gd name="connsiteY13" fmla="*/ 3718209 h 6857997"/>
              <a:gd name="connsiteX14" fmla="*/ 4089206 w 5859484"/>
              <a:gd name="connsiteY14" fmla="*/ 6637392 h 6857997"/>
              <a:gd name="connsiteX15" fmla="*/ 3841183 w 5859484"/>
              <a:gd name="connsiteY15" fmla="*/ 6857997 h 6857997"/>
              <a:gd name="connsiteX16" fmla="*/ 0 w 5859484"/>
              <a:gd name="connsiteY16" fmla="*/ 6857997 h 68579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5859484" h="6857997">
                <a:moveTo>
                  <a:pt x="3198825" y="0"/>
                </a:moveTo>
                <a:lnTo>
                  <a:pt x="3962351" y="0"/>
                </a:lnTo>
                <a:lnTo>
                  <a:pt x="4129776" y="128761"/>
                </a:lnTo>
                <a:cubicBezTo>
                  <a:pt x="5186152" y="981944"/>
                  <a:pt x="5859484" y="2273123"/>
                  <a:pt x="5859484" y="3718209"/>
                </a:cubicBezTo>
                <a:cubicBezTo>
                  <a:pt x="5859484" y="4922447"/>
                  <a:pt x="5391893" y="6019805"/>
                  <a:pt x="4624700" y="6845880"/>
                </a:cubicBezTo>
                <a:lnTo>
                  <a:pt x="4612896" y="6857997"/>
                </a:lnTo>
                <a:lnTo>
                  <a:pt x="4017658" y="6857997"/>
                </a:lnTo>
                <a:lnTo>
                  <a:pt x="4173230" y="6719623"/>
                </a:lnTo>
                <a:cubicBezTo>
                  <a:pt x="4958119" y="5951494"/>
                  <a:pt x="5443583" y="4890334"/>
                  <a:pt x="5443583" y="3718209"/>
                </a:cubicBezTo>
                <a:cubicBezTo>
                  <a:pt x="5443583" y="2179795"/>
                  <a:pt x="4607295" y="832535"/>
                  <a:pt x="3355352" y="88079"/>
                </a:cubicBezTo>
                <a:close/>
                <a:moveTo>
                  <a:pt x="0" y="0"/>
                </a:moveTo>
                <a:lnTo>
                  <a:pt x="2941255" y="0"/>
                </a:lnTo>
                <a:lnTo>
                  <a:pt x="3117080" y="88129"/>
                </a:lnTo>
                <a:cubicBezTo>
                  <a:pt x="4432070" y="787221"/>
                  <a:pt x="5324754" y="2150692"/>
                  <a:pt x="5324754" y="3718209"/>
                </a:cubicBezTo>
                <a:cubicBezTo>
                  <a:pt x="5324754" y="4858221"/>
                  <a:pt x="4852591" y="5890308"/>
                  <a:pt x="4089206" y="6637392"/>
                </a:cubicBezTo>
                <a:lnTo>
                  <a:pt x="3841183" y="6857997"/>
                </a:lnTo>
                <a:lnTo>
                  <a:pt x="0" y="6857997"/>
                </a:lnTo>
                <a:close/>
              </a:path>
            </a:pathLst>
          </a:custGeom>
          <a:solidFill>
            <a:schemeClr val="tx1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8" name="Imagen 2" descr="vascodagama.jpg">
            <a:extLst>
              <a:ext uri="{FF2B5EF4-FFF2-40B4-BE49-F238E27FC236}">
                <a16:creationId xmlns:a16="http://schemas.microsoft.com/office/drawing/2014/main" id="{53383506-86FF-5840-ACB4-1563E42B661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05" r="1459"/>
          <a:stretch/>
        </p:blipFill>
        <p:spPr>
          <a:xfrm>
            <a:off x="-177139" y="-1018"/>
            <a:ext cx="4571752" cy="6857997"/>
          </a:xfrm>
          <a:custGeom>
            <a:avLst/>
            <a:gdLst/>
            <a:ahLst/>
            <a:cxnLst/>
            <a:rect l="l" t="t" r="r" b="b"/>
            <a:pathLst>
              <a:path w="6095695" h="6857997">
                <a:moveTo>
                  <a:pt x="3435036" y="0"/>
                </a:moveTo>
                <a:lnTo>
                  <a:pt x="4198562" y="0"/>
                </a:lnTo>
                <a:lnTo>
                  <a:pt x="4365987" y="128761"/>
                </a:lnTo>
                <a:cubicBezTo>
                  <a:pt x="5422363" y="981944"/>
                  <a:pt x="6095695" y="2273123"/>
                  <a:pt x="6095695" y="3718209"/>
                </a:cubicBezTo>
                <a:cubicBezTo>
                  <a:pt x="6095695" y="4922447"/>
                  <a:pt x="5628104" y="6019805"/>
                  <a:pt x="4860911" y="6845880"/>
                </a:cubicBezTo>
                <a:lnTo>
                  <a:pt x="4849107" y="6857997"/>
                </a:lnTo>
                <a:lnTo>
                  <a:pt x="4253869" y="6857997"/>
                </a:lnTo>
                <a:lnTo>
                  <a:pt x="4409441" y="6719623"/>
                </a:lnTo>
                <a:cubicBezTo>
                  <a:pt x="5194330" y="5951494"/>
                  <a:pt x="5679794" y="4890334"/>
                  <a:pt x="5679794" y="3718209"/>
                </a:cubicBezTo>
                <a:cubicBezTo>
                  <a:pt x="5679794" y="2179795"/>
                  <a:pt x="4843506" y="832535"/>
                  <a:pt x="3591563" y="88079"/>
                </a:cubicBezTo>
                <a:close/>
                <a:moveTo>
                  <a:pt x="0" y="0"/>
                </a:moveTo>
                <a:lnTo>
                  <a:pt x="3177466" y="0"/>
                </a:lnTo>
                <a:lnTo>
                  <a:pt x="3353291" y="88129"/>
                </a:lnTo>
                <a:cubicBezTo>
                  <a:pt x="4668281" y="787221"/>
                  <a:pt x="5560965" y="2150692"/>
                  <a:pt x="5560965" y="3718209"/>
                </a:cubicBezTo>
                <a:cubicBezTo>
                  <a:pt x="5560965" y="4858221"/>
                  <a:pt x="5088802" y="5890308"/>
                  <a:pt x="4325417" y="6637392"/>
                </a:cubicBezTo>
                <a:lnTo>
                  <a:pt x="4077394" y="6857997"/>
                </a:lnTo>
                <a:lnTo>
                  <a:pt x="0" y="6857997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252373219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1418</TotalTime>
  <Words>1275</Words>
  <Application>Microsoft Office PowerPoint</Application>
  <PresentationFormat>On-screen Show (4:3)</PresentationFormat>
  <Paragraphs>151</Paragraphs>
  <Slides>45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45</vt:i4>
      </vt:variant>
    </vt:vector>
  </HeadingPairs>
  <TitlesOfParts>
    <vt:vector size="54" baseType="lpstr">
      <vt:lpstr>Arial</vt:lpstr>
      <vt:lpstr>Avenir Light</vt:lpstr>
      <vt:lpstr>Beirut</vt:lpstr>
      <vt:lpstr>Bodoni 72 Book</vt:lpstr>
      <vt:lpstr>Calibri</vt:lpstr>
      <vt:lpstr>Futura Condensed Medium</vt:lpstr>
      <vt:lpstr>Futura Medium</vt:lpstr>
      <vt:lpstr>Helvetica Light</vt:lpstr>
      <vt:lpstr>Tema de Office</vt:lpstr>
      <vt:lpstr>PowerPoint Presentation</vt:lpstr>
      <vt:lpstr>Questions to consider:</vt:lpstr>
      <vt:lpstr>PowerPoint Presentation</vt:lpstr>
      <vt:lpstr>A key term: mestizaje</vt:lpstr>
      <vt:lpstr>PowerPoint Presentation</vt:lpstr>
      <vt:lpstr>PowerPoint Presentation</vt:lpstr>
      <vt:lpstr>Reconquista as a historical process deeply marks the Iberian peninsula…</vt:lpstr>
      <vt:lpstr>PowerPoint Presentation</vt:lpstr>
      <vt:lpstr>PORTUGAL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The “Catholic Monarchs”  ‘Yet nothing can alter the fact that Ferdinand and Isabella created Spain.’ John Elliott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One of Columbus’s shipmates</vt:lpstr>
      <vt:lpstr>PowerPoint Presentation</vt:lpstr>
      <vt:lpstr>PowerPoint Presentation</vt:lpstr>
      <vt:lpstr>  Juan Garrido  (c.1480 - c.1550)  Spanish Conquistador </vt:lpstr>
      <vt:lpstr>PowerPoint Presentation</vt:lpstr>
      <vt:lpstr>Africans in Iberia and the Americas</vt:lpstr>
      <vt:lpstr>Iberia and Atlantic Slavery</vt:lpstr>
      <vt:lpstr>PowerPoint Presentation</vt:lpstr>
      <vt:lpstr>PowerPoint Presentation</vt:lpstr>
      <vt:lpstr>PowerPoint Presentation</vt:lpstr>
      <vt:lpstr>PowerPoint Presentation</vt:lpstr>
      <vt:lpstr>Landscapes</vt:lpstr>
      <vt:lpstr>Semi-sedentary and Nomadic societies</vt:lpstr>
      <vt:lpstr>“Sedentary” societies</vt:lpstr>
      <vt:lpstr>Similar characteristics across Ancient American Empires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 Features of the Inca Empire </vt:lpstr>
      <vt:lpstr>PowerPoint Presentation</vt:lpstr>
      <vt:lpstr>The Aztec and Inca empires were very different, but they shared important common traits:</vt:lpstr>
      <vt:lpstr>An important clarification…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Adrianna Catena</dc:creator>
  <cp:lastModifiedBy>Doyle, Rosie</cp:lastModifiedBy>
  <cp:revision>11</cp:revision>
  <dcterms:created xsi:type="dcterms:W3CDTF">2020-10-16T10:10:13Z</dcterms:created>
  <dcterms:modified xsi:type="dcterms:W3CDTF">2023-10-18T15:23:30Z</dcterms:modified>
</cp:coreProperties>
</file>