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4" r:id="rId3"/>
    <p:sldId id="281" r:id="rId4"/>
    <p:sldId id="279" r:id="rId5"/>
    <p:sldId id="282" r:id="rId6"/>
    <p:sldId id="257" r:id="rId7"/>
    <p:sldId id="275" r:id="rId8"/>
    <p:sldId id="277" r:id="rId9"/>
    <p:sldId id="259" r:id="rId10"/>
    <p:sldId id="267" r:id="rId11"/>
    <p:sldId id="261" r:id="rId12"/>
    <p:sldId id="278" r:id="rId13"/>
    <p:sldId id="260" r:id="rId14"/>
    <p:sldId id="263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/>
    <p:restoredTop sz="94646"/>
  </p:normalViewPr>
  <p:slideViewPr>
    <p:cSldViewPr snapToGrid="0" snapToObjects="1">
      <p:cViewPr varScale="1">
        <p:scale>
          <a:sx n="108" d="100"/>
          <a:sy n="108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0B13F-0777-D74F-B75E-92585350AF42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F40FC-060F-C446-A533-C7C7EE1ABE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24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E1EBE-3413-AE42-B985-95AB8C2FA6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88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E1EBE-3413-AE42-B985-95AB8C2FA6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F40FC-060F-C446-A533-C7C7EE1ABE2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059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F40FC-060F-C446-A533-C7C7EE1ABE2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30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F40FC-060F-C446-A533-C7C7EE1ABE2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326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5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92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84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38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70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82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96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05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3143A-D953-304F-90C1-1895B6A78938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E7D95-128D-9842-BC56-8039E9771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81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hyperlink" Target="http://www.museositioesma.gob.ar/en/" TargetMode="External"/><Relationship Id="rId7" Type="http://schemas.openxmlformats.org/officeDocument/2006/relationships/hyperlink" Target="https://mmdh.cl/" TargetMode="External"/><Relationship Id="rId8" Type="http://schemas.openxmlformats.org/officeDocument/2006/relationships/hyperlink" Target="https://www.argentina.gob.ar/derechoshumanos/sitiosdememoria/centrosclandestinos" TargetMode="External"/><Relationship Id="rId9" Type="http://schemas.openxmlformats.org/officeDocument/2006/relationships/hyperlink" Target="https://www.patrimoniodechile.cl/688/w3-article-76773.html?_noredirect=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3Pyou7P4DU" TargetMode="External"/><Relationship Id="rId4" Type="http://schemas.openxmlformats.org/officeDocument/2006/relationships/hyperlink" Target="https://www.youtube.com/watch?v=a4iiyPOM6rA" TargetMode="External"/><Relationship Id="rId5" Type="http://schemas.openxmlformats.org/officeDocument/2006/relationships/hyperlink" Target="https://archive.org/details/the-battle-of-chile" TargetMode="External"/><Relationship Id="rId6" Type="http://schemas.openxmlformats.org/officeDocument/2006/relationships/hyperlink" Target="https://www.youtube.com/watch?v=5N_XKFA1RLg" TargetMode="External"/><Relationship Id="rId7" Type="http://schemas.openxmlformats.org/officeDocument/2006/relationships/hyperlink" Target="https://www.youtube.com/watch?v=VD6d0xKZNRg" TargetMode="External"/><Relationship Id="rId8" Type="http://schemas.openxmlformats.org/officeDocument/2006/relationships/hyperlink" Target="https://www.youtube.com/watch?v=-sUYg7WZSqc" TargetMode="External"/><Relationship Id="rId9" Type="http://schemas.openxmlformats.org/officeDocument/2006/relationships/image" Target="../media/image36.jpeg"/><Relationship Id="rId10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4IbHh9ixyxQ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hyperlink" Target="https://mrc-catalogue.warwick.ac.uk/records/TUC/D/12/26/3/2" TargetMode="External"/><Relationship Id="rId6" Type="http://schemas.openxmlformats.org/officeDocument/2006/relationships/hyperlink" Target="https://mrc-catalogue.warwick.ac.uk/records/IST/4/4/1" TargetMode="External"/><Relationship Id="rId7" Type="http://schemas.openxmlformats.org/officeDocument/2006/relationships/image" Target="../media/image4.png"/><Relationship Id="rId8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7" Type="http://schemas.openxmlformats.org/officeDocument/2006/relationships/hyperlink" Target="https://warwick.ac.uk/fac/arts/history/students/modules/hi115/topics/w3/w9/mcsherry_operation_condor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hyperlink" Target="https://nsarchive.gwu.edu/briefing-book/chile/2020-11-06/allende-inauguration-50th-anniversar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jpeg"/><Relationship Id="rId12" Type="http://schemas.openxmlformats.org/officeDocument/2006/relationships/image" Target="../media/image24.jpeg"/><Relationship Id="rId13" Type="http://schemas.openxmlformats.org/officeDocument/2006/relationships/hyperlink" Target="https://wdc.contentdm.oclc.org/digital/collection/chile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9" Type="http://schemas.openxmlformats.org/officeDocument/2006/relationships/image" Target="../media/image21.png"/><Relationship Id="rId10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hyperlink" Target="https://open.spotify.com/playlist/5bPqgp6Zyziq3gT9gdB2hi?si=b154269585e14c57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hyperlink" Target="https://www.youtube.com/watch?v=i18FQPnsyPc&amp;t=26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Democratic Transitions and New Social Movements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Latin America: Themes and problems</a:t>
            </a:r>
          </a:p>
          <a:p>
            <a:r>
              <a:rPr lang="en-GB" dirty="0" smtClean="0"/>
              <a:t>Term 3, week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93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gusto Pinochet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574" y="721385"/>
            <a:ext cx="3548771" cy="532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868447" y="6044541"/>
            <a:ext cx="144623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en.wikipedia.org</a:t>
            </a:r>
            <a:r>
              <a:rPr lang="en-GB" sz="500" dirty="0" smtClean="0"/>
              <a:t>/wiki/</a:t>
            </a:r>
            <a:r>
              <a:rPr lang="en-GB" sz="500" dirty="0" err="1" smtClean="0"/>
              <a:t>Augusto_Pinochet</a:t>
            </a:r>
            <a:endParaRPr lang="en-GB" sz="500" dirty="0"/>
          </a:p>
        </p:txBody>
      </p:sp>
      <p:pic>
        <p:nvPicPr>
          <p:cNvPr id="3076" name="Picture 4" descr="urió el ex dictador Jorge Rafael Vide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02" y="721385"/>
            <a:ext cx="4358244" cy="435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09402" y="5079629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www.clarin.com</a:t>
            </a:r>
            <a:r>
              <a:rPr lang="en-GB" sz="500" dirty="0" smtClean="0"/>
              <a:t>/</a:t>
            </a:r>
            <a:r>
              <a:rPr lang="en-GB" sz="500" dirty="0" err="1" smtClean="0"/>
              <a:t>politica</a:t>
            </a:r>
            <a:r>
              <a:rPr lang="en-GB" sz="500" dirty="0" smtClean="0"/>
              <a:t>/murio-dcitador-jorge-rafael-videla_0_BJrX-XdoP7e.html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2451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61" y="-246220"/>
            <a:ext cx="10515600" cy="1325563"/>
          </a:xfrm>
        </p:spPr>
        <p:txBody>
          <a:bodyPr/>
          <a:lstStyle/>
          <a:p>
            <a:r>
              <a:rPr lang="en-GB" b="1" dirty="0"/>
              <a:t>4</a:t>
            </a:r>
            <a:r>
              <a:rPr lang="en-GB" b="1" dirty="0" smtClean="0"/>
              <a:t>. Memory, trauma and repair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06" y="648719"/>
            <a:ext cx="7063340" cy="4345549"/>
          </a:xfrm>
        </p:spPr>
        <p:txBody>
          <a:bodyPr/>
          <a:lstStyle/>
          <a:p>
            <a:r>
              <a:rPr lang="en-GB" dirty="0" smtClean="0"/>
              <a:t>Resonances: various memory carriers, sometimes with social and political divisions that still remains.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4098" name="Picture 2" descr="https://upload.wikimedia.org/wikipedia/commons/thumb/8/89/Retratos_de_v%C3%ADctimas_en_el_Museo_de_la_Memoria_y_los_Derechos_Humanos%2C_de_Santiago_de_Chile.jpg/1920px-Retratos_de_v%C3%ADctimas_en_el_Museo_de_la_Memoria_y_los_Derechos_Humanos%2C_de_Santiago_de_Ch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129" y="0"/>
            <a:ext cx="4590871" cy="344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481001" y="3443153"/>
            <a:ext cx="144623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en.wikipedia.org</a:t>
            </a:r>
            <a:r>
              <a:rPr lang="en-GB" sz="500" dirty="0" smtClean="0"/>
              <a:t>/wiki/</a:t>
            </a:r>
            <a:r>
              <a:rPr lang="en-GB" sz="500" dirty="0" err="1" smtClean="0"/>
              <a:t>Augusto_Pinochet</a:t>
            </a:r>
            <a:endParaRPr lang="en-GB" sz="500" dirty="0"/>
          </a:p>
        </p:txBody>
      </p:sp>
      <p:pic>
        <p:nvPicPr>
          <p:cNvPr id="4100" name="Picture 4" descr="ue el museo de la ex-ESMA sea patrimonio mundial de la UNESCO - Anab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129" y="3689373"/>
            <a:ext cx="4590872" cy="290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01129" y="6606938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www.anabad.org</a:t>
            </a:r>
            <a:r>
              <a:rPr lang="en-GB" sz="500" dirty="0" smtClean="0"/>
              <a:t>/que-el-</a:t>
            </a:r>
            <a:r>
              <a:rPr lang="en-GB" sz="500" dirty="0" err="1" smtClean="0"/>
              <a:t>museo</a:t>
            </a:r>
            <a:r>
              <a:rPr lang="en-GB" sz="500" dirty="0" smtClean="0"/>
              <a:t>-de-la-ex-</a:t>
            </a:r>
            <a:r>
              <a:rPr lang="en-GB" sz="500" dirty="0" err="1" smtClean="0"/>
              <a:t>esma</a:t>
            </a:r>
            <a:r>
              <a:rPr lang="en-GB" sz="500" dirty="0" smtClean="0"/>
              <a:t>-sea-</a:t>
            </a:r>
            <a:r>
              <a:rPr lang="en-GB" sz="500" dirty="0" err="1" smtClean="0"/>
              <a:t>patrimonio</a:t>
            </a:r>
            <a:r>
              <a:rPr lang="en-GB" sz="500" dirty="0" smtClean="0"/>
              <a:t>-</a:t>
            </a:r>
            <a:r>
              <a:rPr lang="en-GB" sz="500" dirty="0" err="1" smtClean="0"/>
              <a:t>mundial</a:t>
            </a:r>
            <a:r>
              <a:rPr lang="en-GB" sz="500" dirty="0" smtClean="0"/>
              <a:t>-de-la-</a:t>
            </a:r>
            <a:r>
              <a:rPr lang="en-GB" sz="500" dirty="0" err="1" smtClean="0"/>
              <a:t>unesco</a:t>
            </a:r>
            <a:r>
              <a:rPr lang="en-GB" sz="500" dirty="0" smtClean="0"/>
              <a:t>/</a:t>
            </a:r>
            <a:endParaRPr lang="en-GB" sz="500" dirty="0"/>
          </a:p>
        </p:txBody>
      </p:sp>
      <p:pic>
        <p:nvPicPr>
          <p:cNvPr id="13" name="Picture 4" descr="asas de André Jarlán y Pierre Dubois | Consejo de Monumentos Nac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1" y="4404160"/>
            <a:ext cx="2916520" cy="218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363" y="6557220"/>
            <a:ext cx="361827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www.monumentos.gob.cl</a:t>
            </a:r>
            <a:r>
              <a:rPr lang="en-GB" sz="500" dirty="0" smtClean="0"/>
              <a:t>/</a:t>
            </a:r>
            <a:r>
              <a:rPr lang="en-GB" sz="500" dirty="0" err="1" smtClean="0"/>
              <a:t>monumentos</a:t>
            </a:r>
            <a:r>
              <a:rPr lang="en-GB" sz="500" dirty="0" smtClean="0"/>
              <a:t>/</a:t>
            </a:r>
            <a:r>
              <a:rPr lang="en-GB" sz="500" dirty="0" err="1" smtClean="0"/>
              <a:t>monumentos-historicos</a:t>
            </a:r>
            <a:r>
              <a:rPr lang="en-GB" sz="500" dirty="0" smtClean="0"/>
              <a:t>/casas-</a:t>
            </a:r>
            <a:r>
              <a:rPr lang="en-GB" sz="500" dirty="0" err="1" smtClean="0"/>
              <a:t>andre</a:t>
            </a:r>
            <a:r>
              <a:rPr lang="en-GB" sz="500" dirty="0" smtClean="0"/>
              <a:t>-</a:t>
            </a:r>
            <a:r>
              <a:rPr lang="en-GB" sz="500" dirty="0" err="1" smtClean="0"/>
              <a:t>jarlan-pierre-dubois</a:t>
            </a:r>
            <a:endParaRPr lang="en-GB" sz="500" dirty="0"/>
          </a:p>
        </p:txBody>
      </p:sp>
      <p:pic>
        <p:nvPicPr>
          <p:cNvPr id="1028" name="Picture 4" descr="os veteranos de Malvinas cumplieron 9 años de acampe en Plaza de Mayo -  D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532" y="4404160"/>
            <a:ext cx="3716458" cy="2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23532" y="6545383"/>
            <a:ext cx="419199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diariohoy.net</a:t>
            </a:r>
            <a:r>
              <a:rPr lang="en-GB" sz="500" dirty="0"/>
              <a:t>/</a:t>
            </a:r>
            <a:r>
              <a:rPr lang="en-GB" sz="500" dirty="0" err="1"/>
              <a:t>interes</a:t>
            </a:r>
            <a:r>
              <a:rPr lang="en-GB" sz="500" dirty="0"/>
              <a:t>-general/los-veteranos-de-malvinas-cumplieron-9-anos-de-acampe-en-plaza-de-mayo-89911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94092" y="2137033"/>
            <a:ext cx="62107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“Everything is stuck in the memory.</a:t>
            </a:r>
          </a:p>
          <a:p>
            <a:r>
              <a:rPr lang="en-GB" dirty="0"/>
              <a:t>Thorn of life and </a:t>
            </a:r>
            <a:r>
              <a:rPr lang="en-GB" dirty="0" smtClean="0"/>
              <a:t>history.”</a:t>
            </a:r>
          </a:p>
          <a:p>
            <a:r>
              <a:rPr lang="en-GB" sz="1200" dirty="0" smtClean="0"/>
              <a:t>León </a:t>
            </a:r>
            <a:r>
              <a:rPr lang="en-GB" sz="1200" dirty="0" err="1" smtClean="0"/>
              <a:t>Gieco</a:t>
            </a:r>
            <a:r>
              <a:rPr lang="en-GB" sz="1200" dirty="0" smtClean="0"/>
              <a:t>. “La Memoria” (2001)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04011" y="2958298"/>
            <a:ext cx="7094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Museo</a:t>
            </a:r>
            <a:r>
              <a:rPr lang="en-GB" dirty="0" smtClean="0"/>
              <a:t> </a:t>
            </a:r>
            <a:r>
              <a:rPr lang="en-GB" dirty="0" err="1" smtClean="0"/>
              <a:t>Sitio</a:t>
            </a:r>
            <a:r>
              <a:rPr lang="en-GB" dirty="0" smtClean="0"/>
              <a:t> de Memoria ESMA: </a:t>
            </a:r>
            <a:r>
              <a:rPr lang="en-GB" dirty="0" smtClean="0">
                <a:hlinkClick r:id="rId6"/>
              </a:rPr>
              <a:t>http</a:t>
            </a:r>
            <a:r>
              <a:rPr lang="en-GB" dirty="0">
                <a:hlinkClick r:id="rId6"/>
              </a:rPr>
              <a:t>://www.museositioesma.gob.ar/en</a:t>
            </a:r>
            <a:r>
              <a:rPr lang="en-GB" dirty="0" smtClean="0">
                <a:hlinkClick r:id="rId6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04011" y="3211501"/>
            <a:ext cx="7409080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Museo</a:t>
            </a:r>
            <a:r>
              <a:rPr lang="en-GB" dirty="0" smtClean="0"/>
              <a:t> de la </a:t>
            </a:r>
            <a:r>
              <a:rPr lang="en-GB" dirty="0" err="1" smtClean="0"/>
              <a:t>Memporia</a:t>
            </a:r>
            <a:r>
              <a:rPr lang="en-GB" dirty="0" smtClean="0"/>
              <a:t> y </a:t>
            </a:r>
            <a:r>
              <a:rPr lang="en-GB" dirty="0" err="1" smtClean="0"/>
              <a:t>los</a:t>
            </a:r>
            <a:r>
              <a:rPr lang="en-GB" dirty="0" smtClean="0"/>
              <a:t> </a:t>
            </a:r>
            <a:r>
              <a:rPr lang="en-GB" dirty="0" err="1" smtClean="0"/>
              <a:t>Derechos</a:t>
            </a:r>
            <a:r>
              <a:rPr lang="en-GB" dirty="0" smtClean="0"/>
              <a:t> </a:t>
            </a:r>
            <a:r>
              <a:rPr lang="en-GB" dirty="0" err="1" smtClean="0"/>
              <a:t>Humanos</a:t>
            </a:r>
            <a:r>
              <a:rPr lang="en-GB" dirty="0" smtClean="0"/>
              <a:t>: </a:t>
            </a:r>
            <a:r>
              <a:rPr lang="en-GB" dirty="0">
                <a:hlinkClick r:id="rId7"/>
              </a:rPr>
              <a:t>https://mmdh.cl</a:t>
            </a:r>
            <a:r>
              <a:rPr lang="en-GB" dirty="0" smtClean="0">
                <a:hlinkClick r:id="rId7"/>
              </a:rPr>
              <a:t>/</a:t>
            </a:r>
            <a:endParaRPr lang="en-GB" dirty="0" smtClean="0"/>
          </a:p>
          <a:p>
            <a:endParaRPr lang="en-GB" sz="1400" dirty="0" smtClean="0"/>
          </a:p>
          <a:p>
            <a:r>
              <a:rPr lang="en-GB" sz="1400" dirty="0" smtClean="0"/>
              <a:t>List of ”</a:t>
            </a:r>
            <a:r>
              <a:rPr lang="en-GB" sz="1400" dirty="0" err="1" smtClean="0"/>
              <a:t>sitios</a:t>
            </a:r>
            <a:r>
              <a:rPr lang="en-GB" sz="1400" dirty="0" smtClean="0"/>
              <a:t> de </a:t>
            </a:r>
            <a:r>
              <a:rPr lang="en-GB" sz="1400" dirty="0" err="1" smtClean="0"/>
              <a:t>memoria</a:t>
            </a:r>
            <a:r>
              <a:rPr lang="en-GB" sz="1400" dirty="0" smtClean="0"/>
              <a:t>”:</a:t>
            </a:r>
          </a:p>
          <a:p>
            <a:r>
              <a:rPr lang="en-GB" sz="1400" dirty="0"/>
              <a:t>Argentina: </a:t>
            </a:r>
            <a:r>
              <a:rPr lang="en-GB" sz="1400" dirty="0">
                <a:hlinkClick r:id="rId8"/>
              </a:rPr>
              <a:t>https://</a:t>
            </a:r>
            <a:r>
              <a:rPr lang="en-GB" sz="1400" dirty="0" smtClean="0">
                <a:hlinkClick r:id="rId8"/>
              </a:rPr>
              <a:t>www.argentina.gob.ar/derechoshumanos/sitiosdememoria/centrosclandestinos</a:t>
            </a:r>
            <a:endParaRPr lang="en-GB" sz="1400" dirty="0" smtClean="0"/>
          </a:p>
          <a:p>
            <a:r>
              <a:rPr lang="en-GB" sz="1400" dirty="0"/>
              <a:t>Chile: </a:t>
            </a:r>
            <a:r>
              <a:rPr lang="en-GB" sz="1400" dirty="0">
                <a:hlinkClick r:id="rId9"/>
              </a:rPr>
              <a:t>https://www.patrimoniodechile.cl/688/w3-article-76773.html?_</a:t>
            </a:r>
            <a:r>
              <a:rPr lang="en-GB" sz="1400" dirty="0" smtClean="0">
                <a:hlinkClick r:id="rId9"/>
              </a:rPr>
              <a:t>noredirect=1</a:t>
            </a:r>
            <a:r>
              <a:rPr lang="en-GB" sz="1400" dirty="0" smtClean="0"/>
              <a:t>   </a:t>
            </a:r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37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559" y="108382"/>
            <a:ext cx="10515600" cy="1325563"/>
          </a:xfrm>
        </p:spPr>
        <p:txBody>
          <a:bodyPr/>
          <a:lstStyle/>
          <a:p>
            <a:r>
              <a:rPr lang="en-GB" dirty="0" smtClean="0"/>
              <a:t>Films as representations of trauma and memory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1618" y="1520824"/>
            <a:ext cx="8472055" cy="5337175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 smtClean="0"/>
              <a:t>La </a:t>
            </a:r>
            <a:r>
              <a:rPr lang="en-GB" i="1" dirty="0" err="1"/>
              <a:t>Noche</a:t>
            </a:r>
            <a:r>
              <a:rPr lang="en-GB" i="1" dirty="0"/>
              <a:t> de </a:t>
            </a:r>
            <a:r>
              <a:rPr lang="en-GB" i="1" dirty="0" err="1"/>
              <a:t>los</a:t>
            </a:r>
            <a:r>
              <a:rPr lang="en-GB" i="1" dirty="0"/>
              <a:t> </a:t>
            </a:r>
            <a:r>
              <a:rPr lang="en-GB" i="1" dirty="0" err="1" smtClean="0"/>
              <a:t>Lápices</a:t>
            </a:r>
            <a:endParaRPr lang="en-GB" dirty="0" smtClean="0"/>
          </a:p>
          <a:p>
            <a:r>
              <a:rPr lang="en-GB" i="1" dirty="0" smtClean="0"/>
              <a:t>La </a:t>
            </a:r>
            <a:r>
              <a:rPr lang="en-GB" i="1" dirty="0" err="1"/>
              <a:t>Historia</a:t>
            </a:r>
            <a:r>
              <a:rPr lang="en-GB" i="1" dirty="0"/>
              <a:t> </a:t>
            </a:r>
            <a:r>
              <a:rPr lang="en-GB" i="1" dirty="0" err="1" smtClean="0"/>
              <a:t>Oficial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www.youtube.com/watch?v=4IbHh9ixyxQ</a:t>
            </a:r>
            <a:r>
              <a:rPr lang="en-GB" dirty="0" smtClean="0"/>
              <a:t> </a:t>
            </a:r>
          </a:p>
          <a:p>
            <a:r>
              <a:rPr lang="en-GB" i="1" dirty="0" err="1" smtClean="0"/>
              <a:t>Iluminados</a:t>
            </a:r>
            <a:r>
              <a:rPr lang="en-GB" i="1" dirty="0" smtClean="0"/>
              <a:t> </a:t>
            </a:r>
            <a:r>
              <a:rPr lang="en-GB" i="1" dirty="0" err="1"/>
              <a:t>por</a:t>
            </a:r>
            <a:r>
              <a:rPr lang="en-GB" i="1" dirty="0"/>
              <a:t> el Fuego: </a:t>
            </a:r>
            <a:r>
              <a:rPr lang="en-GB" i="1" dirty="0">
                <a:hlinkClick r:id="rId3"/>
              </a:rPr>
              <a:t>https://</a:t>
            </a:r>
            <a:r>
              <a:rPr lang="en-GB" i="1" dirty="0" smtClean="0">
                <a:hlinkClick r:id="rId3"/>
              </a:rPr>
              <a:t>www.youtube.com/watch?v=c3Pyou7P4DU</a:t>
            </a:r>
            <a:r>
              <a:rPr lang="en-GB" i="1" dirty="0" smtClean="0"/>
              <a:t> </a:t>
            </a:r>
          </a:p>
          <a:p>
            <a:r>
              <a:rPr lang="en-GB" i="1" dirty="0" smtClean="0"/>
              <a:t>Argentina 1985</a:t>
            </a:r>
            <a:r>
              <a:rPr lang="en-GB" dirty="0"/>
              <a:t>: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www.youtube.com/watch?v=a4iiyPOM6rA</a:t>
            </a:r>
            <a:r>
              <a:rPr lang="en-GB" dirty="0" smtClean="0"/>
              <a:t> </a:t>
            </a:r>
            <a:endParaRPr lang="en-GB" dirty="0"/>
          </a:p>
          <a:p>
            <a:endParaRPr lang="en-GB" dirty="0" smtClean="0"/>
          </a:p>
          <a:p>
            <a:r>
              <a:rPr lang="en-GB" i="1" dirty="0" smtClean="0"/>
              <a:t>La </a:t>
            </a:r>
            <a:r>
              <a:rPr lang="en-GB" i="1" dirty="0" err="1"/>
              <a:t>Batalla</a:t>
            </a:r>
            <a:r>
              <a:rPr lang="en-GB" i="1" dirty="0"/>
              <a:t> de </a:t>
            </a:r>
            <a:r>
              <a:rPr lang="en-GB" i="1" dirty="0" smtClean="0"/>
              <a:t>Chile</a:t>
            </a:r>
            <a:r>
              <a:rPr lang="en-GB" dirty="0"/>
              <a:t>: 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archive.org/details/the-battle-of-chile</a:t>
            </a:r>
            <a:r>
              <a:rPr lang="en-GB" dirty="0" smtClean="0"/>
              <a:t> </a:t>
            </a:r>
          </a:p>
          <a:p>
            <a:r>
              <a:rPr lang="en-GB" i="1" dirty="0" err="1" smtClean="0"/>
              <a:t>Machuca</a:t>
            </a:r>
            <a:r>
              <a:rPr lang="en-GB" i="1" dirty="0"/>
              <a:t>: </a:t>
            </a:r>
            <a:r>
              <a:rPr lang="en-GB" i="1" dirty="0">
                <a:hlinkClick r:id="rId6"/>
              </a:rPr>
              <a:t>https://</a:t>
            </a:r>
            <a:r>
              <a:rPr lang="en-GB" i="1" dirty="0" smtClean="0">
                <a:hlinkClick r:id="rId6"/>
              </a:rPr>
              <a:t>www.youtube.com/watch?v=5N_XKFA1RLg</a:t>
            </a:r>
            <a:r>
              <a:rPr lang="en-GB" i="1" dirty="0" smtClean="0"/>
              <a:t> </a:t>
            </a:r>
            <a:endParaRPr lang="en-GB" dirty="0" smtClean="0"/>
          </a:p>
          <a:p>
            <a:r>
              <a:rPr lang="en-GB" i="1" dirty="0" err="1" smtClean="0"/>
              <a:t>Nae</a:t>
            </a:r>
            <a:r>
              <a:rPr lang="en-GB" i="1" dirty="0" smtClean="0"/>
              <a:t> </a:t>
            </a:r>
            <a:r>
              <a:rPr lang="en-GB" i="1" dirty="0" err="1"/>
              <a:t>Pasarán</a:t>
            </a:r>
            <a:r>
              <a:rPr lang="en-GB" i="1" dirty="0" smtClean="0"/>
              <a:t>!: </a:t>
            </a:r>
            <a:r>
              <a:rPr lang="en-GB" dirty="0">
                <a:hlinkClick r:id="rId7"/>
              </a:rPr>
              <a:t>https://</a:t>
            </a:r>
            <a:r>
              <a:rPr lang="en-GB" dirty="0" smtClean="0">
                <a:hlinkClick r:id="rId7"/>
              </a:rPr>
              <a:t>www.youtube.com/watch?v=VD6d0xKZNRg</a:t>
            </a:r>
            <a:endParaRPr lang="en-GB" i="1" dirty="0" smtClean="0"/>
          </a:p>
          <a:p>
            <a:r>
              <a:rPr lang="en-GB" i="1" dirty="0" err="1" smtClean="0"/>
              <a:t>Historia</a:t>
            </a:r>
            <a:r>
              <a:rPr lang="en-GB" i="1" dirty="0" smtClean="0"/>
              <a:t> de un Oso (Bear Story): </a:t>
            </a:r>
            <a:r>
              <a:rPr lang="en-GB" dirty="0">
                <a:hlinkClick r:id="rId8"/>
              </a:rPr>
              <a:t>https://www.youtube.com/watch?v=-</a:t>
            </a:r>
            <a:r>
              <a:rPr lang="en-GB" dirty="0" smtClean="0">
                <a:hlinkClick r:id="rId8"/>
              </a:rPr>
              <a:t>sUYg7WZSqc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28" name="Picture 4" descr="ear History&quot; de chileno Gabriel Osorio triunfa en festival | T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345" y="3338948"/>
            <a:ext cx="3366655" cy="189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8825345" y="5232692"/>
            <a:ext cx="360564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/>
              <a:t>https://imagenes.t13.cl/images/original/2015/08/1439955059-bearstory2lowind.jpg?width=1200&amp;height=675&amp;position=top</a:t>
            </a:r>
          </a:p>
        </p:txBody>
      </p:sp>
      <p:pic>
        <p:nvPicPr>
          <p:cNvPr id="11" name="Picture 6" descr="a noche de los lápices - Película 1986 - SensaCine.co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091" y="0"/>
            <a:ext cx="2114592" cy="286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6"/>
          <p:cNvSpPr/>
          <p:nvPr/>
        </p:nvSpPr>
        <p:spPr>
          <a:xfrm>
            <a:off x="9691781" y="2780805"/>
            <a:ext cx="1633781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www.sensacine.com</a:t>
            </a:r>
            <a:r>
              <a:rPr lang="en-GB" sz="500" dirty="0"/>
              <a:t>/</a:t>
            </a:r>
            <a:r>
              <a:rPr lang="en-GB" sz="500" dirty="0" err="1"/>
              <a:t>peliculas</a:t>
            </a:r>
            <a:r>
              <a:rPr lang="en-GB" sz="500" dirty="0"/>
              <a:t>/pelicula-174147/</a:t>
            </a:r>
          </a:p>
        </p:txBody>
      </p:sp>
    </p:spTree>
    <p:extLst>
      <p:ext uri="{BB962C8B-B14F-4D97-AF65-F5344CB8AC3E}">
        <p14:creationId xmlns:p14="http://schemas.microsoft.com/office/powerpoint/2010/main" val="18597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5</a:t>
            </a:r>
            <a:r>
              <a:rPr lang="en-GB" b="1" dirty="0" smtClean="0"/>
              <a:t>. The legacies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Argentina and the weakness of the military role.</a:t>
            </a:r>
          </a:p>
          <a:p>
            <a:r>
              <a:rPr lang="en-GB" dirty="0" smtClean="0"/>
              <a:t>Chile and the authoritarian rules in democracy: “</a:t>
            </a:r>
            <a:r>
              <a:rPr lang="en-GB" i="1" dirty="0" err="1" smtClean="0"/>
              <a:t>en</a:t>
            </a:r>
            <a:r>
              <a:rPr lang="en-GB" i="1" dirty="0" smtClean="0"/>
              <a:t> la </a:t>
            </a:r>
            <a:r>
              <a:rPr lang="en-GB" i="1" dirty="0" err="1" smtClean="0"/>
              <a:t>medida</a:t>
            </a:r>
            <a:r>
              <a:rPr lang="en-GB" i="1" dirty="0" smtClean="0"/>
              <a:t> de lo </a:t>
            </a:r>
            <a:r>
              <a:rPr lang="en-GB" i="1" dirty="0" err="1" smtClean="0"/>
              <a:t>posible</a:t>
            </a:r>
            <a:r>
              <a:rPr lang="en-GB" dirty="0" smtClean="0"/>
              <a:t>”. A supervised democracy (</a:t>
            </a:r>
            <a:r>
              <a:rPr lang="en-GB" i="1" dirty="0" err="1" smtClean="0"/>
              <a:t>democracia</a:t>
            </a:r>
            <a:r>
              <a:rPr lang="en-GB" i="1" dirty="0" smtClean="0"/>
              <a:t> </a:t>
            </a:r>
            <a:r>
              <a:rPr lang="en-GB" i="1" dirty="0" err="1" smtClean="0"/>
              <a:t>tutelada</a:t>
            </a:r>
            <a:r>
              <a:rPr lang="en-GB" dirty="0" smtClean="0"/>
              <a:t>).</a:t>
            </a:r>
          </a:p>
        </p:txBody>
      </p:sp>
      <p:pic>
        <p:nvPicPr>
          <p:cNvPr id="6146" name="Picture 2" descr="atricio Aylwin, el presidente de la transición tras era Pinochet - El  Diario 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61" y="3134858"/>
            <a:ext cx="6286500" cy="326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1457" y="6395501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eldiariony.com</a:t>
            </a:r>
            <a:r>
              <a:rPr lang="en-GB" sz="500" dirty="0" smtClean="0"/>
              <a:t>/2016/04/19/patricio-aylwin-el-presidente-de-la-transicion-tras-era-pinochet/</a:t>
            </a:r>
            <a:endParaRPr lang="en-GB" sz="500" dirty="0"/>
          </a:p>
        </p:txBody>
      </p:sp>
      <p:pic>
        <p:nvPicPr>
          <p:cNvPr id="1026" name="Picture 2" descr="stos son algunos de los ex uniformados recluidos en Punta Peu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595" y="4554111"/>
            <a:ext cx="3390405" cy="202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239250" y="6538126"/>
            <a:ext cx="29527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edition.cnn.com</a:t>
            </a:r>
            <a:r>
              <a:rPr lang="en-GB" sz="500" dirty="0"/>
              <a:t>/</a:t>
            </a:r>
            <a:r>
              <a:rPr lang="en-GB" sz="500" dirty="0" err="1"/>
              <a:t>pais</a:t>
            </a:r>
            <a:r>
              <a:rPr lang="en-GB" sz="500" dirty="0"/>
              <a:t>/estos-son-algunos-de-los-ex-uniformados-recluidos-en-punta-peuco_20130927/</a:t>
            </a:r>
          </a:p>
        </p:txBody>
      </p:sp>
      <p:pic>
        <p:nvPicPr>
          <p:cNvPr id="1028" name="Picture 4" descr="https://upload.wikimedia.org/wikipedia/commons/thumb/1/12/Protesta_contra_Punta_Peuco.jpg/250px-Protesta_contra_Punta_Peuc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0" y="2963436"/>
            <a:ext cx="23812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229868" y="4317365"/>
            <a:ext cx="1580882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</a:t>
            </a:r>
            <a:r>
              <a:rPr lang="en-GB" sz="500" dirty="0" err="1"/>
              <a:t>Penal_de_Punta_Peuco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14659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52"/>
            <a:ext cx="10515600" cy="1325563"/>
          </a:xfrm>
        </p:spPr>
        <p:txBody>
          <a:bodyPr/>
          <a:lstStyle/>
          <a:p>
            <a:r>
              <a:rPr lang="en-GB" dirty="0" smtClean="0"/>
              <a:t>Latin America </a:t>
            </a:r>
            <a:r>
              <a:rPr lang="en-GB" smtClean="0"/>
              <a:t>under </a:t>
            </a:r>
            <a:r>
              <a:rPr lang="en-GB" smtClean="0"/>
              <a:t>neoliberalism from the 1990s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683" y="1409989"/>
            <a:ext cx="8448304" cy="4551424"/>
          </a:xfrm>
        </p:spPr>
        <p:txBody>
          <a:bodyPr/>
          <a:lstStyle/>
          <a:p>
            <a:r>
              <a:rPr lang="en-GB" dirty="0" smtClean="0"/>
              <a:t>What is “neoliberalism”? </a:t>
            </a:r>
          </a:p>
          <a:p>
            <a:r>
              <a:rPr lang="en-GB" dirty="0" smtClean="0"/>
              <a:t>Washington Consensus (1989): the roles of the International Monetary Fund and the World Bank.</a:t>
            </a:r>
          </a:p>
          <a:p>
            <a:r>
              <a:rPr lang="en-GB" dirty="0" smtClean="0"/>
              <a:t>Dictatorships, democratic and populist governments implementing the model.</a:t>
            </a:r>
          </a:p>
          <a:p>
            <a:r>
              <a:rPr lang="en-GB" dirty="0" smtClean="0"/>
              <a:t>Authoritarianism, deindustrialization and inequalities. The concept of “economic miracle” (because of high grow rates) </a:t>
            </a:r>
            <a:r>
              <a:rPr lang="en-GB" dirty="0" smtClean="0"/>
              <a:t>challenged and emergence of oppositions to the system.</a:t>
            </a:r>
            <a:endParaRPr lang="en-GB" dirty="0"/>
          </a:p>
        </p:txBody>
      </p:sp>
      <p:pic>
        <p:nvPicPr>
          <p:cNvPr id="5122" name="Picture 2" descr="MP.- Argentina.- Muere a los 90 años el expresidente argentino 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897793"/>
            <a:ext cx="4000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191500" y="3564792"/>
            <a:ext cx="421821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smtClean="0"/>
              <a:t>https://</a:t>
            </a:r>
            <a:r>
              <a:rPr lang="en-GB" sz="500" dirty="0" err="1" smtClean="0"/>
              <a:t>www.notimerica.com</a:t>
            </a:r>
            <a:r>
              <a:rPr lang="en-GB" sz="500" dirty="0" smtClean="0"/>
              <a:t>/</a:t>
            </a:r>
            <a:r>
              <a:rPr lang="en-GB" sz="500" dirty="0" err="1" smtClean="0"/>
              <a:t>politica</a:t>
            </a:r>
            <a:r>
              <a:rPr lang="en-GB" sz="500" dirty="0" smtClean="0"/>
              <a:t>/noticia-amp-argentina-muere-90-anos-expresidente-argentino-carlos-menem-quien-convirtio-peronismo-neoliberal-20210214182020.html</a:t>
            </a:r>
            <a:endParaRPr lang="en-GB" sz="500" dirty="0"/>
          </a:p>
        </p:txBody>
      </p:sp>
      <p:pic>
        <p:nvPicPr>
          <p:cNvPr id="5124" name="Picture 4" descr="lberto Fujimori - Wikiped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558" y="3995426"/>
            <a:ext cx="2151356" cy="264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91750" y="6612283"/>
            <a:ext cx="1410964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en.wikipedia.org</a:t>
            </a:r>
            <a:r>
              <a:rPr lang="en-GB" sz="500" dirty="0" smtClean="0"/>
              <a:t>/wiki/</a:t>
            </a:r>
            <a:r>
              <a:rPr lang="en-GB" sz="500" dirty="0" err="1" smtClean="0"/>
              <a:t>Alberto_Fujimori</a:t>
            </a:r>
            <a:endParaRPr lang="en-GB" sz="500" dirty="0"/>
          </a:p>
        </p:txBody>
      </p:sp>
      <p:pic>
        <p:nvPicPr>
          <p:cNvPr id="5126" name="Picture 6" descr="carus Films: Chicago Boy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10" y="4987635"/>
            <a:ext cx="1492393" cy="186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27638" y="6636503"/>
            <a:ext cx="990977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icarusfilms.com</a:t>
            </a:r>
            <a:r>
              <a:rPr lang="en-GB" sz="500" dirty="0" smtClean="0"/>
              <a:t>/if-boys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20755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5. </a:t>
            </a:r>
            <a:r>
              <a:rPr lang="en-GB" b="1" dirty="0"/>
              <a:t>S</a:t>
            </a:r>
            <a:r>
              <a:rPr lang="en-GB" b="1" dirty="0" smtClean="0"/>
              <a:t>ocial </a:t>
            </a:r>
            <a:r>
              <a:rPr lang="en-GB" b="1" dirty="0" smtClean="0"/>
              <a:t>and political agents </a:t>
            </a:r>
            <a:r>
              <a:rPr lang="en-GB" b="1" dirty="0" smtClean="0"/>
              <a:t>nowadays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34" y="1690688"/>
            <a:ext cx="9588334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MST (Brazil) and political activism from the rural spaces.</a:t>
            </a:r>
          </a:p>
          <a:p>
            <a:r>
              <a:rPr lang="en-GB" sz="2400" dirty="0" err="1" smtClean="0"/>
              <a:t>Piqueteros</a:t>
            </a:r>
            <a:r>
              <a:rPr lang="en-GB" sz="2400" dirty="0" smtClean="0"/>
              <a:t> (Argentina).</a:t>
            </a:r>
          </a:p>
          <a:p>
            <a:r>
              <a:rPr lang="en-GB" sz="2400" dirty="0" smtClean="0"/>
              <a:t>New or renovated political parties.</a:t>
            </a:r>
          </a:p>
          <a:p>
            <a:r>
              <a:rPr lang="en-GB" sz="2400" dirty="0" smtClean="0"/>
              <a:t>Indigenous activism (e.g.: </a:t>
            </a:r>
            <a:r>
              <a:rPr lang="en-GB" sz="2400" dirty="0" err="1" smtClean="0"/>
              <a:t>Mapuche</a:t>
            </a:r>
            <a:r>
              <a:rPr lang="en-GB" sz="2400" dirty="0" smtClean="0"/>
              <a:t> in Chile and Argentina).</a:t>
            </a:r>
          </a:p>
          <a:p>
            <a:r>
              <a:rPr lang="en-GB" sz="2400" dirty="0" smtClean="0"/>
              <a:t>Environmental activism.</a:t>
            </a:r>
          </a:p>
          <a:p>
            <a:r>
              <a:rPr lang="en-GB" sz="2400" dirty="0" smtClean="0"/>
              <a:t>Feminism.</a:t>
            </a:r>
          </a:p>
          <a:p>
            <a:r>
              <a:rPr lang="en-GB" sz="2400" dirty="0" smtClean="0"/>
              <a:t>However, a new wage of reaction against wills of changes. E.g.: </a:t>
            </a:r>
            <a:r>
              <a:rPr lang="en-GB" sz="2400" dirty="0" err="1" smtClean="0"/>
              <a:t>Bolsonaro</a:t>
            </a:r>
            <a:r>
              <a:rPr lang="en-GB" sz="2400" dirty="0" smtClean="0"/>
              <a:t> in Brazil; killings against environmental activists.</a:t>
            </a:r>
            <a:endParaRPr lang="en-GB" sz="2400" dirty="0"/>
          </a:p>
        </p:txBody>
      </p:sp>
      <p:pic>
        <p:nvPicPr>
          <p:cNvPr id="4" name="Picture 6" descr="andless Workers' Movement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68" y="1555667"/>
            <a:ext cx="2266533" cy="214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832768" y="3668233"/>
            <a:ext cx="355798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en.wikipedia.org</a:t>
            </a:r>
            <a:r>
              <a:rPr lang="en-GB" sz="500" dirty="0" smtClean="0"/>
              <a:t>/wiki/Landless_Workers%27_Movement</a:t>
            </a:r>
            <a:endParaRPr lang="en-GB" sz="500" dirty="0"/>
          </a:p>
        </p:txBody>
      </p:sp>
      <p:pic>
        <p:nvPicPr>
          <p:cNvPr id="6" name="Picture 10" descr=" quiénes beneficia el odio racial en Wallmapu? - CIPER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68" y="3921593"/>
            <a:ext cx="2359232" cy="202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851826" y="5918915"/>
            <a:ext cx="234017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www.ciperchile.cl</a:t>
            </a:r>
            <a:r>
              <a:rPr lang="en-GB" sz="500" dirty="0" smtClean="0"/>
              <a:t>/2020/08/10/a-</a:t>
            </a:r>
            <a:r>
              <a:rPr lang="en-GB" sz="500" dirty="0" err="1" smtClean="0"/>
              <a:t>quienes</a:t>
            </a:r>
            <a:r>
              <a:rPr lang="en-GB" sz="500" dirty="0" smtClean="0"/>
              <a:t>-</a:t>
            </a:r>
            <a:r>
              <a:rPr lang="en-GB" sz="500" dirty="0" err="1" smtClean="0"/>
              <a:t>beneficia</a:t>
            </a:r>
            <a:r>
              <a:rPr lang="en-GB" sz="500" dirty="0" smtClean="0"/>
              <a:t>-el-</a:t>
            </a:r>
            <a:r>
              <a:rPr lang="en-GB" sz="500" dirty="0" err="1" smtClean="0"/>
              <a:t>odio</a:t>
            </a:r>
            <a:r>
              <a:rPr lang="en-GB" sz="500" dirty="0" smtClean="0"/>
              <a:t>-racial-</a:t>
            </a:r>
            <a:r>
              <a:rPr lang="en-GB" sz="500" dirty="0" err="1" smtClean="0"/>
              <a:t>en</a:t>
            </a:r>
            <a:r>
              <a:rPr lang="en-GB" sz="500" dirty="0" smtClean="0"/>
              <a:t>-</a:t>
            </a:r>
            <a:r>
              <a:rPr lang="en-GB" sz="500" dirty="0" err="1" smtClean="0"/>
              <a:t>wallmapu</a:t>
            </a:r>
            <a:r>
              <a:rPr lang="en-GB" sz="500" dirty="0" smtClean="0"/>
              <a:t>/</a:t>
            </a:r>
            <a:endParaRPr lang="en-GB" sz="500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782" y="1661841"/>
            <a:ext cx="453315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1. Important backgrounds: the right wing in Latin American Cold War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79" y="1825625"/>
            <a:ext cx="11946577" cy="4351338"/>
          </a:xfrm>
        </p:spPr>
        <p:txBody>
          <a:bodyPr/>
          <a:lstStyle/>
          <a:p>
            <a:r>
              <a:rPr lang="en-GB" dirty="0" smtClean="0"/>
              <a:t>The installation of </a:t>
            </a:r>
            <a:r>
              <a:rPr lang="en-GB" dirty="0" smtClean="0"/>
              <a:t>right-wing military dictatorships between 1954 and 1990 in </a:t>
            </a:r>
            <a:r>
              <a:rPr lang="en-GB" u="sng" dirty="0" smtClean="0"/>
              <a:t>the Souther</a:t>
            </a:r>
            <a:r>
              <a:rPr lang="en-GB" u="sng" dirty="0" smtClean="0"/>
              <a:t>n Cone</a:t>
            </a:r>
            <a:r>
              <a:rPr lang="en-GB" dirty="0" smtClean="0"/>
              <a:t>: </a:t>
            </a:r>
            <a:r>
              <a:rPr lang="en-GB" dirty="0" smtClean="0"/>
              <a:t>the US intervention for destabilization (School of the Americas, CIA </a:t>
            </a:r>
            <a:r>
              <a:rPr lang="en-GB" dirty="0" smtClean="0"/>
              <a:t>supporting, </a:t>
            </a:r>
            <a:r>
              <a:rPr lang="en-GB" dirty="0" err="1" smtClean="0"/>
              <a:t>etc</a:t>
            </a:r>
            <a:r>
              <a:rPr lang="en-GB" dirty="0" smtClean="0"/>
              <a:t>), the ideologies of military and the long lasting “anticommunism” (older than Cold War</a:t>
            </a:r>
            <a:r>
              <a:rPr lang="en-GB" dirty="0" smtClean="0"/>
              <a:t>).</a:t>
            </a:r>
            <a:endParaRPr lang="en-GB" dirty="0" smtClean="0"/>
          </a:p>
        </p:txBody>
      </p:sp>
      <p:pic>
        <p:nvPicPr>
          <p:cNvPr id="4" name="Picture 2" descr="https://upload.wikimedia.org/wikipedia/commons/thumb/b/bb/Panam%C3%A1_-_Escuela_de_las_Americas_-_2006.JPG/800px-Panam%C3%A1_-_Escuela_de_las_Americas_-_2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048" y="3864052"/>
            <a:ext cx="3417790" cy="23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3"/>
          <p:cNvSpPr/>
          <p:nvPr/>
        </p:nvSpPr>
        <p:spPr>
          <a:xfrm>
            <a:off x="1805048" y="6188789"/>
            <a:ext cx="37359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/wiki/Instituto_del_Hemisferio_Occidental_para_la_Cooperaci%C3%B3n_en_Seguridad#/media/Archivo:Panam%C3%A1_-_Escuela_de_las_Americas_-_2006.JPG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21566" y="3518115"/>
            <a:ext cx="55793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Paraguay (1954-1989)</a:t>
            </a:r>
          </a:p>
          <a:p>
            <a:r>
              <a:rPr lang="en-GB" sz="2800" dirty="0" smtClean="0"/>
              <a:t>Brazil (1964-1985)</a:t>
            </a:r>
          </a:p>
          <a:p>
            <a:r>
              <a:rPr lang="en-GB" sz="2800" dirty="0" smtClean="0"/>
              <a:t>Bolivia (1971-[1978]1982)</a:t>
            </a:r>
          </a:p>
          <a:p>
            <a:r>
              <a:rPr lang="en-GB" sz="2800" dirty="0" smtClean="0"/>
              <a:t>Uruguay (1973-1985)</a:t>
            </a:r>
          </a:p>
          <a:p>
            <a:r>
              <a:rPr lang="en-GB" sz="2800" dirty="0" smtClean="0"/>
              <a:t>Chile (1973-1990)</a:t>
            </a:r>
          </a:p>
          <a:p>
            <a:r>
              <a:rPr lang="en-GB" sz="2800" dirty="0" smtClean="0"/>
              <a:t>Argentina (1976-1983)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181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-218632"/>
            <a:ext cx="10515600" cy="1325563"/>
          </a:xfrm>
        </p:spPr>
        <p:txBody>
          <a:bodyPr/>
          <a:lstStyle/>
          <a:p>
            <a:r>
              <a:rPr lang="en-GB" dirty="0" smtClean="0"/>
              <a:t>Military dictatorships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688" y="789709"/>
            <a:ext cx="8562110" cy="4351338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Argentina: </a:t>
            </a:r>
            <a:r>
              <a:rPr lang="en-GB" sz="2400" dirty="0" smtClean="0"/>
              <a:t>“</a:t>
            </a:r>
            <a:r>
              <a:rPr lang="en-GB" sz="2400" i="1" dirty="0" err="1" smtClean="0"/>
              <a:t>Proceso</a:t>
            </a:r>
            <a:r>
              <a:rPr lang="en-GB" sz="2400" i="1" dirty="0" smtClean="0"/>
              <a:t> </a:t>
            </a:r>
            <a:r>
              <a:rPr lang="en-GB" sz="2400" i="1" dirty="0"/>
              <a:t>de </a:t>
            </a:r>
            <a:r>
              <a:rPr lang="en-GB" sz="2400" i="1" dirty="0" err="1"/>
              <a:t>Reorganización</a:t>
            </a:r>
            <a:r>
              <a:rPr lang="en-GB" sz="2400" i="1" dirty="0"/>
              <a:t> Nacional</a:t>
            </a:r>
            <a:r>
              <a:rPr lang="en-GB" sz="2400" dirty="0"/>
              <a:t>”: military “</a:t>
            </a:r>
            <a:r>
              <a:rPr lang="en-GB" sz="2400" i="1" dirty="0" smtClean="0"/>
              <a:t>Juntas</a:t>
            </a:r>
            <a:r>
              <a:rPr lang="en-GB" sz="2400" dirty="0" smtClean="0"/>
              <a:t>”’ regime. “</a:t>
            </a:r>
            <a:r>
              <a:rPr lang="en-GB" sz="2400" i="1" dirty="0" smtClean="0"/>
              <a:t>Guerra </a:t>
            </a:r>
            <a:r>
              <a:rPr lang="en-GB" sz="2400" i="1" dirty="0" err="1"/>
              <a:t>Sucia</a:t>
            </a:r>
            <a:r>
              <a:rPr lang="en-GB" sz="2400" dirty="0"/>
              <a:t>”: extermination (e.g.: “</a:t>
            </a:r>
            <a:r>
              <a:rPr lang="en-GB" sz="2400" i="1" dirty="0" err="1"/>
              <a:t>vuelos</a:t>
            </a:r>
            <a:r>
              <a:rPr lang="en-GB" sz="2400" i="1" dirty="0"/>
              <a:t> de la </a:t>
            </a:r>
            <a:r>
              <a:rPr lang="en-GB" sz="2400" i="1" dirty="0" err="1"/>
              <a:t>muerte</a:t>
            </a:r>
            <a:r>
              <a:rPr lang="en-GB" sz="2400" dirty="0"/>
              <a:t>”), </a:t>
            </a:r>
            <a:r>
              <a:rPr lang="en-GB" sz="2400" dirty="0" err="1"/>
              <a:t>dissapearing</a:t>
            </a:r>
            <a:r>
              <a:rPr lang="en-GB" sz="2400" dirty="0"/>
              <a:t>, systematic tortures in “</a:t>
            </a:r>
            <a:r>
              <a:rPr lang="en-GB" sz="2400" i="1" dirty="0" err="1"/>
              <a:t>Centros</a:t>
            </a:r>
            <a:r>
              <a:rPr lang="en-GB" sz="2400" i="1" dirty="0"/>
              <a:t> </a:t>
            </a:r>
            <a:r>
              <a:rPr lang="en-GB" sz="2400" i="1" dirty="0" err="1"/>
              <a:t>Clandestinos</a:t>
            </a:r>
            <a:r>
              <a:rPr lang="en-GB" sz="2400" i="1" dirty="0"/>
              <a:t> de </a:t>
            </a:r>
            <a:r>
              <a:rPr lang="en-GB" sz="2400" i="1" dirty="0" err="1"/>
              <a:t>Detención</a:t>
            </a:r>
            <a:r>
              <a:rPr lang="en-GB" sz="2400" dirty="0"/>
              <a:t>” by the “</a:t>
            </a:r>
            <a:r>
              <a:rPr lang="en-GB" sz="2400" i="1" dirty="0" err="1"/>
              <a:t>Grupos</a:t>
            </a:r>
            <a:r>
              <a:rPr lang="en-GB" sz="2400" i="1" dirty="0"/>
              <a:t> de </a:t>
            </a:r>
            <a:r>
              <a:rPr lang="en-GB" sz="2400" i="1" dirty="0" err="1"/>
              <a:t>Tareas</a:t>
            </a:r>
            <a:r>
              <a:rPr lang="en-GB" sz="2400" dirty="0"/>
              <a:t>”, abduction. </a:t>
            </a:r>
            <a:endParaRPr lang="en-GB" sz="2400" dirty="0" smtClean="0"/>
          </a:p>
          <a:p>
            <a:r>
              <a:rPr lang="en-GB" sz="2400" b="1" dirty="0" smtClean="0"/>
              <a:t>Chile</a:t>
            </a:r>
            <a:r>
              <a:rPr lang="en-GB" sz="2400" b="1" dirty="0" smtClean="0"/>
              <a:t>: </a:t>
            </a:r>
            <a:r>
              <a:rPr lang="en-GB" sz="2400" dirty="0" smtClean="0"/>
              <a:t>Pinochet’s regime as a </a:t>
            </a:r>
            <a:r>
              <a:rPr lang="en-GB" sz="2400" dirty="0"/>
              <a:t>re-foundational </a:t>
            </a:r>
            <a:r>
              <a:rPr lang="en-GB" sz="2400" dirty="0" smtClean="0"/>
              <a:t>authoritarianism. The coup was supported both by the US </a:t>
            </a:r>
            <a:r>
              <a:rPr lang="en-GB" sz="2400" dirty="0" smtClean="0"/>
              <a:t>intervention, the upper-class </a:t>
            </a:r>
            <a:r>
              <a:rPr lang="en-GB" sz="2400" dirty="0" smtClean="0"/>
              <a:t>and some middle-classes reacting </a:t>
            </a:r>
            <a:r>
              <a:rPr lang="en-GB" sz="2400" dirty="0"/>
              <a:t>to </a:t>
            </a:r>
            <a:r>
              <a:rPr lang="en-GB" sz="2400" dirty="0" smtClean="0"/>
              <a:t>Allende’s</a:t>
            </a:r>
            <a:r>
              <a:rPr lang="en-GB" sz="2400" dirty="0" smtClean="0"/>
              <a:t> </a:t>
            </a:r>
            <a:r>
              <a:rPr lang="en-GB" sz="2400" dirty="0"/>
              <a:t>redistributive </a:t>
            </a:r>
            <a:r>
              <a:rPr lang="en-GB" sz="2400" dirty="0" smtClean="0"/>
              <a:t>policies. </a:t>
            </a:r>
            <a:r>
              <a:rPr lang="en-GB" sz="2400" dirty="0"/>
              <a:t>Executions, abductions, </a:t>
            </a:r>
            <a:r>
              <a:rPr lang="en-GB" sz="2400" dirty="0" smtClean="0"/>
              <a:t>disappearing and  torture by the DINA and CNI. Exile</a:t>
            </a:r>
            <a:r>
              <a:rPr lang="en-GB" sz="2400" dirty="0"/>
              <a:t>, censorship.</a:t>
            </a:r>
          </a:p>
          <a:p>
            <a:pPr algn="just"/>
            <a:endParaRPr lang="en-GB" sz="2400" dirty="0"/>
          </a:p>
        </p:txBody>
      </p:sp>
      <p:pic>
        <p:nvPicPr>
          <p:cNvPr id="4100" name="Picture 4" descr="olítica y fútbol: cuando la dictadura decidió explotar el Mundial de 1978  | 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940" y="3141780"/>
            <a:ext cx="3322060" cy="264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www.biografiasyvidas.com/biografia/v/fotos/vide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446" y="0"/>
            <a:ext cx="332206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9102500" y="2881122"/>
            <a:ext cx="1691489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www.biografiasyvidas.com</a:t>
            </a:r>
            <a:r>
              <a:rPr lang="en-GB" sz="500" dirty="0"/>
              <a:t>/</a:t>
            </a:r>
            <a:r>
              <a:rPr lang="en-GB" sz="500" dirty="0" err="1"/>
              <a:t>biografia</a:t>
            </a:r>
            <a:r>
              <a:rPr lang="en-GB" sz="500" dirty="0"/>
              <a:t>/v/</a:t>
            </a:r>
            <a:r>
              <a:rPr lang="en-GB" sz="500" dirty="0" err="1"/>
              <a:t>videla.htm</a:t>
            </a:r>
            <a:endParaRPr lang="en-GB" sz="500" dirty="0"/>
          </a:p>
        </p:txBody>
      </p:sp>
      <p:sp>
        <p:nvSpPr>
          <p:cNvPr id="10" name="Rectángulo 9"/>
          <p:cNvSpPr/>
          <p:nvPr/>
        </p:nvSpPr>
        <p:spPr>
          <a:xfrm>
            <a:off x="8640846" y="5776016"/>
            <a:ext cx="37792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www.perfil.com</a:t>
            </a:r>
            <a:r>
              <a:rPr lang="en-GB" sz="500" dirty="0"/>
              <a:t>/</a:t>
            </a:r>
            <a:r>
              <a:rPr lang="en-GB" sz="500" dirty="0" err="1"/>
              <a:t>noticias</a:t>
            </a:r>
            <a:r>
              <a:rPr lang="en-GB" sz="500" dirty="0"/>
              <a:t>/</a:t>
            </a:r>
            <a:r>
              <a:rPr lang="en-GB" sz="500" dirty="0" err="1"/>
              <a:t>elobservador</a:t>
            </a:r>
            <a:r>
              <a:rPr lang="en-GB" sz="500" dirty="0"/>
              <a:t>/politica-y-futbol-cuando-la-dictadura-decidio-explotar-el-mundial-de-1978-20140518-0068.phtml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392105" y="6100566"/>
            <a:ext cx="479989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dirty="0"/>
              <a:t>Collections on the Argentine Dictatorship between 1976 and 1979 at the Warwick’s Modern Record Centre: </a:t>
            </a:r>
            <a:r>
              <a:rPr lang="en-GB" sz="1100" dirty="0">
                <a:hlinkClick r:id="rId5"/>
              </a:rPr>
              <a:t>https://mrc-catalogue.warwick.ac.uk/records/TUC/D/12/26/3/2</a:t>
            </a:r>
            <a:r>
              <a:rPr lang="en-GB" sz="1100" dirty="0"/>
              <a:t> and </a:t>
            </a:r>
            <a:r>
              <a:rPr lang="en-GB" sz="1100" dirty="0">
                <a:hlinkClick r:id="rId6"/>
              </a:rPr>
              <a:t>https://mrc-catalogue.warwick.ac.uk/records/IST/4/4/1</a:t>
            </a:r>
            <a:r>
              <a:rPr lang="en-GB" sz="1100" dirty="0"/>
              <a:t> </a:t>
            </a:r>
          </a:p>
          <a:p>
            <a:pPr algn="just"/>
            <a:endParaRPr lang="en-GB" sz="1100" dirty="0"/>
          </a:p>
        </p:txBody>
      </p:sp>
      <p:pic>
        <p:nvPicPr>
          <p:cNvPr id="11" name="Picture 6" descr="https://upload.wikimedia.org/wikipedia/commons/4/4a/Augusto_Pinochet_y_Luc%C3%ADa_Hiriar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88" y="4357895"/>
            <a:ext cx="3396095" cy="223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6"/>
          <p:cNvSpPr/>
          <p:nvPr/>
        </p:nvSpPr>
        <p:spPr>
          <a:xfrm>
            <a:off x="132013" y="6569926"/>
            <a:ext cx="360218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</a:t>
            </a:r>
            <a:r>
              <a:rPr lang="en-GB" sz="500" dirty="0" err="1"/>
              <a:t>Augusto_Pinochet</a:t>
            </a:r>
            <a:r>
              <a:rPr lang="en-GB" sz="500" dirty="0"/>
              <a:t>#/media/Archivo:Augusto_Pinochet_y_Luc%C3%ADa_Hiriart.png</a:t>
            </a:r>
          </a:p>
        </p:txBody>
      </p:sp>
      <p:pic>
        <p:nvPicPr>
          <p:cNvPr id="15" name="Picture 4" descr="olpe de Estado 197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4374276"/>
            <a:ext cx="3563228" cy="22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5"/>
          <p:cNvSpPr/>
          <p:nvPr/>
        </p:nvSpPr>
        <p:spPr>
          <a:xfrm>
            <a:off x="3553480" y="6591815"/>
            <a:ext cx="466613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/wiki/Golpe_de_Estado_en_Chile_de_1973#/media/Archivo:Golpe_de_Estado_1973.jpg</a:t>
            </a:r>
          </a:p>
        </p:txBody>
      </p:sp>
    </p:spTree>
    <p:extLst>
      <p:ext uri="{BB962C8B-B14F-4D97-AF65-F5344CB8AC3E}">
        <p14:creationId xmlns:p14="http://schemas.microsoft.com/office/powerpoint/2010/main" val="17627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41611"/>
            <a:ext cx="6538172" cy="2791530"/>
          </a:xfrm>
        </p:spPr>
        <p:txBody>
          <a:bodyPr/>
          <a:lstStyle/>
          <a:p>
            <a:r>
              <a:rPr lang="en-GB" dirty="0"/>
              <a:t>Operation </a:t>
            </a:r>
            <a:r>
              <a:rPr lang="en-GB" dirty="0" smtClean="0"/>
              <a:t>Condor: an international network of assassination and state terrorism.</a:t>
            </a:r>
            <a:endParaRPr lang="en-GB" dirty="0"/>
          </a:p>
        </p:txBody>
      </p:sp>
      <p:pic>
        <p:nvPicPr>
          <p:cNvPr id="1030" name="Picture 6" descr="rchivo:Reunión Pinochet - Kissin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680228"/>
            <a:ext cx="5181600" cy="315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781797" y="6688723"/>
            <a:ext cx="282632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/wiki/Archivo:Reuni%C3%B3n_Pinochet_-_Kissinger.jpg</a:t>
            </a:r>
          </a:p>
        </p:txBody>
      </p:sp>
      <p:pic>
        <p:nvPicPr>
          <p:cNvPr id="1032" name="Picture 8" descr="ibro definitivo de Operación Cóndor ahonda en la CIA y paso por Europa:  al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5209309" cy="36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3588327" y="19079"/>
            <a:ext cx="3422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www.biobiochile.cl</a:t>
            </a:r>
            <a:r>
              <a:rPr lang="en-GB" sz="500" dirty="0"/>
              <a:t>/</a:t>
            </a:r>
            <a:r>
              <a:rPr lang="en-GB" sz="500" dirty="0" err="1"/>
              <a:t>noticias</a:t>
            </a:r>
            <a:r>
              <a:rPr lang="en-GB" sz="500" dirty="0"/>
              <a:t>/</a:t>
            </a:r>
            <a:r>
              <a:rPr lang="en-GB" sz="500" dirty="0" err="1"/>
              <a:t>artes</a:t>
            </a:r>
            <a:r>
              <a:rPr lang="en-GB" sz="500" dirty="0"/>
              <a:t>-y-</a:t>
            </a:r>
            <a:r>
              <a:rPr lang="en-GB" sz="500" dirty="0" err="1"/>
              <a:t>cultura</a:t>
            </a:r>
            <a:r>
              <a:rPr lang="en-GB" sz="500" dirty="0"/>
              <a:t>/</a:t>
            </a:r>
            <a:r>
              <a:rPr lang="en-GB" sz="500" dirty="0" err="1"/>
              <a:t>libros</a:t>
            </a:r>
            <a:r>
              <a:rPr lang="en-GB" sz="500" dirty="0"/>
              <a:t>/2021/10/09/libro-definitivo-de-operacion-condor-ahonda-en-la-cia-y-paso-por-europa-alistan-serie-estilo-narcos.shtml</a:t>
            </a:r>
          </a:p>
        </p:txBody>
      </p:sp>
      <p:pic>
        <p:nvPicPr>
          <p:cNvPr id="1036" name="Picture 12" descr="anuel Contreras - Wikipedia, la enciclopedia lib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7" y="3140885"/>
            <a:ext cx="18383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5299363" y="5658924"/>
            <a:ext cx="14408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</a:t>
            </a:r>
            <a:r>
              <a:rPr lang="en-GB" sz="500" dirty="0" err="1"/>
              <a:t>Manuel_Contreras</a:t>
            </a:r>
            <a:r>
              <a:rPr lang="en-GB" sz="500" dirty="0"/>
              <a:t>#/media/</a:t>
            </a:r>
            <a:r>
              <a:rPr lang="en-GB" sz="500" dirty="0" err="1"/>
              <a:t>Archivo:Manuel_mamo_contreras.PNG</a:t>
            </a:r>
            <a:endParaRPr lang="en-GB" sz="500" dirty="0"/>
          </a:p>
        </p:txBody>
      </p:sp>
      <p:pic>
        <p:nvPicPr>
          <p:cNvPr id="1038" name="Picture 14" descr="https://upload.wikimedia.org/wikipedia/commons/thumb/c/c7/Orlando_Letelier_%26_Ronni_K_Moffit_Memorial_28375046.jpg/1024px-Orlando_Letelier_%26_Ronni_K_Moffit_Memorial_2837504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9" y="3644877"/>
            <a:ext cx="3761436" cy="192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-65811" y="5574285"/>
            <a:ext cx="383763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</a:t>
            </a:r>
            <a:r>
              <a:rPr lang="en-GB" sz="500" dirty="0" err="1"/>
              <a:t>Orlando_Letelier</a:t>
            </a:r>
            <a:r>
              <a:rPr lang="en-GB" sz="500" dirty="0"/>
              <a:t>#/media/Archivo:Orlando_Letelier_&amp;_Ronni_K_Moffit_Memorial_28375046.jpg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08855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b="1" smtClean="0">
                <a:solidFill>
                  <a:srgbClr val="383838"/>
                </a:solidFill>
                <a:latin typeface="Lato" charset="0"/>
              </a:rPr>
              <a:t>Reading:</a:t>
            </a:r>
          </a:p>
          <a:p>
            <a:r>
              <a:rPr lang="en-US" sz="1100" b="1" dirty="0" smtClean="0">
                <a:solidFill>
                  <a:srgbClr val="383838"/>
                </a:solidFill>
                <a:latin typeface="Lato" charset="0"/>
              </a:rPr>
              <a:t>Patrice </a:t>
            </a:r>
            <a:r>
              <a:rPr lang="en-US" sz="1100" b="1" dirty="0" err="1">
                <a:solidFill>
                  <a:srgbClr val="383838"/>
                </a:solidFill>
                <a:latin typeface="Lato" charset="0"/>
              </a:rPr>
              <a:t>McSherry</a:t>
            </a:r>
            <a:r>
              <a:rPr lang="en-US" sz="1100" b="1" dirty="0">
                <a:solidFill>
                  <a:srgbClr val="383838"/>
                </a:solidFill>
                <a:latin typeface="Lato" charset="0"/>
              </a:rPr>
              <a:t>, </a:t>
            </a:r>
            <a:r>
              <a:rPr lang="en-US" sz="1100" b="1" dirty="0">
                <a:solidFill>
                  <a:srgbClr val="393A3B"/>
                </a:solidFill>
                <a:latin typeface="Lato" charset="0"/>
                <a:hlinkClick r:id="rId7"/>
              </a:rPr>
              <a:t>Tracking the Origins of a State Terror Network: Operation Condor</a:t>
            </a:r>
            <a:r>
              <a:rPr lang="en-US" sz="1100" b="1" dirty="0">
                <a:solidFill>
                  <a:srgbClr val="383838"/>
                </a:solidFill>
                <a:latin typeface="Lato" charset="0"/>
              </a:rPr>
              <a:t> </a:t>
            </a:r>
            <a:r>
              <a:rPr lang="en-US" sz="1100" b="1" i="1" dirty="0">
                <a:solidFill>
                  <a:srgbClr val="383838"/>
                </a:solidFill>
                <a:latin typeface="Lato" charset="0"/>
              </a:rPr>
              <a:t>Latin American Perspectives</a:t>
            </a:r>
            <a:r>
              <a:rPr lang="en-US" sz="1100" b="1" dirty="0">
                <a:solidFill>
                  <a:srgbClr val="383838"/>
                </a:solidFill>
                <a:latin typeface="Lato" charset="0"/>
              </a:rPr>
              <a:t>, Vol. 29, No. 1, Brazil: The Hegemonic Process in Political and Cultural Formation (Jan., 2002), pp. 38-60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638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nsarchive.gwu.edu/sites/default/files/thumbnails/image/1-1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45" y="1"/>
            <a:ext cx="4611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8146473" y="6642556"/>
            <a:ext cx="386541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/>
              <a:t>https://</a:t>
            </a:r>
            <a:r>
              <a:rPr lang="en-GB" sz="800" dirty="0" err="1"/>
              <a:t>nsarchive.gwu.edu</a:t>
            </a:r>
            <a:r>
              <a:rPr lang="en-GB" sz="800" dirty="0"/>
              <a:t>/sites/default/files/thumbnails/image/1-1_0.jpg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174182" y="0"/>
            <a:ext cx="381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Tips to know more, see “National Security Archive”:</a:t>
            </a:r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nsarchive.gwu.edu/briefing-book/chile/2020-11-06/allende-inauguration-50th-anniversary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8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b="1" dirty="0"/>
              <a:t>2</a:t>
            </a:r>
            <a:r>
              <a:rPr lang="en-GB" b="1" dirty="0" smtClean="0"/>
              <a:t>. Transitions to democracies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1195" y="1325563"/>
            <a:ext cx="10515600" cy="4351338"/>
          </a:xfrm>
        </p:spPr>
        <p:txBody>
          <a:bodyPr/>
          <a:lstStyle/>
          <a:p>
            <a:r>
              <a:rPr lang="en-GB" dirty="0" smtClean="0"/>
              <a:t>Argentina: the disaster of </a:t>
            </a:r>
            <a:r>
              <a:rPr lang="en-GB" dirty="0" smtClean="0"/>
              <a:t>Malvinas (Falkland Islands) </a:t>
            </a:r>
            <a:r>
              <a:rPr lang="en-GB" dirty="0" smtClean="0"/>
              <a:t>and bad economic situation made pressure for elections in 1983.</a:t>
            </a:r>
          </a:p>
          <a:p>
            <a:r>
              <a:rPr lang="en-GB" dirty="0" smtClean="0"/>
              <a:t>Brazil: gradual process of political reopening until 1985.</a:t>
            </a:r>
          </a:p>
          <a:p>
            <a:r>
              <a:rPr lang="en-GB" dirty="0" smtClean="0"/>
              <a:t>Chile: plebiscite in 1988  (“No”) and elections in 1989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US: </a:t>
            </a:r>
            <a:r>
              <a:rPr lang="en-GB" dirty="0"/>
              <a:t>started to support democracies </a:t>
            </a:r>
            <a:r>
              <a:rPr lang="en-GB" dirty="0" smtClean="0"/>
              <a:t>in the 1980s.</a:t>
            </a:r>
            <a:endParaRPr lang="en-GB" dirty="0" smtClean="0"/>
          </a:p>
        </p:txBody>
      </p:sp>
      <p:pic>
        <p:nvPicPr>
          <p:cNvPr id="1028" name="Picture 4" descr="hile y la eterna transición - El Quinto Po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5527"/>
            <a:ext cx="5724512" cy="288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609882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www.elquintopoder.cl</a:t>
            </a:r>
            <a:r>
              <a:rPr lang="en-GB" sz="500" dirty="0" smtClean="0"/>
              <a:t>/</a:t>
            </a:r>
            <a:r>
              <a:rPr lang="en-GB" sz="500" dirty="0" err="1" smtClean="0"/>
              <a:t>politica</a:t>
            </a:r>
            <a:r>
              <a:rPr lang="en-GB" sz="500" dirty="0" smtClean="0"/>
              <a:t>/</a:t>
            </a:r>
            <a:r>
              <a:rPr lang="en-GB" sz="500" dirty="0" err="1" smtClean="0"/>
              <a:t>chile</a:t>
            </a:r>
            <a:r>
              <a:rPr lang="en-GB" sz="500" dirty="0" smtClean="0"/>
              <a:t>-y-la-</a:t>
            </a:r>
            <a:r>
              <a:rPr lang="en-GB" sz="500" dirty="0" err="1" smtClean="0"/>
              <a:t>eterna</a:t>
            </a:r>
            <a:r>
              <a:rPr lang="en-GB" sz="500" dirty="0" smtClean="0"/>
              <a:t>-</a:t>
            </a:r>
            <a:r>
              <a:rPr lang="en-GB" sz="500" dirty="0" err="1" smtClean="0"/>
              <a:t>transicion</a:t>
            </a:r>
            <a:r>
              <a:rPr lang="en-GB" sz="500" dirty="0" smtClean="0"/>
              <a:t>/</a:t>
            </a:r>
            <a:endParaRPr lang="en-GB" sz="500" dirty="0"/>
          </a:p>
        </p:txBody>
      </p:sp>
      <p:pic>
        <p:nvPicPr>
          <p:cNvPr id="3074" name="Picture 2" descr="ile:Alfonsin with presidential band.jpg - Wikimedia Comm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468" y="2674119"/>
            <a:ext cx="2734808" cy="402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9377468" y="6654454"/>
            <a:ext cx="349519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commons.wikimedia.org</a:t>
            </a:r>
            <a:r>
              <a:rPr lang="en-GB" sz="500" dirty="0"/>
              <a:t>/wiki/</a:t>
            </a:r>
            <a:r>
              <a:rPr lang="en-GB" sz="500" dirty="0" err="1"/>
              <a:t>File:Alfonsin_with_presidential_band.jpg</a:t>
            </a:r>
            <a:endParaRPr lang="en-GB" sz="500" dirty="0"/>
          </a:p>
        </p:txBody>
      </p:sp>
      <p:pic>
        <p:nvPicPr>
          <p:cNvPr id="3076" name="Picture 4" descr="osé Sarney - Wikiped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91" y="3735527"/>
            <a:ext cx="20955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34428" y="6525243"/>
            <a:ext cx="1486304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en.wikipedia.org</a:t>
            </a:r>
            <a:r>
              <a:rPr lang="en-GB" sz="500" dirty="0"/>
              <a:t>/wiki/Jos%C3%A9_Sarney</a:t>
            </a:r>
          </a:p>
        </p:txBody>
      </p:sp>
      <p:pic>
        <p:nvPicPr>
          <p:cNvPr id="1026" name="Picture 2" descr="alklands/Malvinas 1982: A War of Two Sides book cov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789" y="-1917"/>
            <a:ext cx="1599211" cy="239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4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pport the people of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5" y="974250"/>
            <a:ext cx="2370210" cy="352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8"/>
          <p:cNvSpPr/>
          <p:nvPr/>
        </p:nvSpPr>
        <p:spPr>
          <a:xfrm>
            <a:off x="0" y="4496738"/>
            <a:ext cx="16846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wdc.contentdm.oclc.org</a:t>
            </a:r>
            <a:r>
              <a:rPr lang="en-GB" sz="500" dirty="0"/>
              <a:t>/digital/collection/</a:t>
            </a:r>
            <a:r>
              <a:rPr lang="en-GB" sz="500" dirty="0" err="1"/>
              <a:t>chile</a:t>
            </a:r>
            <a:r>
              <a:rPr lang="en-GB" sz="500" dirty="0"/>
              <a:t>/id/232/rec/8</a:t>
            </a:r>
          </a:p>
        </p:txBody>
      </p:sp>
      <p:pic>
        <p:nvPicPr>
          <p:cNvPr id="6" name="Picture 4" descr="https://upload.wikimedia.org/wikipedia/commons/8/8d/Madres_de_Plaza_de_Mayo_%281%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3500"/>
            <a:ext cx="2089231" cy="162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7"/>
          <p:cNvSpPr/>
          <p:nvPr/>
        </p:nvSpPr>
        <p:spPr>
          <a:xfrm>
            <a:off x="0" y="6620420"/>
            <a:ext cx="187234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es.wikipedia.org</a:t>
            </a:r>
            <a:r>
              <a:rPr lang="en-GB" sz="500" dirty="0"/>
              <a:t>/wiki/</a:t>
            </a:r>
            <a:r>
              <a:rPr lang="en-GB" sz="500" dirty="0" err="1"/>
              <a:t>Madres_de_Plaza_de_Mayo</a:t>
            </a:r>
            <a:r>
              <a:rPr lang="en-GB" sz="500" dirty="0"/>
              <a:t>#/media/</a:t>
            </a:r>
            <a:r>
              <a:rPr lang="en-GB" sz="500" dirty="0" err="1"/>
              <a:t>Archivo:Madres_de_Plaza_de_Mayo</a:t>
            </a:r>
            <a:r>
              <a:rPr lang="en-GB" sz="500" dirty="0"/>
              <a:t>_(1).jpg</a:t>
            </a:r>
          </a:p>
        </p:txBody>
      </p:sp>
      <p:pic>
        <p:nvPicPr>
          <p:cNvPr id="9218" name="Picture 2" descr="ujeres por la vida, octubre 1986 - Memoria Chilena, Biblioteca Nacional de  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552" y="3512914"/>
            <a:ext cx="1528605" cy="96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ndre Jarlan | Notes on the Americ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10" y="1667304"/>
            <a:ext cx="2089231" cy="256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370210" y="4237243"/>
            <a:ext cx="198412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notesontheamericas.wordpress.com</a:t>
            </a:r>
            <a:r>
              <a:rPr lang="en-GB" sz="500" dirty="0" smtClean="0"/>
              <a:t>/tag/</a:t>
            </a:r>
            <a:r>
              <a:rPr lang="en-GB" sz="500" dirty="0" err="1" smtClean="0"/>
              <a:t>andre-jarlan</a:t>
            </a:r>
            <a:r>
              <a:rPr lang="en-GB" sz="500" dirty="0" smtClean="0"/>
              <a:t>/</a:t>
            </a:r>
            <a:endParaRPr lang="en-GB" sz="500" dirty="0"/>
          </a:p>
        </p:txBody>
      </p:sp>
      <p:pic>
        <p:nvPicPr>
          <p:cNvPr id="9226" name="Picture 10" descr="ocina Pública: por el rescate de la memoria de las Ollas Comunes e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48" y="588838"/>
            <a:ext cx="2057427" cy="269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445047" y="3266307"/>
            <a:ext cx="214684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web.museodelamemoria.cl</a:t>
            </a:r>
            <a:r>
              <a:rPr lang="en-GB" sz="500" dirty="0" smtClean="0"/>
              <a:t>/</a:t>
            </a:r>
            <a:r>
              <a:rPr lang="en-GB" sz="500" dirty="0" err="1" smtClean="0"/>
              <a:t>Informate</a:t>
            </a:r>
            <a:r>
              <a:rPr lang="en-GB" sz="500" dirty="0" smtClean="0"/>
              <a:t>/cocina-publica-por-el-rescate-de-la-memoria-de-las-ollas-comunes-en-dictadura/</a:t>
            </a:r>
            <a:endParaRPr lang="en-GB" sz="500" dirty="0"/>
          </a:p>
        </p:txBody>
      </p:sp>
      <p:pic>
        <p:nvPicPr>
          <p:cNvPr id="9228" name="Picture 12" descr="l movimiento feminista en la dictadura militar (1973-1990) - Archivo 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232" y="4507949"/>
            <a:ext cx="4407844" cy="235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430565" y="6635809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www.archivonacional.gob.cl</a:t>
            </a:r>
            <a:r>
              <a:rPr lang="en-GB" sz="500" dirty="0" smtClean="0"/>
              <a:t>/616/w3-article-93709.html?_noredirect=1</a:t>
            </a:r>
            <a:endParaRPr lang="en-GB" sz="500" dirty="0"/>
          </a:p>
        </p:txBody>
      </p:sp>
      <p:pic>
        <p:nvPicPr>
          <p:cNvPr id="9230" name="Picture 14" descr="anuel Rodríguez Patriotic Front - Wikiped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075" y="5406047"/>
            <a:ext cx="2003120" cy="111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430565" y="6501738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en.wikipedia.org</a:t>
            </a:r>
            <a:r>
              <a:rPr lang="en-GB" sz="500" dirty="0" smtClean="0"/>
              <a:t>/wiki/Manuel_Rodr%C3%ADguez_Patriotic_Front</a:t>
            </a:r>
            <a:endParaRPr lang="en-GB" sz="500" dirty="0"/>
          </a:p>
        </p:txBody>
      </p:sp>
      <p:pic>
        <p:nvPicPr>
          <p:cNvPr id="16" name="Picture 2" descr=" que foi a Democracia Corintiana? | Sup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951" y="1487472"/>
            <a:ext cx="3410049" cy="278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8929720" y="4299735"/>
            <a:ext cx="326227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 smtClean="0"/>
              <a:t>In: https://</a:t>
            </a:r>
            <a:r>
              <a:rPr lang="en-GB" sz="600" dirty="0" err="1" smtClean="0"/>
              <a:t>super.abril.com.br</a:t>
            </a:r>
            <a:r>
              <a:rPr lang="en-GB" sz="600" dirty="0" smtClean="0"/>
              <a:t>/</a:t>
            </a:r>
            <a:r>
              <a:rPr lang="en-GB" sz="600" dirty="0" err="1" smtClean="0"/>
              <a:t>mundo-estranho</a:t>
            </a:r>
            <a:r>
              <a:rPr lang="en-GB" sz="600" dirty="0" smtClean="0"/>
              <a:t>/o-que-</a:t>
            </a:r>
            <a:r>
              <a:rPr lang="en-GB" sz="600" dirty="0" err="1" smtClean="0"/>
              <a:t>foi</a:t>
            </a:r>
            <a:r>
              <a:rPr lang="en-GB" sz="600" dirty="0" smtClean="0"/>
              <a:t>-a-</a:t>
            </a:r>
            <a:r>
              <a:rPr lang="en-GB" sz="600" dirty="0" err="1" smtClean="0"/>
              <a:t>democracia</a:t>
            </a:r>
            <a:r>
              <a:rPr lang="en-GB" sz="600" dirty="0" smtClean="0"/>
              <a:t>-</a:t>
            </a:r>
            <a:r>
              <a:rPr lang="en-GB" sz="600" dirty="0" err="1" smtClean="0"/>
              <a:t>corintiana</a:t>
            </a:r>
            <a:r>
              <a:rPr lang="en-GB" sz="600" dirty="0" smtClean="0"/>
              <a:t>/</a:t>
            </a:r>
            <a:endParaRPr lang="en-GB" sz="600" dirty="0"/>
          </a:p>
        </p:txBody>
      </p:sp>
      <p:pic>
        <p:nvPicPr>
          <p:cNvPr id="2050" name="Picture 2" descr="https://memoriasdaditadura.org.br/memorias/wp-content/uploads/2014/11/lula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1"/>
          <a:stretch/>
        </p:blipFill>
        <p:spPr bwMode="auto">
          <a:xfrm>
            <a:off x="8909116" y="4521611"/>
            <a:ext cx="3155716" cy="203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314740" y="6535781"/>
            <a:ext cx="287726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memoriasdaditadura.org.br</a:t>
            </a:r>
            <a:r>
              <a:rPr lang="en-GB" sz="500" dirty="0"/>
              <a:t>/</a:t>
            </a:r>
            <a:r>
              <a:rPr lang="en-GB" sz="500" dirty="0" err="1"/>
              <a:t>biografias</a:t>
            </a:r>
            <a:r>
              <a:rPr lang="en-GB" sz="500" dirty="0"/>
              <a:t>-da-</a:t>
            </a:r>
            <a:r>
              <a:rPr lang="en-GB" sz="500" dirty="0" err="1"/>
              <a:t>resistencia</a:t>
            </a:r>
            <a:r>
              <a:rPr lang="en-GB" sz="500" dirty="0"/>
              <a:t>/</a:t>
            </a:r>
            <a:r>
              <a:rPr lang="en-GB" sz="500" dirty="0" err="1"/>
              <a:t>luiz</a:t>
            </a:r>
            <a:r>
              <a:rPr lang="en-GB" sz="500" dirty="0"/>
              <a:t>-</a:t>
            </a:r>
            <a:r>
              <a:rPr lang="en-GB" sz="500" dirty="0" err="1"/>
              <a:t>inacio</a:t>
            </a:r>
            <a:r>
              <a:rPr lang="en-GB" sz="500" dirty="0"/>
              <a:t>-</a:t>
            </a:r>
            <a:r>
              <a:rPr lang="en-GB" sz="500" dirty="0" err="1"/>
              <a:t>lula</a:t>
            </a:r>
            <a:r>
              <a:rPr lang="en-GB" sz="500" dirty="0"/>
              <a:t>-da-</a:t>
            </a:r>
            <a:r>
              <a:rPr lang="en-GB" sz="500" dirty="0" err="1"/>
              <a:t>silva</a:t>
            </a:r>
            <a:r>
              <a:rPr lang="en-GB" sz="500" dirty="0"/>
              <a:t>/</a:t>
            </a:r>
          </a:p>
        </p:txBody>
      </p:sp>
      <p:pic>
        <p:nvPicPr>
          <p:cNvPr id="2052" name="Picture 4" descr="otografía muestra a una joven Dilma Rousseff durante la dictadura |  I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5" r="22770"/>
          <a:stretch/>
        </p:blipFill>
        <p:spPr bwMode="auto">
          <a:xfrm>
            <a:off x="6548672" y="2081447"/>
            <a:ext cx="2233278" cy="304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85157" y="5118494"/>
            <a:ext cx="24991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www.eluniverso.com</a:t>
            </a:r>
            <a:r>
              <a:rPr lang="en-GB" sz="500" dirty="0"/>
              <a:t>/2011/12/07/1/1361/</a:t>
            </a:r>
            <a:r>
              <a:rPr lang="en-GB" sz="500" dirty="0" err="1"/>
              <a:t>fotografia-muestra-joven-dilma-rousseff-durante-dictadura.html</a:t>
            </a:r>
            <a:r>
              <a:rPr lang="en-GB" sz="500" dirty="0"/>
              <a:t>/</a:t>
            </a:r>
          </a:p>
        </p:txBody>
      </p:sp>
      <p:sp>
        <p:nvSpPr>
          <p:cNvPr id="8" name="Rectangle 7"/>
          <p:cNvSpPr/>
          <p:nvPr/>
        </p:nvSpPr>
        <p:spPr>
          <a:xfrm>
            <a:off x="6548672" y="7512"/>
            <a:ext cx="55161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The role </a:t>
            </a:r>
            <a:r>
              <a:rPr lang="en-GB" sz="2400" b="1" smtClean="0"/>
              <a:t>and resistance of </a:t>
            </a:r>
            <a:r>
              <a:rPr lang="en-GB" sz="2400" b="1" dirty="0"/>
              <a:t>the social movements and the oppositions.</a:t>
            </a:r>
          </a:p>
        </p:txBody>
      </p:sp>
      <p:sp>
        <p:nvSpPr>
          <p:cNvPr id="22" name="CuadroTexto 9"/>
          <p:cNvSpPr txBox="1"/>
          <p:nvPr/>
        </p:nvSpPr>
        <p:spPr>
          <a:xfrm>
            <a:off x="0" y="7512"/>
            <a:ext cx="4865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Visit the “Chile Solidarity” digital collection at the Warwick’s Modern Record Centre: </a:t>
            </a:r>
            <a:r>
              <a:rPr lang="en-GB" sz="1200" dirty="0">
                <a:hlinkClick r:id="rId13"/>
              </a:rPr>
              <a:t>https://wdc.contentdm.oclc.org/digital/collection/chile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9739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 and memory through music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59" y="3890665"/>
            <a:ext cx="3660291" cy="24246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21081" y="6315362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www.argentina.gob.ar</a:t>
            </a:r>
            <a:r>
              <a:rPr lang="en-GB" sz="500" dirty="0"/>
              <a:t>/</a:t>
            </a:r>
            <a:r>
              <a:rPr lang="en-GB" sz="500" dirty="0" err="1"/>
              <a:t>noticias</a:t>
            </a:r>
            <a:r>
              <a:rPr lang="en-GB" sz="500" dirty="0"/>
              <a:t>/leon-gieco-70-anos-del-musico-argentino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815" y="3890664"/>
            <a:ext cx="3232929" cy="24246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84815" y="6315362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500" dirty="0"/>
              <a:t>https://</a:t>
            </a:r>
            <a:r>
              <a:rPr lang="en-GB" sz="500" dirty="0" err="1"/>
              <a:t>www.npr.org</a:t>
            </a:r>
            <a:r>
              <a:rPr lang="en-GB" sz="500" dirty="0"/>
              <a:t>/2009/10/05/113496521/</a:t>
            </a:r>
            <a:r>
              <a:rPr lang="en-GB" sz="500" dirty="0" err="1"/>
              <a:t>remembering-argentine-singer-mercedes-sosa?t</a:t>
            </a:r>
            <a:r>
              <a:rPr lang="en-GB" sz="500" dirty="0"/>
              <a:t>=1650837034268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79470" y="2244436"/>
            <a:ext cx="5522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hlinkClick r:id="rId4"/>
              </a:rPr>
              <a:t>https</a:t>
            </a:r>
            <a:r>
              <a:rPr lang="en-GB" dirty="0">
                <a:solidFill>
                  <a:srgbClr val="FF0000"/>
                </a:solidFill>
                <a:hlinkClick r:id="rId4"/>
              </a:rPr>
              <a:t>://</a:t>
            </a:r>
            <a:r>
              <a:rPr lang="en-GB" dirty="0" smtClean="0">
                <a:solidFill>
                  <a:srgbClr val="FF0000"/>
                </a:solidFill>
                <a:hlinkClick r:id="rId4"/>
              </a:rPr>
              <a:t>open.spotify.com/playlist/5bPqgp6Zyziq3gT9gdB2hi?si=b154269585e14c57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9470" y="1690688"/>
            <a:ext cx="5332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Find out some songs of resistance and memory about the Argentinean and Chilean </a:t>
            </a:r>
            <a:r>
              <a:rPr lang="en-GB" dirty="0" smtClean="0"/>
              <a:t>dictatorships: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3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747"/>
            <a:ext cx="10515600" cy="1325563"/>
          </a:xfrm>
        </p:spPr>
        <p:txBody>
          <a:bodyPr/>
          <a:lstStyle/>
          <a:p>
            <a:r>
              <a:rPr lang="en-GB" b="1" dirty="0"/>
              <a:t>3</a:t>
            </a:r>
            <a:r>
              <a:rPr lang="en-GB" b="1" dirty="0" smtClean="0"/>
              <a:t>. Trial and justice.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813" y="1142890"/>
            <a:ext cx="10515600" cy="4351338"/>
          </a:xfrm>
        </p:spPr>
        <p:txBody>
          <a:bodyPr/>
          <a:lstStyle/>
          <a:p>
            <a:r>
              <a:rPr lang="en-GB" dirty="0" smtClean="0"/>
              <a:t>The trial to the </a:t>
            </a:r>
            <a:r>
              <a:rPr lang="en-GB" i="1" dirty="0" smtClean="0"/>
              <a:t>Juntas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  <a:p>
            <a:pPr algn="r"/>
            <a:r>
              <a:rPr lang="en-GB" dirty="0" smtClean="0"/>
              <a:t>Impunity: died without incarceration.</a:t>
            </a:r>
            <a:endParaRPr lang="en-GB" dirty="0"/>
          </a:p>
        </p:txBody>
      </p:sp>
      <p:pic>
        <p:nvPicPr>
          <p:cNvPr id="2050" name="Picture 2" descr="as enseñanzas de la captura de Pinochet 20 años después - El Mostrad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3" y="3212499"/>
            <a:ext cx="541972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58514" y="6346224"/>
            <a:ext cx="460904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www.elmostrador.cl</a:t>
            </a:r>
            <a:r>
              <a:rPr lang="en-GB" sz="500" dirty="0" smtClean="0"/>
              <a:t>/</a:t>
            </a:r>
            <a:r>
              <a:rPr lang="en-GB" sz="500" dirty="0" err="1" smtClean="0"/>
              <a:t>destacado</a:t>
            </a:r>
            <a:r>
              <a:rPr lang="en-GB" sz="500" dirty="0" smtClean="0"/>
              <a:t>/2018/11/30/la-ensenanzas-de-la-captura-de-pinochet-20-anos-despues/</a:t>
            </a:r>
            <a:endParaRPr lang="en-GB" sz="500" dirty="0"/>
          </a:p>
        </p:txBody>
      </p:sp>
      <p:pic>
        <p:nvPicPr>
          <p:cNvPr id="2052" name="Picture 4" descr="uicio a las Juntas Militares - La sentencia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863"/>
            <a:ext cx="4609045" cy="25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4386451"/>
            <a:ext cx="1555234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www.youtube.com</a:t>
            </a:r>
            <a:r>
              <a:rPr lang="en-GB" sz="500" dirty="0" smtClean="0"/>
              <a:t>/</a:t>
            </a:r>
            <a:r>
              <a:rPr lang="en-GB" sz="500" dirty="0" err="1" smtClean="0"/>
              <a:t>watch?v</a:t>
            </a:r>
            <a:r>
              <a:rPr lang="en-GB" sz="500" dirty="0" smtClean="0"/>
              <a:t>=9UN8vM2YHZ8</a:t>
            </a:r>
            <a:endParaRPr lang="en-GB" sz="500" dirty="0"/>
          </a:p>
        </p:txBody>
      </p:sp>
      <p:sp>
        <p:nvSpPr>
          <p:cNvPr id="7" name="Rectangle 6"/>
          <p:cNvSpPr/>
          <p:nvPr/>
        </p:nvSpPr>
        <p:spPr>
          <a:xfrm>
            <a:off x="6213390" y="66385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 smtClean="0"/>
              <a:t>"Judges, I would like to use a phrase that already belongs to the entire Argentinean people: </a:t>
            </a:r>
            <a:r>
              <a:rPr lang="en-GB" b="1" dirty="0" smtClean="0"/>
              <a:t>Never again</a:t>
            </a:r>
            <a:r>
              <a:rPr lang="en-GB" dirty="0" smtClean="0"/>
              <a:t>".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213390" y="599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"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Señores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jueces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,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quiero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utilizar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una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frase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que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pertenece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ya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a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todo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 el pueblo </a:t>
            </a:r>
            <a:r>
              <a:rPr lang="en-US" b="0" i="0" dirty="0" err="1" smtClean="0">
                <a:solidFill>
                  <a:srgbClr val="212529"/>
                </a:solidFill>
                <a:effectLst/>
                <a:latin typeface="Montserrat" charset="0"/>
              </a:rPr>
              <a:t>argentino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: </a:t>
            </a:r>
            <a:r>
              <a:rPr lang="en-US" b="1" i="0" dirty="0" err="1" smtClean="0">
                <a:solidFill>
                  <a:srgbClr val="212529"/>
                </a:solidFill>
                <a:effectLst/>
                <a:latin typeface="Montserrat" charset="0"/>
              </a:rPr>
              <a:t>Nunca</a:t>
            </a:r>
            <a:r>
              <a:rPr lang="en-US" b="1" i="0" dirty="0" smtClean="0">
                <a:solidFill>
                  <a:srgbClr val="212529"/>
                </a:solidFill>
                <a:effectLst/>
                <a:latin typeface="Montserrat" charset="0"/>
              </a:rPr>
              <a:t> </a:t>
            </a:r>
            <a:r>
              <a:rPr lang="en-US" b="1" i="0" dirty="0" err="1" smtClean="0">
                <a:solidFill>
                  <a:srgbClr val="212529"/>
                </a:solidFill>
                <a:effectLst/>
                <a:latin typeface="Montserrat" charset="0"/>
              </a:rPr>
              <a:t>más</a:t>
            </a:r>
            <a:r>
              <a:rPr lang="en-US" b="0" i="0" dirty="0" smtClean="0">
                <a:solidFill>
                  <a:srgbClr val="212529"/>
                </a:solidFill>
                <a:effectLst/>
                <a:latin typeface="Montserrat" charset="0"/>
              </a:rPr>
              <a:t>"</a:t>
            </a:r>
            <a:endParaRPr lang="en-GB" dirty="0"/>
          </a:p>
        </p:txBody>
      </p:sp>
      <p:pic>
        <p:nvPicPr>
          <p:cNvPr id="2054" name="Picture 6" descr="https://upload.wikimedia.org/wikipedia/commons/d/d0/Nunca_m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679" y="3367157"/>
            <a:ext cx="2259157" cy="33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50679" y="6728090"/>
            <a:ext cx="269350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 smtClean="0"/>
              <a:t>https://</a:t>
            </a:r>
            <a:r>
              <a:rPr lang="en-GB" sz="500" dirty="0" err="1" smtClean="0"/>
              <a:t>es.wikipedia.org</a:t>
            </a:r>
            <a:r>
              <a:rPr lang="en-GB" sz="500" dirty="0" smtClean="0"/>
              <a:t>/wiki/Nunca_m%C3%A1s#/media/</a:t>
            </a:r>
            <a:r>
              <a:rPr lang="en-GB" sz="500" dirty="0" err="1" smtClean="0"/>
              <a:t>Archivo:Nunca_mas.jpg</a:t>
            </a:r>
            <a:endParaRPr lang="en-GB" sz="500" dirty="0"/>
          </a:p>
        </p:txBody>
      </p:sp>
      <p:sp>
        <p:nvSpPr>
          <p:cNvPr id="6" name="Rectangle 5"/>
          <p:cNvSpPr/>
          <p:nvPr/>
        </p:nvSpPr>
        <p:spPr>
          <a:xfrm>
            <a:off x="6353173" y="1224033"/>
            <a:ext cx="5523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www.youtube.com/watch?v=i18FQPnsyPc&amp;t=26s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95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9543</TotalTime>
  <Words>933</Words>
  <Application>Microsoft Macintosh PowerPoint</Application>
  <PresentationFormat>Widescreen</PresentationFormat>
  <Paragraphs>124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Calibri Light</vt:lpstr>
      <vt:lpstr>Lato</vt:lpstr>
      <vt:lpstr>Montserrat</vt:lpstr>
      <vt:lpstr>Arial</vt:lpstr>
      <vt:lpstr>Office Theme</vt:lpstr>
      <vt:lpstr>Democratic Transitions and New Social Movements </vt:lpstr>
      <vt:lpstr>1. Important backgrounds: the right wing in Latin American Cold War</vt:lpstr>
      <vt:lpstr>Military dictatorships</vt:lpstr>
      <vt:lpstr>Operation Condor: an international network of assassination and state terrorism.</vt:lpstr>
      <vt:lpstr>PowerPoint Presentation</vt:lpstr>
      <vt:lpstr>2. Transitions to democracies</vt:lpstr>
      <vt:lpstr>PowerPoint Presentation</vt:lpstr>
      <vt:lpstr>Resistance and memory through music</vt:lpstr>
      <vt:lpstr>3. Trial and justice.</vt:lpstr>
      <vt:lpstr>PowerPoint Presentation</vt:lpstr>
      <vt:lpstr>4. Memory, trauma and repair</vt:lpstr>
      <vt:lpstr>Films as representations of trauma and memory</vt:lpstr>
      <vt:lpstr>5. The legacies</vt:lpstr>
      <vt:lpstr>Latin America under neoliberalism from the 1990s</vt:lpstr>
      <vt:lpstr>5. Social and political agents nowadays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Gómez</dc:creator>
  <cp:lastModifiedBy>Nicolás Gómez</cp:lastModifiedBy>
  <cp:revision>112</cp:revision>
  <dcterms:created xsi:type="dcterms:W3CDTF">2022-04-16T01:05:08Z</dcterms:created>
  <dcterms:modified xsi:type="dcterms:W3CDTF">2023-04-26T13:34:28Z</dcterms:modified>
</cp:coreProperties>
</file>