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8" r:id="rId2"/>
    <p:sldId id="264" r:id="rId3"/>
    <p:sldId id="265" r:id="rId4"/>
    <p:sldId id="266" r:id="rId5"/>
    <p:sldId id="267" r:id="rId6"/>
    <p:sldId id="284" r:id="rId7"/>
    <p:sldId id="287" r:id="rId8"/>
    <p:sldId id="268" r:id="rId9"/>
    <p:sldId id="285" r:id="rId10"/>
    <p:sldId id="290" r:id="rId11"/>
    <p:sldId id="291" r:id="rId12"/>
    <p:sldId id="269" r:id="rId13"/>
    <p:sldId id="292" r:id="rId14"/>
    <p:sldId id="289" r:id="rId15"/>
    <p:sldId id="286" r:id="rId16"/>
    <p:sldId id="270" r:id="rId17"/>
    <p:sldId id="271" r:id="rId18"/>
    <p:sldId id="272" r:id="rId19"/>
    <p:sldId id="273" r:id="rId20"/>
    <p:sldId id="274" r:id="rId21"/>
    <p:sldId id="275" r:id="rId22"/>
    <p:sldId id="293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60" r:id="rId31"/>
    <p:sldId id="261" r:id="rId32"/>
    <p:sldId id="283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24734-8FF1-48AF-9CC7-1CA0F15313F2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B3AD7-15F2-4905-88D4-00EA5E7403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12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Images depict the protests of the Mothers of the Plaza de Mayo (Argentina) and the </a:t>
            </a:r>
            <a:r>
              <a:rPr lang="en-GB" dirty="0" err="1"/>
              <a:t>Movimento</a:t>
            </a:r>
            <a:r>
              <a:rPr lang="en-GB" dirty="0"/>
              <a:t> Negro </a:t>
            </a:r>
            <a:r>
              <a:rPr lang="en-GB" dirty="0" err="1"/>
              <a:t>Unificado</a:t>
            </a:r>
            <a:r>
              <a:rPr lang="en-GB" dirty="0"/>
              <a:t> (Brazil)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B3AD7-15F2-4905-88D4-00EA5E7403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690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Mothers</a:t>
            </a:r>
            <a:r>
              <a:rPr lang="en-GB" baseline="0" dirty="0"/>
              <a:t> and grandmothers of Plaza de Mayo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B3AD7-15F2-4905-88D4-00EA5E74038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384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Transamazon</a:t>
            </a:r>
            <a:r>
              <a:rPr lang="en-GB" dirty="0"/>
              <a:t> Highway.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836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463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996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4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067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863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741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082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840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586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511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95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15350-B64E-40D3-A439-B86277B2C02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DB43D-0BF0-48F8-8097-1ECDF893A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6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n2lcBj-rS0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CDE2C-9AE3-4C31-9528-5FE2DBB4A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+mn-lt"/>
              </a:rPr>
              <a:t>Week 1: Military Dictatorships and Democratic Transitions, 1960s-1980s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5A2BEEA-A2AD-4D4B-9077-8A80D60764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35639"/>
            <a:ext cx="4752975" cy="386715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A3C657-E2C6-4FF0-A31A-E12386CEB9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520" y="2773680"/>
            <a:ext cx="4880610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914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A12E-2043-4391-8B8A-1D210AE57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Pinochet with Jimmy Carter at the White House, 1977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19FEF9E-6835-41E8-9B64-BCB7AB9CBA9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7" r="8587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F09E29-DD5F-4CEC-ADC9-B3ADF9897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125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3F641-F453-4FB3-9566-81F92F3DC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Pinochet with Margaret Thatcher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BCCAF5B-9EB2-4F70-9231-EB6CA487CC7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1" b="8381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B6CDB2-96FE-4171-A4D8-52F13F212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544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Features of military dictatorships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3600" dirty="0"/>
              <a:t>Repression of civil liberties and political opposition; exile, imprisonment, and torture of opponents and “subversives”</a:t>
            </a:r>
          </a:p>
          <a:p>
            <a:r>
              <a:rPr lang="en-GB" sz="3600" dirty="0"/>
              <a:t>Differing degrees: Brazil: slow build to “full” dictatorship; congress remains open but is “purged” and controlled; </a:t>
            </a:r>
          </a:p>
          <a:p>
            <a:r>
              <a:rPr lang="en-GB" sz="3600" dirty="0"/>
              <a:t>Chile: one in 100 Chileans arrested at least once; at least 6 concentration camps</a:t>
            </a:r>
          </a:p>
          <a:p>
            <a:r>
              <a:rPr lang="en-GB" sz="3600" dirty="0"/>
              <a:t>Argentina: congress closed indefinitely; 30,000 “disappeared”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585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EA07B-1657-434A-8952-2DD5E7E1C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Chile’s National Stadium became one of at least 6 concentration camps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E647E2-2F45-43FD-A206-3E75774E55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164714"/>
            <a:ext cx="6918960" cy="4540886"/>
          </a:xfrm>
        </p:spPr>
      </p:pic>
    </p:spTree>
    <p:extLst>
      <p:ext uri="{BB962C8B-B14F-4D97-AF65-F5344CB8AC3E}">
        <p14:creationId xmlns:p14="http://schemas.microsoft.com/office/powerpoint/2010/main" val="4212542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4B3AE06-F942-41E8-A51D-C404FB663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GB" dirty="0"/>
            </a:br>
            <a:endParaRPr lang="en-GB" b="1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B6554AF-67C9-469B-BF4F-D12CE748FEF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5" r="21505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CF4033-6D83-414F-B005-BB453FF334A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2800" b="1" dirty="0"/>
              <a:t>Funeral urns of political activists executed by the Chilean military dictatorship (cemetery in Santiago de Chile)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00729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4E86B2-216B-4DA0-B790-0C0898C24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Argentineans commemorate victims of the dictatorship (2017)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C291A03-3966-4D6A-B9F9-8660E9558D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738" y="1371600"/>
            <a:ext cx="5803582" cy="4043680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19EA270-6D22-4EAA-AC46-70915ED34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http://www.youtube.com/watch?v=Ln2lcBj-rS0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22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economy under the dictatorships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Broadly </a:t>
            </a:r>
            <a:r>
              <a:rPr lang="en-GB" b="1" dirty="0"/>
              <a:t>“neoliberal”: </a:t>
            </a:r>
            <a:r>
              <a:rPr lang="en-GB" dirty="0"/>
              <a:t>- associated with University of Chicago economists; </a:t>
            </a:r>
            <a:r>
              <a:rPr lang="en-GB" b="1" dirty="0"/>
              <a:t>promote free market; cut public spending; privatise state companies; and encourage foreign trade, slash import taxes</a:t>
            </a:r>
          </a:p>
          <a:p>
            <a:pPr lvl="0"/>
            <a:r>
              <a:rPr lang="en-GB" dirty="0"/>
              <a:t>Broadly: initial success in tackling inflation</a:t>
            </a:r>
          </a:p>
          <a:p>
            <a:pPr lvl="0"/>
            <a:r>
              <a:rPr lang="en-GB" dirty="0"/>
              <a:t>But: unpopular, socially destructive measures: wage freezes, cuts in social spending</a:t>
            </a:r>
          </a:p>
          <a:p>
            <a:pPr lvl="0"/>
            <a:r>
              <a:rPr lang="en-GB" b="1" dirty="0"/>
              <a:t>Chile: extremely neoliberal: state spending slashed, privatisation of most state companies</a:t>
            </a:r>
            <a:endParaRPr lang="en-GB" dirty="0"/>
          </a:p>
          <a:p>
            <a:pPr lvl="0"/>
            <a:r>
              <a:rPr lang="en-GB" b="1" dirty="0"/>
              <a:t>Brazil: </a:t>
            </a:r>
            <a:r>
              <a:rPr lang="en-GB" dirty="0"/>
              <a:t>austerity combined plus </a:t>
            </a:r>
            <a:r>
              <a:rPr lang="en-GB" b="1" dirty="0"/>
              <a:t>state-led investment programmes: </a:t>
            </a:r>
            <a:r>
              <a:rPr lang="en-GB" dirty="0"/>
              <a:t>heavy industry, agribusiness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615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“Economic miracles”?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Initial </a:t>
            </a:r>
            <a:r>
              <a:rPr lang="en-GB" b="1" dirty="0"/>
              <a:t>high growth rates, e.g. 11% per year in Brazil 1968-73</a:t>
            </a:r>
          </a:p>
          <a:p>
            <a:r>
              <a:rPr lang="en-GB" b="1" dirty="0"/>
              <a:t>But: </a:t>
            </a:r>
            <a:r>
              <a:rPr lang="en-GB" dirty="0"/>
              <a:t>huge increase in</a:t>
            </a:r>
            <a:r>
              <a:rPr lang="en-GB" b="1" dirty="0"/>
              <a:t> inequality:</a:t>
            </a:r>
          </a:p>
          <a:p>
            <a:pPr lvl="0"/>
            <a:r>
              <a:rPr lang="en-GB" dirty="0"/>
              <a:t>Argentina: urban </a:t>
            </a:r>
            <a:r>
              <a:rPr lang="en-GB" b="1" dirty="0"/>
              <a:t>real wages fall by 40%, 1976-79</a:t>
            </a:r>
          </a:p>
          <a:p>
            <a:r>
              <a:rPr lang="en-GB" b="1" dirty="0"/>
              <a:t>Chile: - the wealthiest 20% increase their share of national income </a:t>
            </a:r>
            <a:r>
              <a:rPr lang="en-GB" dirty="0"/>
              <a:t>from </a:t>
            </a:r>
            <a:r>
              <a:rPr lang="en-GB" b="1" dirty="0"/>
              <a:t>51% to 60%; </a:t>
            </a:r>
          </a:p>
          <a:p>
            <a:pPr>
              <a:buFontTx/>
              <a:buChar char="-"/>
            </a:pPr>
            <a:r>
              <a:rPr lang="en-GB" dirty="0"/>
              <a:t>middle sectors (60% of population) share falls from 44% to 35%;</a:t>
            </a:r>
          </a:p>
          <a:p>
            <a:pPr>
              <a:buFontTx/>
              <a:buChar char="-"/>
            </a:pPr>
            <a:r>
              <a:rPr lang="en-GB" b="1" dirty="0"/>
              <a:t>poorest 20% have only 4% </a:t>
            </a:r>
            <a:r>
              <a:rPr lang="en-GB" dirty="0"/>
              <a:t>of national income</a:t>
            </a:r>
          </a:p>
          <a:p>
            <a:pPr>
              <a:buFontTx/>
              <a:buChar char="-"/>
            </a:pPr>
            <a:r>
              <a:rPr lang="en-GB" b="1" dirty="0"/>
              <a:t>Brazil: </a:t>
            </a:r>
            <a:r>
              <a:rPr lang="en-GB" dirty="0"/>
              <a:t>economic disparity, growth of </a:t>
            </a:r>
            <a:r>
              <a:rPr lang="en-GB" b="1" dirty="0"/>
              <a:t>land inequality</a:t>
            </a:r>
          </a:p>
          <a:p>
            <a:pPr>
              <a:buFontTx/>
              <a:buChar char="-"/>
            </a:pPr>
            <a:r>
              <a:rPr lang="en-GB" b="1" dirty="0"/>
              <a:t>“Bubble” bursts in all three cases </a:t>
            </a:r>
            <a:r>
              <a:rPr lang="en-GB" dirty="0"/>
              <a:t>– partly due to 1970s oil crises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7522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Transitions to democracy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Economic crisis undermines military legitimacy</a:t>
            </a:r>
          </a:p>
          <a:p>
            <a:r>
              <a:rPr lang="en-GB" sz="4000" dirty="0"/>
              <a:t>Human rights violations become international concern</a:t>
            </a:r>
          </a:p>
          <a:p>
            <a:r>
              <a:rPr lang="en-GB" sz="4000" dirty="0"/>
              <a:t>Internal struggles within military leadership: e.g. moderate leader Costa e Silva in power in Brazil from 1974 </a:t>
            </a:r>
          </a:p>
          <a:p>
            <a:r>
              <a:rPr lang="en-GB" sz="4000" dirty="0"/>
              <a:t>Significant </a:t>
            </a:r>
            <a:r>
              <a:rPr lang="en-GB" sz="4000" b="1" dirty="0"/>
              <a:t>civil society protest </a:t>
            </a:r>
            <a:r>
              <a:rPr lang="en-GB" sz="4000" dirty="0"/>
              <a:t>despite repression…</a:t>
            </a:r>
          </a:p>
        </p:txBody>
      </p:sp>
    </p:spTree>
    <p:extLst>
      <p:ext uri="{BB962C8B-B14F-4D97-AF65-F5344CB8AC3E}">
        <p14:creationId xmlns:p14="http://schemas.microsoft.com/office/powerpoint/2010/main" val="1111449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Protest and resistance: the Church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Catholic Church </a:t>
            </a:r>
            <a:r>
              <a:rPr lang="en-GB" sz="4000" dirty="0"/>
              <a:t>protests and helps shelter dissident groups</a:t>
            </a:r>
          </a:p>
          <a:p>
            <a:r>
              <a:rPr lang="en-GB" sz="4000" b="1" dirty="0"/>
              <a:t>E.g. Dom </a:t>
            </a:r>
            <a:r>
              <a:rPr lang="en-GB" sz="4000" b="1" dirty="0" err="1"/>
              <a:t>Helder</a:t>
            </a:r>
            <a:r>
              <a:rPr lang="en-GB" sz="4000" b="1" dirty="0"/>
              <a:t> </a:t>
            </a:r>
            <a:r>
              <a:rPr lang="en-GB" sz="4000" b="1" dirty="0" err="1"/>
              <a:t>Camara</a:t>
            </a:r>
            <a:r>
              <a:rPr lang="en-GB" sz="4000" b="1" dirty="0"/>
              <a:t> in Brazil: </a:t>
            </a:r>
            <a:r>
              <a:rPr lang="en-GB" sz="4000" dirty="0"/>
              <a:t>helps found </a:t>
            </a:r>
            <a:r>
              <a:rPr lang="en-GB" sz="4000" b="1" dirty="0"/>
              <a:t>Liberation Theology </a:t>
            </a:r>
            <a:r>
              <a:rPr lang="en-GB" sz="4000" dirty="0"/>
              <a:t>through weekly radio broadcasts</a:t>
            </a:r>
          </a:p>
          <a:p>
            <a:r>
              <a:rPr lang="en-GB" sz="4000" b="1" dirty="0"/>
              <a:t>E.g. Vicariate of Solidarity in Chile</a:t>
            </a:r>
          </a:p>
        </p:txBody>
      </p:sp>
    </p:spTree>
    <p:extLst>
      <p:ext uri="{BB962C8B-B14F-4D97-AF65-F5344CB8AC3E}">
        <p14:creationId xmlns:p14="http://schemas.microsoft.com/office/powerpoint/2010/main" val="249853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Last time we talked about…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/>
              <a:t>the Cold War in Latin America and influence of US</a:t>
            </a:r>
          </a:p>
          <a:p>
            <a:r>
              <a:rPr lang="en-GB" sz="3600" dirty="0"/>
              <a:t>Role of direct interventions by United States, e.g. Guatemala 1954; Bay of Pigs 1961, later the </a:t>
            </a:r>
            <a:r>
              <a:rPr lang="en-GB" sz="3600" i="1" dirty="0"/>
              <a:t>contras </a:t>
            </a:r>
            <a:r>
              <a:rPr lang="en-GB" sz="3600" dirty="0"/>
              <a:t>in Nicaragua and El Salvador </a:t>
            </a:r>
          </a:p>
          <a:p>
            <a:r>
              <a:rPr lang="en-GB" sz="3600" dirty="0"/>
              <a:t>Paranoia in Washington about spread of communism and “subversion”</a:t>
            </a:r>
          </a:p>
          <a:p>
            <a:r>
              <a:rPr lang="en-GB" sz="3600" dirty="0"/>
              <a:t>very destabilising effect across the region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266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Women’s movements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b="1" dirty="0"/>
              <a:t>Argentina/ Chile: “social motherhood” and protest over disappeared in Argentina/ Chile – e.g. Mothers of the Plaza de Mayo</a:t>
            </a:r>
          </a:p>
          <a:p>
            <a:r>
              <a:rPr lang="en-GB" sz="3600" b="1" dirty="0"/>
              <a:t>Other demands by women e.g. reproductive rights, joint custody…</a:t>
            </a:r>
          </a:p>
          <a:p>
            <a:r>
              <a:rPr lang="en-GB" sz="3600" b="1" dirty="0"/>
              <a:t>Economic demands by e.g. Housewives of the Country in Argentina: women disproportionately hit by economic crisis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9018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0.gstatic.com/images?q=tbn:ANd9GcQKsqa_PeaVGvpmCnuiYO9fqNPST1_NDmXob7GIjvhKCTsTiQJ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82" y="511444"/>
            <a:ext cx="4803076" cy="352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ages.rapgenius.com/a39rd188nhfrmzng7p0shn9rj.1000x862x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364" y="1084881"/>
            <a:ext cx="5935850" cy="490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669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16872D-35F9-4870-ADE4-F0BFF16991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1440"/>
            <a:ext cx="5480739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567BD22-2BCC-4310-9F9B-B1C8032F6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International Women’s Day in Santiago de Chile, 2020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B4BDBB-E0D9-4369-9165-4AFC305701A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C55350-0C13-4E21-B8F5-EE94CB82B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795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New social movements in Brazil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Landless movement (</a:t>
            </a:r>
            <a:r>
              <a:rPr lang="en-GB" b="1" dirty="0" err="1"/>
              <a:t>Movimento</a:t>
            </a:r>
            <a:r>
              <a:rPr lang="en-GB" b="1" dirty="0"/>
              <a:t> dos </a:t>
            </a:r>
            <a:r>
              <a:rPr lang="en-GB" b="1" dirty="0" err="1"/>
              <a:t>Sem</a:t>
            </a:r>
            <a:r>
              <a:rPr lang="en-GB" b="1" dirty="0"/>
              <a:t> Terra, MST) </a:t>
            </a:r>
            <a:r>
              <a:rPr lang="en-GB" dirty="0"/>
              <a:t>founded 1980s to combat </a:t>
            </a:r>
            <a:r>
              <a:rPr lang="en-GB" b="1" dirty="0"/>
              <a:t>rural crisis </a:t>
            </a:r>
          </a:p>
          <a:p>
            <a:r>
              <a:rPr lang="en-GB" b="1" dirty="0"/>
              <a:t>Indigenous organise to protest destruction of communities/ lands – first indigenous congressman, Mario </a:t>
            </a:r>
            <a:r>
              <a:rPr lang="en-GB" b="1" dirty="0" err="1"/>
              <a:t>Juruna</a:t>
            </a:r>
            <a:r>
              <a:rPr lang="en-GB" b="1" dirty="0"/>
              <a:t>, early 1980s</a:t>
            </a:r>
          </a:p>
          <a:p>
            <a:r>
              <a:rPr lang="en-GB" b="1" dirty="0"/>
              <a:t>Urban organising e.g. </a:t>
            </a:r>
            <a:r>
              <a:rPr lang="en-GB" b="1" dirty="0" err="1"/>
              <a:t>Benedita</a:t>
            </a:r>
            <a:r>
              <a:rPr lang="en-GB" b="1" dirty="0"/>
              <a:t> da Silva</a:t>
            </a:r>
          </a:p>
          <a:p>
            <a:r>
              <a:rPr lang="en-GB" b="1" dirty="0"/>
              <a:t>Link with </a:t>
            </a:r>
            <a:r>
              <a:rPr lang="en-GB" b="1" dirty="0" err="1"/>
              <a:t>Partido</a:t>
            </a:r>
            <a:r>
              <a:rPr lang="en-GB" b="1" dirty="0"/>
              <a:t> dos </a:t>
            </a:r>
            <a:r>
              <a:rPr lang="en-GB" b="1" dirty="0" err="1"/>
              <a:t>Trabalhadores</a:t>
            </a:r>
            <a:r>
              <a:rPr lang="en-GB" b="1" dirty="0"/>
              <a:t> (PT) </a:t>
            </a:r>
            <a:r>
              <a:rPr lang="en-GB" dirty="0"/>
              <a:t>which eventually produces presidents Lula and </a:t>
            </a:r>
            <a:r>
              <a:rPr lang="en-GB" dirty="0" err="1"/>
              <a:t>Dilma</a:t>
            </a:r>
            <a:r>
              <a:rPr lang="en-GB" dirty="0"/>
              <a:t> </a:t>
            </a:r>
            <a:r>
              <a:rPr lang="en-GB" dirty="0" err="1"/>
              <a:t>Rousseff</a:t>
            </a:r>
            <a:endParaRPr lang="en-GB" b="1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159399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://cache3.asset-cache.net/xc/50370347.jpg?v=1&amp;c=IWSAsset&amp;k=2&amp;d=E41C9FE5C4AA0A14DE1011A17B0AB71C612AA5CD4319135F0C552035292921EAB01E70F2B32699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1422" y="285728"/>
            <a:ext cx="4429156" cy="6572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16482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Mario </a:t>
            </a:r>
            <a:r>
              <a:rPr lang="en-GB" sz="3600" b="1" dirty="0" err="1"/>
              <a:t>Juruna</a:t>
            </a:r>
            <a:r>
              <a:rPr lang="en-GB" sz="3600" b="1" dirty="0"/>
              <a:t>: Brazil’s first indigenous congressman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://www.igiornielenotti.it/wp-content/uploads/2013/05/mario-juruna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647700"/>
            <a:ext cx="6470651" cy="534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485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52400"/>
            <a:ext cx="3932237" cy="1460500"/>
          </a:xfrm>
        </p:spPr>
        <p:txBody>
          <a:bodyPr/>
          <a:lstStyle/>
          <a:p>
            <a:r>
              <a:rPr lang="en-GB" b="1" dirty="0" err="1"/>
              <a:t>Benedita</a:t>
            </a:r>
            <a:r>
              <a:rPr lang="en-GB" b="1" dirty="0"/>
              <a:t> da Silva: Brazil’s first black woman senator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612900"/>
            <a:ext cx="3932237" cy="5130800"/>
          </a:xfrm>
        </p:spPr>
        <p:txBody>
          <a:bodyPr>
            <a:normAutofit/>
          </a:bodyPr>
          <a:lstStyle/>
          <a:p>
            <a:r>
              <a:rPr lang="en-GB" sz="2200" dirty="0"/>
              <a:t> - </a:t>
            </a:r>
            <a:r>
              <a:rPr lang="en-GB" sz="2300" b="1" dirty="0"/>
              <a:t>Active in PT (Workers’ Party) in Rio favelas from late 70s</a:t>
            </a:r>
          </a:p>
          <a:p>
            <a:pPr marL="285750" indent="-285750">
              <a:buFontTx/>
              <a:buChar char="-"/>
            </a:pPr>
            <a:r>
              <a:rPr lang="en-GB" sz="2300" b="1" dirty="0"/>
              <a:t>Elected mayor of Rio de Janeiro, 1982</a:t>
            </a:r>
          </a:p>
          <a:p>
            <a:pPr marL="285750" indent="-285750">
              <a:buFontTx/>
              <a:buChar char="-"/>
            </a:pPr>
            <a:r>
              <a:rPr lang="en-GB" sz="2300" b="1" dirty="0"/>
              <a:t>Elected to congress 1986</a:t>
            </a:r>
          </a:p>
          <a:p>
            <a:pPr marL="285750" indent="-285750">
              <a:buFontTx/>
              <a:buChar char="-"/>
            </a:pPr>
            <a:r>
              <a:rPr lang="en-GB" sz="2300" b="1" dirty="0"/>
              <a:t>Elected to Senate, 1994</a:t>
            </a:r>
          </a:p>
          <a:p>
            <a:pPr marL="285750" indent="-285750">
              <a:buFontTx/>
              <a:buChar char="-"/>
            </a:pPr>
            <a:r>
              <a:rPr lang="en-GB" sz="2300" b="1" dirty="0"/>
              <a:t>Campaigns for women’s rights (maternity leave; equal wages for equal work)</a:t>
            </a:r>
          </a:p>
          <a:p>
            <a:pPr marL="285750" indent="-285750">
              <a:buFontTx/>
              <a:buChar char="-"/>
            </a:pPr>
            <a:r>
              <a:rPr lang="en-GB" sz="2300" b="1" dirty="0"/>
              <a:t>Campaigns for rights of Afro-Brazilians</a:t>
            </a:r>
          </a:p>
        </p:txBody>
      </p:sp>
      <p:pic>
        <p:nvPicPr>
          <p:cNvPr id="5124" name="Picture 4" descr="Benedita da Sil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0" y="987425"/>
            <a:ext cx="3860800" cy="521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4584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Workers’ Party: Union organising in Sao Paulo, 1980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3200" dirty="0"/>
          </a:p>
          <a:p>
            <a:r>
              <a:rPr lang="en-GB" sz="3200" dirty="0"/>
              <a:t>Luiz </a:t>
            </a:r>
            <a:r>
              <a:rPr lang="en-GB" sz="3200" dirty="0" err="1"/>
              <a:t>Inacio</a:t>
            </a:r>
            <a:r>
              <a:rPr lang="en-GB" sz="3200" dirty="0"/>
              <a:t> “Lula” da Silva, later President of Brazil </a:t>
            </a:r>
          </a:p>
        </p:txBody>
      </p:sp>
      <p:pic>
        <p:nvPicPr>
          <p:cNvPr id="8194" name="Picture 2" descr="http://img651.imageshack.us/img651/6315/postblog6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6" y="278969"/>
            <a:ext cx="7301154" cy="576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089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Dilma Rousseff, PT, Brazil (president 2011-2016)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039BF8-1CC3-4861-9B07-21FC7A165B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 trial in a military court in 1970 for subversion…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4929CBD-BD05-4B44-970D-6F023CF539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284" y="2808287"/>
            <a:ext cx="2690075" cy="3684588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EB4537B-632D-40D7-A08C-466390DA40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President from 2011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61A2B8B-8B6F-48C4-827C-39F3E3A23D8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200" y="2505075"/>
            <a:ext cx="2933276" cy="4070668"/>
          </a:xfrm>
        </p:spPr>
      </p:pic>
    </p:spTree>
    <p:extLst>
      <p:ext uri="{BB962C8B-B14F-4D97-AF65-F5344CB8AC3E}">
        <p14:creationId xmlns:p14="http://schemas.microsoft.com/office/powerpoint/2010/main" val="3445142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Transitions back to democracy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Military themselves gradually cede ground for civil society protest; civil society fills this space:</a:t>
            </a:r>
          </a:p>
          <a:p>
            <a:r>
              <a:rPr lang="en-GB" dirty="0"/>
              <a:t> e.g. </a:t>
            </a:r>
            <a:r>
              <a:rPr lang="en-GB" b="1" dirty="0"/>
              <a:t>Brazil: campaign for direct elections 1984-5: </a:t>
            </a:r>
            <a:r>
              <a:rPr lang="en-GB" dirty="0"/>
              <a:t>hundreds of thousands march; eventual democratic </a:t>
            </a:r>
            <a:r>
              <a:rPr lang="en-GB" b="1" dirty="0"/>
              <a:t>elections 1985</a:t>
            </a:r>
          </a:p>
          <a:p>
            <a:r>
              <a:rPr lang="en-GB" b="1" dirty="0"/>
              <a:t>Chile:</a:t>
            </a:r>
            <a:r>
              <a:rPr lang="en-GB" dirty="0"/>
              <a:t> union and civil society organising around Pinochet </a:t>
            </a:r>
            <a:r>
              <a:rPr lang="en-GB" b="1" dirty="0"/>
              <a:t>plebiscite </a:t>
            </a:r>
            <a:r>
              <a:rPr lang="en-GB" dirty="0"/>
              <a:t>(promised 1980; held </a:t>
            </a:r>
            <a:r>
              <a:rPr lang="en-GB" b="1" dirty="0"/>
              <a:t>1988</a:t>
            </a:r>
            <a:r>
              <a:rPr lang="en-GB" dirty="0"/>
              <a:t>): campaign to say “no”…successful </a:t>
            </a:r>
          </a:p>
          <a:p>
            <a:r>
              <a:rPr lang="en-GB" b="1" dirty="0"/>
              <a:t>Argentina: </a:t>
            </a:r>
            <a:r>
              <a:rPr lang="en-GB" dirty="0"/>
              <a:t>military discredited after Falklands/ Malvinas disaster, 1982; elections 1983: won by </a:t>
            </a:r>
            <a:r>
              <a:rPr lang="en-GB" b="1" dirty="0" err="1"/>
              <a:t>Alfonsin</a:t>
            </a:r>
            <a:r>
              <a:rPr lang="en-GB" b="1" dirty="0"/>
              <a:t> </a:t>
            </a:r>
            <a:r>
              <a:rPr lang="en-GB" dirty="0"/>
              <a:t>(active </a:t>
            </a:r>
            <a:r>
              <a:rPr lang="en-GB" b="1" dirty="0"/>
              <a:t>human rights campaigner </a:t>
            </a:r>
            <a:r>
              <a:rPr lang="en-GB" dirty="0"/>
              <a:t>under dictatorship)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34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/>
              <a:t>This week:</a:t>
            </a:r>
          </a:p>
          <a:p>
            <a:r>
              <a:rPr lang="en-GB" dirty="0"/>
              <a:t>Three Southern Cone military dictatorships:</a:t>
            </a:r>
          </a:p>
          <a:p>
            <a:r>
              <a:rPr lang="en-GB" b="1" dirty="0"/>
              <a:t>Brazil: 1964-85</a:t>
            </a:r>
          </a:p>
          <a:p>
            <a:r>
              <a:rPr lang="en-GB" b="1" dirty="0"/>
              <a:t>Argentina: 1976-1983 </a:t>
            </a:r>
          </a:p>
          <a:p>
            <a:r>
              <a:rPr lang="en-GB" b="1" dirty="0"/>
              <a:t>Chile: 1973-1989</a:t>
            </a:r>
          </a:p>
          <a:p>
            <a:r>
              <a:rPr lang="en-GB" dirty="0"/>
              <a:t>How the military take power</a:t>
            </a:r>
          </a:p>
          <a:p>
            <a:r>
              <a:rPr lang="en-GB" dirty="0"/>
              <a:t>Features of military rule – especially economic policy and neoliberalism </a:t>
            </a:r>
          </a:p>
          <a:p>
            <a:r>
              <a:rPr lang="en-GB" dirty="0"/>
              <a:t>Role of civil society activism and protest in ending dictatorships and constructing new democratic societies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156564-6D18-4E2B-A3F3-539F55174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72E546-BF5A-426B-8F71-BD90D39681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294641"/>
            <a:ext cx="4632167" cy="32673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B899CA-8752-451D-B021-E8385743EF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57" y="3819842"/>
            <a:ext cx="451485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6813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/>
              <a:t>Campaigns for direct elections in Brazil, 1984-5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50" name="Picture 6" descr="http://www.culturas.no/w/wp-content/uploads/2013/06/movimentos-diretas-ja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410" y="987425"/>
            <a:ext cx="5961978" cy="514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0919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2012 film “No” about 1988 Chilean plebiscite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Directed by Pablo </a:t>
            </a:r>
            <a:r>
              <a:rPr lang="en-GB" sz="3200" dirty="0" err="1"/>
              <a:t>Larrain</a:t>
            </a:r>
            <a:endParaRPr lang="en-GB" sz="3200" dirty="0"/>
          </a:p>
          <a:p>
            <a:r>
              <a:rPr lang="en-GB" sz="3200" dirty="0"/>
              <a:t>Stars Gael Garcia Bernal</a:t>
            </a:r>
          </a:p>
        </p:txBody>
      </p:sp>
      <p:pic>
        <p:nvPicPr>
          <p:cNvPr id="7170" name="Picture 2" descr="File:No (2012 film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312" y="294468"/>
            <a:ext cx="3890075" cy="599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4494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Back to democracy: how much really changed?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441342"/>
            <a:ext cx="10515600" cy="5416657"/>
          </a:xfrm>
        </p:spPr>
        <p:txBody>
          <a:bodyPr>
            <a:normAutofit/>
          </a:bodyPr>
          <a:lstStyle/>
          <a:p>
            <a:r>
              <a:rPr lang="en-GB" sz="3200" b="1" dirty="0"/>
              <a:t>Neoliberal policies continue </a:t>
            </a:r>
            <a:r>
              <a:rPr lang="en-GB" sz="3200" dirty="0"/>
              <a:t>despite new political reality</a:t>
            </a:r>
          </a:p>
          <a:p>
            <a:r>
              <a:rPr lang="en-GB" sz="3200" b="1" dirty="0"/>
              <a:t>Inequality, social problems, urban sprawl and violence; plus drugs</a:t>
            </a:r>
          </a:p>
          <a:p>
            <a:r>
              <a:rPr lang="en-GB" sz="3200" b="1" dirty="0"/>
              <a:t>1980s a “lost decade” in Latin America?</a:t>
            </a:r>
          </a:p>
          <a:p>
            <a:r>
              <a:rPr lang="en-GB" sz="3200" b="1" dirty="0"/>
              <a:t>Amnesty </a:t>
            </a:r>
            <a:r>
              <a:rPr lang="en-GB" sz="3200" dirty="0"/>
              <a:t>for military in Brazil; ongoing</a:t>
            </a:r>
            <a:r>
              <a:rPr lang="en-GB" sz="3200" b="1" dirty="0"/>
              <a:t> Pinochet influence in Chile; </a:t>
            </a:r>
            <a:r>
              <a:rPr lang="en-GB" sz="3200" dirty="0"/>
              <a:t>tricky attempts to </a:t>
            </a:r>
            <a:r>
              <a:rPr lang="en-GB" sz="3200" b="1" dirty="0"/>
              <a:t>put military on trial in Argentina</a:t>
            </a:r>
          </a:p>
          <a:p>
            <a:r>
              <a:rPr lang="en-GB" sz="3200" b="1" dirty="0"/>
              <a:t>BUT: Newly-revived civil society groups; new ways of doing politics; </a:t>
            </a:r>
          </a:p>
          <a:p>
            <a:r>
              <a:rPr lang="en-GB" sz="3200" b="1" dirty="0"/>
              <a:t>1988 Constitution in Brazil:</a:t>
            </a:r>
            <a:r>
              <a:rPr lang="en-GB" sz="3200" dirty="0"/>
              <a:t> rights for marginalised groups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74435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military: a major political institution in Latin America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4000" dirty="0"/>
              <a:t>Professionalism; strong corporate identity; nationalism; and sense of national “duty” develop during C20</a:t>
            </a:r>
          </a:p>
          <a:p>
            <a:r>
              <a:rPr lang="en-GB" sz="4000" dirty="0"/>
              <a:t>Role as “power broker”: ushers in, gets rid of, or significantly influences “civilian” governments</a:t>
            </a:r>
          </a:p>
          <a:p>
            <a:r>
              <a:rPr lang="en-GB" sz="4000" dirty="0"/>
              <a:t>E.g. PRI in Mexico incorporates military figures</a:t>
            </a:r>
          </a:p>
          <a:p>
            <a:r>
              <a:rPr lang="en-GB" sz="4000" dirty="0"/>
              <a:t>E.g. Peron and Vargas both military men, both brought down by military in the end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14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military: a range of political ideologies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Not monolithic: differences within each country, and change over time</a:t>
            </a:r>
          </a:p>
          <a:p>
            <a:r>
              <a:rPr lang="en-GB" dirty="0"/>
              <a:t>By 60s / 70s: </a:t>
            </a:r>
            <a:r>
              <a:rPr lang="en-GB" b="1" dirty="0"/>
              <a:t>moderates </a:t>
            </a:r>
            <a:r>
              <a:rPr lang="en-GB" dirty="0"/>
              <a:t>want a finite period of military rule to revitalise economy and political life (e.g. Jorge </a:t>
            </a:r>
            <a:r>
              <a:rPr lang="en-GB" dirty="0" err="1"/>
              <a:t>Videla</a:t>
            </a:r>
            <a:r>
              <a:rPr lang="en-GB" dirty="0"/>
              <a:t> in Argentina)</a:t>
            </a:r>
          </a:p>
          <a:p>
            <a:r>
              <a:rPr lang="en-GB" b="1" dirty="0"/>
              <a:t>Hard line </a:t>
            </a:r>
            <a:r>
              <a:rPr lang="en-GB" dirty="0"/>
              <a:t>want sustained period of military rule, significant economic transformations (e.g. Gen. </a:t>
            </a:r>
            <a:r>
              <a:rPr lang="en-GB" dirty="0" err="1"/>
              <a:t>Galtieri</a:t>
            </a:r>
            <a:r>
              <a:rPr lang="en-GB" dirty="0"/>
              <a:t> in Argentina, from 1981)</a:t>
            </a:r>
          </a:p>
          <a:p>
            <a:r>
              <a:rPr lang="en-GB" b="1" dirty="0"/>
              <a:t>Well-funded </a:t>
            </a:r>
            <a:r>
              <a:rPr lang="en-GB" dirty="0"/>
              <a:t>at national level; national training/ institutions </a:t>
            </a:r>
          </a:p>
          <a:p>
            <a:r>
              <a:rPr lang="en-GB" dirty="0"/>
              <a:t>But also </a:t>
            </a:r>
            <a:r>
              <a:rPr lang="en-GB" b="1" dirty="0"/>
              <a:t>international </a:t>
            </a:r>
            <a:r>
              <a:rPr lang="en-GB" dirty="0"/>
              <a:t>funding and training (significant influence of </a:t>
            </a:r>
            <a:r>
              <a:rPr lang="en-GB" b="1" dirty="0"/>
              <a:t>Washington </a:t>
            </a:r>
            <a:r>
              <a:rPr lang="en-GB" dirty="0"/>
              <a:t>after Second World War)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19024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8921649-47ED-4824-B376-80826ACEAE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120" y="1960880"/>
            <a:ext cx="5039360" cy="3322320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10506F4A-3EB2-4363-AEE7-616B80ECF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Jorge </a:t>
            </a:r>
            <a:r>
              <a:rPr lang="en-GB" b="1" dirty="0" err="1"/>
              <a:t>Videla</a:t>
            </a:r>
            <a:r>
              <a:rPr lang="en-GB" b="1" dirty="0"/>
              <a:t>, 1976-81 (Argentina)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27CC40-3208-423B-8B8A-FDA6C451308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702C971-3967-4C72-9ACB-100DC2D096B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073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803B4-C7AF-4F68-9B67-7CA11936F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General </a:t>
            </a:r>
            <a:r>
              <a:rPr lang="en-GB" b="1" dirty="0" err="1"/>
              <a:t>Galtieri</a:t>
            </a:r>
            <a:r>
              <a:rPr lang="en-GB" b="1" dirty="0"/>
              <a:t> (Argentina): “a hard line” military leader (from 1981)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6E792F-5E58-4651-A97F-C5BEF42A3C9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B98ABDE0-D272-4697-91C0-7BAAB0BD903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1" r="145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26198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Why did the military take power?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Impact of Cold War on NATIONAL as well as international politics:</a:t>
            </a:r>
          </a:p>
          <a:p>
            <a:r>
              <a:rPr lang="en-GB" b="1" dirty="0"/>
              <a:t>Political polarisation between left and right; </a:t>
            </a:r>
            <a:r>
              <a:rPr lang="en-GB" dirty="0"/>
              <a:t>little centre ground</a:t>
            </a:r>
          </a:p>
          <a:p>
            <a:r>
              <a:rPr lang="en-GB" b="1" dirty="0"/>
              <a:t>Populist tactics look “subversive”: </a:t>
            </a:r>
            <a:r>
              <a:rPr lang="en-GB" dirty="0"/>
              <a:t>e.g. Joao </a:t>
            </a:r>
            <a:r>
              <a:rPr lang="en-GB" dirty="0" err="1"/>
              <a:t>Goulart</a:t>
            </a:r>
            <a:r>
              <a:rPr lang="en-GB" dirty="0"/>
              <a:t> in Brazil 1963-4: doubles wages, enfranchises illiterates, arouses </a:t>
            </a:r>
            <a:r>
              <a:rPr lang="en-GB" b="1" dirty="0"/>
              <a:t>military suspicion </a:t>
            </a:r>
          </a:p>
          <a:p>
            <a:r>
              <a:rPr lang="en-GB" b="1" dirty="0"/>
              <a:t>Economic crises: </a:t>
            </a:r>
            <a:r>
              <a:rPr lang="en-GB" dirty="0"/>
              <a:t>debt, inflation (result of rapid industrialisation); </a:t>
            </a:r>
            <a:r>
              <a:rPr lang="en-GB" b="1" dirty="0"/>
              <a:t>populists can’t easily implement austerity </a:t>
            </a:r>
            <a:r>
              <a:rPr lang="en-GB" dirty="0"/>
              <a:t>to tackle these problems</a:t>
            </a:r>
            <a:endParaRPr lang="en-GB" b="1" dirty="0"/>
          </a:p>
          <a:p>
            <a:r>
              <a:rPr lang="en-GB" b="1" dirty="0"/>
              <a:t>US funds right-wing parties and military-civilian coalitions; destabilises left-wing leaders; backs military coups</a:t>
            </a:r>
          </a:p>
        </p:txBody>
      </p:sp>
    </p:spTree>
    <p:extLst>
      <p:ext uri="{BB962C8B-B14F-4D97-AF65-F5344CB8AC3E}">
        <p14:creationId xmlns:p14="http://schemas.microsoft.com/office/powerpoint/2010/main" val="2213336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81B22F-84FB-447B-9D96-0EFC87175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Jorge </a:t>
            </a:r>
            <a:r>
              <a:rPr lang="en-GB" dirty="0" err="1"/>
              <a:t>Videla</a:t>
            </a:r>
            <a:r>
              <a:rPr lang="en-GB" dirty="0"/>
              <a:t> meeting Jimmy Carter at the White House, 1977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4297A32-9CC9-4E75-AA89-FA9915487FD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5" r="7405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551BEE8-004B-4C23-B11C-A79A0F3F9D0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215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1322</Words>
  <Application>Microsoft Office PowerPoint</Application>
  <PresentationFormat>Widescreen</PresentationFormat>
  <Paragraphs>117</Paragraphs>
  <Slides>32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Week 1: Military Dictatorships and Democratic Transitions, 1960s-1980s</vt:lpstr>
      <vt:lpstr>Last time we talked about…</vt:lpstr>
      <vt:lpstr>PowerPoint Presentation</vt:lpstr>
      <vt:lpstr>The military: a major political institution in Latin America </vt:lpstr>
      <vt:lpstr>The military: a range of political ideologies</vt:lpstr>
      <vt:lpstr>Jorge Videla, 1976-81 (Argentina)</vt:lpstr>
      <vt:lpstr>General Galtieri (Argentina): “a hard line” military leader (from 1981)</vt:lpstr>
      <vt:lpstr>Why did the military take power?</vt:lpstr>
      <vt:lpstr>Jorge Videla meeting Jimmy Carter at the White House, 1977</vt:lpstr>
      <vt:lpstr>Pinochet with Jimmy Carter at the White House, 1977</vt:lpstr>
      <vt:lpstr>Pinochet with Margaret Thatcher</vt:lpstr>
      <vt:lpstr>Features of military dictatorships</vt:lpstr>
      <vt:lpstr>Chile’s National Stadium became one of at least 6 concentration camps</vt:lpstr>
      <vt:lpstr> </vt:lpstr>
      <vt:lpstr>Argentineans commemorate victims of the dictatorship (2017)</vt:lpstr>
      <vt:lpstr>The economy under the dictatorships</vt:lpstr>
      <vt:lpstr>“Economic miracles”?</vt:lpstr>
      <vt:lpstr>Transitions to democracy</vt:lpstr>
      <vt:lpstr>Protest and resistance: the Church </vt:lpstr>
      <vt:lpstr>Women’s movements </vt:lpstr>
      <vt:lpstr>PowerPoint Presentation</vt:lpstr>
      <vt:lpstr>International Women’s Day in Santiago de Chile, 2020</vt:lpstr>
      <vt:lpstr>New social movements in Brazil</vt:lpstr>
      <vt:lpstr>PowerPoint Presentation</vt:lpstr>
      <vt:lpstr>Mario Juruna: Brazil’s first indigenous congressman</vt:lpstr>
      <vt:lpstr>Benedita da Silva: Brazil’s first black woman senator</vt:lpstr>
      <vt:lpstr>The Workers’ Party: Union organising in Sao Paulo, 1980</vt:lpstr>
      <vt:lpstr>Dilma Rousseff, PT, Brazil (president 2011-2016)</vt:lpstr>
      <vt:lpstr>Transitions back to democracy</vt:lpstr>
      <vt:lpstr>Campaigns for direct elections in Brazil, 1984-5</vt:lpstr>
      <vt:lpstr>2012 film “No” about 1988 Chilean plebiscite</vt:lpstr>
      <vt:lpstr>Back to democracy: how much really changed?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camillia Cowling</cp:lastModifiedBy>
  <cp:revision>30</cp:revision>
  <dcterms:created xsi:type="dcterms:W3CDTF">2014-03-11T14:30:24Z</dcterms:created>
  <dcterms:modified xsi:type="dcterms:W3CDTF">2024-04-23T15:16:50Z</dcterms:modified>
</cp:coreProperties>
</file>