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sldIdLst>
    <p:sldId id="256" r:id="rId2"/>
    <p:sldId id="326" r:id="rId3"/>
    <p:sldId id="327" r:id="rId4"/>
    <p:sldId id="276" r:id="rId5"/>
    <p:sldId id="307" r:id="rId6"/>
    <p:sldId id="297" r:id="rId7"/>
    <p:sldId id="296" r:id="rId8"/>
    <p:sldId id="310" r:id="rId9"/>
    <p:sldId id="278" r:id="rId10"/>
    <p:sldId id="260" r:id="rId11"/>
    <p:sldId id="309" r:id="rId12"/>
    <p:sldId id="329" r:id="rId13"/>
    <p:sldId id="298" r:id="rId14"/>
    <p:sldId id="300" r:id="rId15"/>
    <p:sldId id="330" r:id="rId16"/>
    <p:sldId id="301" r:id="rId17"/>
    <p:sldId id="328" r:id="rId18"/>
    <p:sldId id="263" r:id="rId19"/>
    <p:sldId id="279" r:id="rId20"/>
    <p:sldId id="302" r:id="rId21"/>
    <p:sldId id="315" r:id="rId22"/>
    <p:sldId id="316" r:id="rId23"/>
    <p:sldId id="336" r:id="rId24"/>
    <p:sldId id="303" r:id="rId25"/>
    <p:sldId id="314" r:id="rId26"/>
    <p:sldId id="304" r:id="rId27"/>
    <p:sldId id="312" r:id="rId28"/>
    <p:sldId id="305" r:id="rId29"/>
    <p:sldId id="291" r:id="rId30"/>
    <p:sldId id="306" r:id="rId31"/>
    <p:sldId id="333" r:id="rId32"/>
    <p:sldId id="265" r:id="rId33"/>
    <p:sldId id="288" r:id="rId34"/>
    <p:sldId id="317" r:id="rId35"/>
    <p:sldId id="335" r:id="rId36"/>
    <p:sldId id="318" r:id="rId37"/>
    <p:sldId id="266" r:id="rId38"/>
    <p:sldId id="290" r:id="rId39"/>
    <p:sldId id="268" r:id="rId40"/>
    <p:sldId id="319" r:id="rId41"/>
    <p:sldId id="332" r:id="rId42"/>
    <p:sldId id="341" r:id="rId43"/>
    <p:sldId id="294" r:id="rId44"/>
    <p:sldId id="334" r:id="rId45"/>
    <p:sldId id="295" r:id="rId46"/>
    <p:sldId id="323" r:id="rId47"/>
    <p:sldId id="337" r:id="rId48"/>
    <p:sldId id="340" r:id="rId49"/>
    <p:sldId id="325" r:id="rId50"/>
    <p:sldId id="338" r:id="rId5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4" d="100"/>
          <a:sy n="74" d="100"/>
        </p:scale>
        <p:origin x="73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8C1611-452C-4938-A4B3-AC52BC7C276D}" type="datetimeFigureOut">
              <a:rPr lang="en-GB" smtClean="0"/>
              <a:t>25/10/2018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368FF3-C071-44B4-B166-67A0352637C6}" type="slidenum">
              <a:rPr lang="en-GB" smtClean="0"/>
              <a:t>‹#›</a:t>
            </a:fld>
            <a:endParaRPr lang="en-GB"/>
          </a:p>
        </p:txBody>
      </p:sp>
    </p:spTree>
    <p:extLst>
      <p:ext uri="{BB962C8B-B14F-4D97-AF65-F5344CB8AC3E}">
        <p14:creationId xmlns:p14="http://schemas.microsoft.com/office/powerpoint/2010/main" val="26473366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xmlns="" id="{0E0E6FBD-A5C6-4F9B-BFAB-FAD99FD6CF11}"/>
              </a:ext>
            </a:extLst>
          </p:cNvPr>
          <p:cNvSpPr>
            <a:spLocks noGrp="1" noChangeArrowheads="1"/>
          </p:cNvSpPr>
          <p:nvPr>
            <p:ph type="sldNum" sz="quarter" idx="5"/>
          </p:nvPr>
        </p:nvSpPr>
        <p:spPr>
          <a:ln/>
        </p:spPr>
        <p:txBody>
          <a:bodyPr/>
          <a:lstStyle/>
          <a:p>
            <a:fld id="{DE09F82D-35E5-436F-BE8D-C8EBB23EF620}" type="slidenum">
              <a:rPr lang="en-GB" altLang="en-US"/>
              <a:pPr/>
              <a:t>20</a:t>
            </a:fld>
            <a:endParaRPr lang="en-GB" altLang="en-US"/>
          </a:p>
        </p:txBody>
      </p:sp>
      <p:sp>
        <p:nvSpPr>
          <p:cNvPr id="50178" name="Rectangle 2">
            <a:extLst>
              <a:ext uri="{FF2B5EF4-FFF2-40B4-BE49-F238E27FC236}">
                <a16:creationId xmlns:a16="http://schemas.microsoft.com/office/drawing/2014/main" xmlns="" id="{34BED587-151A-48ED-A2F9-DA09B435C40F}"/>
              </a:ext>
            </a:extLst>
          </p:cNvPr>
          <p:cNvSpPr>
            <a:spLocks noGrp="1" noRot="1" noChangeAspect="1" noChangeArrowheads="1" noTextEdit="1"/>
          </p:cNvSpPr>
          <p:nvPr>
            <p:ph type="sldImg"/>
          </p:nvPr>
        </p:nvSpPr>
        <p:spPr>
          <a:ln/>
        </p:spPr>
      </p:sp>
      <p:sp>
        <p:nvSpPr>
          <p:cNvPr id="50179" name="Rectangle 3">
            <a:extLst>
              <a:ext uri="{FF2B5EF4-FFF2-40B4-BE49-F238E27FC236}">
                <a16:creationId xmlns:a16="http://schemas.microsoft.com/office/drawing/2014/main" xmlns="" id="{0F700A3D-A7B1-4FD5-8F79-FC695804F3CB}"/>
              </a:ext>
            </a:extLst>
          </p:cNvPr>
          <p:cNvSpPr>
            <a:spLocks noGrp="1" noChangeArrowheads="1"/>
          </p:cNvSpPr>
          <p:nvPr>
            <p:ph type="body" idx="1"/>
          </p:nvPr>
        </p:nvSpPr>
        <p:spPr/>
        <p:txBody>
          <a:bodyPr/>
          <a:lstStyle/>
          <a:p>
            <a:r>
              <a:rPr lang="en-GB" altLang="en-US"/>
              <a:t>Caribbean (in 1898!) </a:t>
            </a:r>
          </a:p>
        </p:txBody>
      </p:sp>
    </p:spTree>
    <p:extLst>
      <p:ext uri="{BB962C8B-B14F-4D97-AF65-F5344CB8AC3E}">
        <p14:creationId xmlns:p14="http://schemas.microsoft.com/office/powerpoint/2010/main" val="980980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617F8F6-FAF0-4E85-AB73-74CA9DBD172F}" type="slidenum">
              <a:rPr lang="en-GB" smtClean="0"/>
              <a:t>29</a:t>
            </a:fld>
            <a:endParaRPr lang="en-GB"/>
          </a:p>
        </p:txBody>
      </p:sp>
    </p:spTree>
    <p:extLst>
      <p:ext uri="{BB962C8B-B14F-4D97-AF65-F5344CB8AC3E}">
        <p14:creationId xmlns:p14="http://schemas.microsoft.com/office/powerpoint/2010/main" val="2054911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AAF3356-10AD-4DAD-A2B3-1D227CBB89F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xmlns="" id="{3CE0668D-DE91-4A5E-8E78-061F00A8604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xmlns="" id="{4FB5D616-414D-48D0-AC67-7F175AA3AECD}"/>
              </a:ext>
            </a:extLst>
          </p:cNvPr>
          <p:cNvSpPr>
            <a:spLocks noGrp="1"/>
          </p:cNvSpPr>
          <p:nvPr>
            <p:ph type="dt" sz="half" idx="10"/>
          </p:nvPr>
        </p:nvSpPr>
        <p:spPr/>
        <p:txBody>
          <a:bodyPr/>
          <a:lstStyle/>
          <a:p>
            <a:fld id="{C2F6CE0F-1F31-4128-A1D2-4BFF951A9999}" type="datetimeFigureOut">
              <a:rPr lang="en-GB" smtClean="0"/>
              <a:t>25/10/2018</a:t>
            </a:fld>
            <a:endParaRPr lang="en-GB"/>
          </a:p>
        </p:txBody>
      </p:sp>
      <p:sp>
        <p:nvSpPr>
          <p:cNvPr id="5" name="Footer Placeholder 4">
            <a:extLst>
              <a:ext uri="{FF2B5EF4-FFF2-40B4-BE49-F238E27FC236}">
                <a16:creationId xmlns:a16="http://schemas.microsoft.com/office/drawing/2014/main" xmlns="" id="{85AFEBA7-E4FA-469E-AFBA-D6D811B5D8A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D199216C-D979-48C5-84E1-FC5A22A4B899}"/>
              </a:ext>
            </a:extLst>
          </p:cNvPr>
          <p:cNvSpPr>
            <a:spLocks noGrp="1"/>
          </p:cNvSpPr>
          <p:nvPr>
            <p:ph type="sldNum" sz="quarter" idx="12"/>
          </p:nvPr>
        </p:nvSpPr>
        <p:spPr/>
        <p:txBody>
          <a:bodyPr/>
          <a:lstStyle/>
          <a:p>
            <a:fld id="{E2F20B47-6CAA-4FF4-ADCB-DBD833589A67}" type="slidenum">
              <a:rPr lang="en-GB" smtClean="0"/>
              <a:t>‹#›</a:t>
            </a:fld>
            <a:endParaRPr lang="en-GB"/>
          </a:p>
        </p:txBody>
      </p:sp>
    </p:spTree>
    <p:extLst>
      <p:ext uri="{BB962C8B-B14F-4D97-AF65-F5344CB8AC3E}">
        <p14:creationId xmlns:p14="http://schemas.microsoft.com/office/powerpoint/2010/main" val="2493507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B6E1445-69AE-46DD-8367-8A59592B07A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xmlns="" id="{680DC716-B319-46F6-8D4A-3BB0571D354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05223A3E-9A09-468D-8C92-B6742D6DB85D}"/>
              </a:ext>
            </a:extLst>
          </p:cNvPr>
          <p:cNvSpPr>
            <a:spLocks noGrp="1"/>
          </p:cNvSpPr>
          <p:nvPr>
            <p:ph type="dt" sz="half" idx="10"/>
          </p:nvPr>
        </p:nvSpPr>
        <p:spPr/>
        <p:txBody>
          <a:bodyPr/>
          <a:lstStyle/>
          <a:p>
            <a:fld id="{C2F6CE0F-1F31-4128-A1D2-4BFF951A9999}" type="datetimeFigureOut">
              <a:rPr lang="en-GB" smtClean="0"/>
              <a:t>25/10/2018</a:t>
            </a:fld>
            <a:endParaRPr lang="en-GB"/>
          </a:p>
        </p:txBody>
      </p:sp>
      <p:sp>
        <p:nvSpPr>
          <p:cNvPr id="5" name="Footer Placeholder 4">
            <a:extLst>
              <a:ext uri="{FF2B5EF4-FFF2-40B4-BE49-F238E27FC236}">
                <a16:creationId xmlns:a16="http://schemas.microsoft.com/office/drawing/2014/main" xmlns="" id="{2EEB9F16-EDA2-409D-A988-B2B31998D8E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C2D03BBB-D518-46CB-9C81-9261BD647F84}"/>
              </a:ext>
            </a:extLst>
          </p:cNvPr>
          <p:cNvSpPr>
            <a:spLocks noGrp="1"/>
          </p:cNvSpPr>
          <p:nvPr>
            <p:ph type="sldNum" sz="quarter" idx="12"/>
          </p:nvPr>
        </p:nvSpPr>
        <p:spPr/>
        <p:txBody>
          <a:bodyPr/>
          <a:lstStyle/>
          <a:p>
            <a:fld id="{E2F20B47-6CAA-4FF4-ADCB-DBD833589A67}" type="slidenum">
              <a:rPr lang="en-GB" smtClean="0"/>
              <a:t>‹#›</a:t>
            </a:fld>
            <a:endParaRPr lang="en-GB"/>
          </a:p>
        </p:txBody>
      </p:sp>
    </p:spTree>
    <p:extLst>
      <p:ext uri="{BB962C8B-B14F-4D97-AF65-F5344CB8AC3E}">
        <p14:creationId xmlns:p14="http://schemas.microsoft.com/office/powerpoint/2010/main" val="2306867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443BB9C0-DA0B-4BA6-A0F9-CD4B5D0FE63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xmlns="" id="{DB25E7F2-2AE8-4F89-A9C8-E51B9D4ADC5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54004BD5-0E0E-47CA-B0F1-E2955A9C09E1}"/>
              </a:ext>
            </a:extLst>
          </p:cNvPr>
          <p:cNvSpPr>
            <a:spLocks noGrp="1"/>
          </p:cNvSpPr>
          <p:nvPr>
            <p:ph type="dt" sz="half" idx="10"/>
          </p:nvPr>
        </p:nvSpPr>
        <p:spPr/>
        <p:txBody>
          <a:bodyPr/>
          <a:lstStyle/>
          <a:p>
            <a:fld id="{C2F6CE0F-1F31-4128-A1D2-4BFF951A9999}" type="datetimeFigureOut">
              <a:rPr lang="en-GB" smtClean="0"/>
              <a:t>25/10/2018</a:t>
            </a:fld>
            <a:endParaRPr lang="en-GB"/>
          </a:p>
        </p:txBody>
      </p:sp>
      <p:sp>
        <p:nvSpPr>
          <p:cNvPr id="5" name="Footer Placeholder 4">
            <a:extLst>
              <a:ext uri="{FF2B5EF4-FFF2-40B4-BE49-F238E27FC236}">
                <a16:creationId xmlns:a16="http://schemas.microsoft.com/office/drawing/2014/main" xmlns="" id="{6EF94662-FBCF-4DB9-A97D-638DF1512F2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4A1142E3-A71E-42C7-9B69-375518FB3586}"/>
              </a:ext>
            </a:extLst>
          </p:cNvPr>
          <p:cNvSpPr>
            <a:spLocks noGrp="1"/>
          </p:cNvSpPr>
          <p:nvPr>
            <p:ph type="sldNum" sz="quarter" idx="12"/>
          </p:nvPr>
        </p:nvSpPr>
        <p:spPr/>
        <p:txBody>
          <a:bodyPr/>
          <a:lstStyle/>
          <a:p>
            <a:fld id="{E2F20B47-6CAA-4FF4-ADCB-DBD833589A67}" type="slidenum">
              <a:rPr lang="en-GB" smtClean="0"/>
              <a:t>‹#›</a:t>
            </a:fld>
            <a:endParaRPr lang="en-GB"/>
          </a:p>
        </p:txBody>
      </p:sp>
    </p:spTree>
    <p:extLst>
      <p:ext uri="{BB962C8B-B14F-4D97-AF65-F5344CB8AC3E}">
        <p14:creationId xmlns:p14="http://schemas.microsoft.com/office/powerpoint/2010/main" val="17599952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BE946B2-E8A4-4FF1-925C-35BF7FD7FBC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49C4302D-D06B-43A6-B441-A9E3538A039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C473E0B8-DEB9-4337-B811-8AF7C48D0757}"/>
              </a:ext>
            </a:extLst>
          </p:cNvPr>
          <p:cNvSpPr>
            <a:spLocks noGrp="1"/>
          </p:cNvSpPr>
          <p:nvPr>
            <p:ph type="dt" sz="half" idx="10"/>
          </p:nvPr>
        </p:nvSpPr>
        <p:spPr/>
        <p:txBody>
          <a:bodyPr/>
          <a:lstStyle/>
          <a:p>
            <a:fld id="{C2F6CE0F-1F31-4128-A1D2-4BFF951A9999}" type="datetimeFigureOut">
              <a:rPr lang="en-GB" smtClean="0"/>
              <a:t>25/10/2018</a:t>
            </a:fld>
            <a:endParaRPr lang="en-GB"/>
          </a:p>
        </p:txBody>
      </p:sp>
      <p:sp>
        <p:nvSpPr>
          <p:cNvPr id="5" name="Footer Placeholder 4">
            <a:extLst>
              <a:ext uri="{FF2B5EF4-FFF2-40B4-BE49-F238E27FC236}">
                <a16:creationId xmlns:a16="http://schemas.microsoft.com/office/drawing/2014/main" xmlns="" id="{BA043F13-17FF-4466-B99B-BB82557F822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B71F1DA2-93E6-4399-8A24-0398152EA379}"/>
              </a:ext>
            </a:extLst>
          </p:cNvPr>
          <p:cNvSpPr>
            <a:spLocks noGrp="1"/>
          </p:cNvSpPr>
          <p:nvPr>
            <p:ph type="sldNum" sz="quarter" idx="12"/>
          </p:nvPr>
        </p:nvSpPr>
        <p:spPr/>
        <p:txBody>
          <a:bodyPr/>
          <a:lstStyle/>
          <a:p>
            <a:fld id="{E2F20B47-6CAA-4FF4-ADCB-DBD833589A67}" type="slidenum">
              <a:rPr lang="en-GB" smtClean="0"/>
              <a:t>‹#›</a:t>
            </a:fld>
            <a:endParaRPr lang="en-GB"/>
          </a:p>
        </p:txBody>
      </p:sp>
    </p:spTree>
    <p:extLst>
      <p:ext uri="{BB962C8B-B14F-4D97-AF65-F5344CB8AC3E}">
        <p14:creationId xmlns:p14="http://schemas.microsoft.com/office/powerpoint/2010/main" val="4128509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64D6DAE-64A9-4D3F-BBEC-4AA4ACF526B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xmlns="" id="{F01F768C-9AA8-485E-889F-B5A241E25AA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C0040295-0C60-47EC-8E77-56786D561A4F}"/>
              </a:ext>
            </a:extLst>
          </p:cNvPr>
          <p:cNvSpPr>
            <a:spLocks noGrp="1"/>
          </p:cNvSpPr>
          <p:nvPr>
            <p:ph type="dt" sz="half" idx="10"/>
          </p:nvPr>
        </p:nvSpPr>
        <p:spPr/>
        <p:txBody>
          <a:bodyPr/>
          <a:lstStyle/>
          <a:p>
            <a:fld id="{C2F6CE0F-1F31-4128-A1D2-4BFF951A9999}" type="datetimeFigureOut">
              <a:rPr lang="en-GB" smtClean="0"/>
              <a:t>25/10/2018</a:t>
            </a:fld>
            <a:endParaRPr lang="en-GB"/>
          </a:p>
        </p:txBody>
      </p:sp>
      <p:sp>
        <p:nvSpPr>
          <p:cNvPr id="5" name="Footer Placeholder 4">
            <a:extLst>
              <a:ext uri="{FF2B5EF4-FFF2-40B4-BE49-F238E27FC236}">
                <a16:creationId xmlns:a16="http://schemas.microsoft.com/office/drawing/2014/main" xmlns="" id="{4DB5C2C9-01C7-45CB-B3F2-504F42D93F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AF3DDB81-F2AC-4534-890E-188AB100B752}"/>
              </a:ext>
            </a:extLst>
          </p:cNvPr>
          <p:cNvSpPr>
            <a:spLocks noGrp="1"/>
          </p:cNvSpPr>
          <p:nvPr>
            <p:ph type="sldNum" sz="quarter" idx="12"/>
          </p:nvPr>
        </p:nvSpPr>
        <p:spPr/>
        <p:txBody>
          <a:bodyPr/>
          <a:lstStyle/>
          <a:p>
            <a:fld id="{E2F20B47-6CAA-4FF4-ADCB-DBD833589A67}" type="slidenum">
              <a:rPr lang="en-GB" smtClean="0"/>
              <a:t>‹#›</a:t>
            </a:fld>
            <a:endParaRPr lang="en-GB"/>
          </a:p>
        </p:txBody>
      </p:sp>
    </p:spTree>
    <p:extLst>
      <p:ext uri="{BB962C8B-B14F-4D97-AF65-F5344CB8AC3E}">
        <p14:creationId xmlns:p14="http://schemas.microsoft.com/office/powerpoint/2010/main" val="3406522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489E637-F0A9-4C16-8657-C9E0C00BC42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D9CA2459-AEB6-422F-81D9-06EA636C7FB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xmlns="" id="{90D214FC-E96E-40AA-B664-2B1529E6B2E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xmlns="" id="{72578B93-F0C5-4591-8073-34524CF4D2BC}"/>
              </a:ext>
            </a:extLst>
          </p:cNvPr>
          <p:cNvSpPr>
            <a:spLocks noGrp="1"/>
          </p:cNvSpPr>
          <p:nvPr>
            <p:ph type="dt" sz="half" idx="10"/>
          </p:nvPr>
        </p:nvSpPr>
        <p:spPr/>
        <p:txBody>
          <a:bodyPr/>
          <a:lstStyle/>
          <a:p>
            <a:fld id="{C2F6CE0F-1F31-4128-A1D2-4BFF951A9999}" type="datetimeFigureOut">
              <a:rPr lang="en-GB" smtClean="0"/>
              <a:t>25/10/2018</a:t>
            </a:fld>
            <a:endParaRPr lang="en-GB"/>
          </a:p>
        </p:txBody>
      </p:sp>
      <p:sp>
        <p:nvSpPr>
          <p:cNvPr id="6" name="Footer Placeholder 5">
            <a:extLst>
              <a:ext uri="{FF2B5EF4-FFF2-40B4-BE49-F238E27FC236}">
                <a16:creationId xmlns:a16="http://schemas.microsoft.com/office/drawing/2014/main" xmlns="" id="{922A1963-4EFC-4ABA-9D2A-55741378B06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E8CE284A-5400-481B-BDAE-FB37C815B678}"/>
              </a:ext>
            </a:extLst>
          </p:cNvPr>
          <p:cNvSpPr>
            <a:spLocks noGrp="1"/>
          </p:cNvSpPr>
          <p:nvPr>
            <p:ph type="sldNum" sz="quarter" idx="12"/>
          </p:nvPr>
        </p:nvSpPr>
        <p:spPr/>
        <p:txBody>
          <a:bodyPr/>
          <a:lstStyle/>
          <a:p>
            <a:fld id="{E2F20B47-6CAA-4FF4-ADCB-DBD833589A67}" type="slidenum">
              <a:rPr lang="en-GB" smtClean="0"/>
              <a:t>‹#›</a:t>
            </a:fld>
            <a:endParaRPr lang="en-GB"/>
          </a:p>
        </p:txBody>
      </p:sp>
    </p:spTree>
    <p:extLst>
      <p:ext uri="{BB962C8B-B14F-4D97-AF65-F5344CB8AC3E}">
        <p14:creationId xmlns:p14="http://schemas.microsoft.com/office/powerpoint/2010/main" val="4970153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42AC382-4116-45F1-B665-E4D74AC513C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xmlns="" id="{FDD32688-3AA8-4DC6-8718-B26D590E3AE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DE131231-4A2E-4DCF-8CBF-1FDAF704AB6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xmlns="" id="{B03ADF9E-BB8E-4659-B7B0-E9745D6667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FBDBF7BB-C551-4E20-B842-102A5AE8B26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xmlns="" id="{4669B3B9-2E10-48DC-B84E-B85FFB7D226D}"/>
              </a:ext>
            </a:extLst>
          </p:cNvPr>
          <p:cNvSpPr>
            <a:spLocks noGrp="1"/>
          </p:cNvSpPr>
          <p:nvPr>
            <p:ph type="dt" sz="half" idx="10"/>
          </p:nvPr>
        </p:nvSpPr>
        <p:spPr/>
        <p:txBody>
          <a:bodyPr/>
          <a:lstStyle/>
          <a:p>
            <a:fld id="{C2F6CE0F-1F31-4128-A1D2-4BFF951A9999}" type="datetimeFigureOut">
              <a:rPr lang="en-GB" smtClean="0"/>
              <a:t>25/10/2018</a:t>
            </a:fld>
            <a:endParaRPr lang="en-GB"/>
          </a:p>
        </p:txBody>
      </p:sp>
      <p:sp>
        <p:nvSpPr>
          <p:cNvPr id="8" name="Footer Placeholder 7">
            <a:extLst>
              <a:ext uri="{FF2B5EF4-FFF2-40B4-BE49-F238E27FC236}">
                <a16:creationId xmlns:a16="http://schemas.microsoft.com/office/drawing/2014/main" xmlns="" id="{3939AB43-501C-4A42-B182-CB97EE6EF1F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xmlns="" id="{01657C3F-0BF8-40EA-A6DF-82D5E28288CF}"/>
              </a:ext>
            </a:extLst>
          </p:cNvPr>
          <p:cNvSpPr>
            <a:spLocks noGrp="1"/>
          </p:cNvSpPr>
          <p:nvPr>
            <p:ph type="sldNum" sz="quarter" idx="12"/>
          </p:nvPr>
        </p:nvSpPr>
        <p:spPr/>
        <p:txBody>
          <a:bodyPr/>
          <a:lstStyle/>
          <a:p>
            <a:fld id="{E2F20B47-6CAA-4FF4-ADCB-DBD833589A67}" type="slidenum">
              <a:rPr lang="en-GB" smtClean="0"/>
              <a:t>‹#›</a:t>
            </a:fld>
            <a:endParaRPr lang="en-GB"/>
          </a:p>
        </p:txBody>
      </p:sp>
    </p:spTree>
    <p:extLst>
      <p:ext uri="{BB962C8B-B14F-4D97-AF65-F5344CB8AC3E}">
        <p14:creationId xmlns:p14="http://schemas.microsoft.com/office/powerpoint/2010/main" val="29166730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D93AC96-3954-49B4-AB9C-A360C27DC3A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xmlns="" id="{A7851CFA-8E17-4AC6-BF4C-A8E8CE395F42}"/>
              </a:ext>
            </a:extLst>
          </p:cNvPr>
          <p:cNvSpPr>
            <a:spLocks noGrp="1"/>
          </p:cNvSpPr>
          <p:nvPr>
            <p:ph type="dt" sz="half" idx="10"/>
          </p:nvPr>
        </p:nvSpPr>
        <p:spPr/>
        <p:txBody>
          <a:bodyPr/>
          <a:lstStyle/>
          <a:p>
            <a:fld id="{C2F6CE0F-1F31-4128-A1D2-4BFF951A9999}" type="datetimeFigureOut">
              <a:rPr lang="en-GB" smtClean="0"/>
              <a:t>25/10/2018</a:t>
            </a:fld>
            <a:endParaRPr lang="en-GB"/>
          </a:p>
        </p:txBody>
      </p:sp>
      <p:sp>
        <p:nvSpPr>
          <p:cNvPr id="4" name="Footer Placeholder 3">
            <a:extLst>
              <a:ext uri="{FF2B5EF4-FFF2-40B4-BE49-F238E27FC236}">
                <a16:creationId xmlns:a16="http://schemas.microsoft.com/office/drawing/2014/main" xmlns="" id="{EB980AB1-D23D-43EA-B294-0143AF5DB41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xmlns="" id="{9945BA70-F690-4FAF-9396-FA7485EEB83A}"/>
              </a:ext>
            </a:extLst>
          </p:cNvPr>
          <p:cNvSpPr>
            <a:spLocks noGrp="1"/>
          </p:cNvSpPr>
          <p:nvPr>
            <p:ph type="sldNum" sz="quarter" idx="12"/>
          </p:nvPr>
        </p:nvSpPr>
        <p:spPr/>
        <p:txBody>
          <a:bodyPr/>
          <a:lstStyle/>
          <a:p>
            <a:fld id="{E2F20B47-6CAA-4FF4-ADCB-DBD833589A67}" type="slidenum">
              <a:rPr lang="en-GB" smtClean="0"/>
              <a:t>‹#›</a:t>
            </a:fld>
            <a:endParaRPr lang="en-GB"/>
          </a:p>
        </p:txBody>
      </p:sp>
    </p:spTree>
    <p:extLst>
      <p:ext uri="{BB962C8B-B14F-4D97-AF65-F5344CB8AC3E}">
        <p14:creationId xmlns:p14="http://schemas.microsoft.com/office/powerpoint/2010/main" val="15573487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481B8928-D4E1-46D8-AEBB-AB533ADC42BC}"/>
              </a:ext>
            </a:extLst>
          </p:cNvPr>
          <p:cNvSpPr>
            <a:spLocks noGrp="1"/>
          </p:cNvSpPr>
          <p:nvPr>
            <p:ph type="dt" sz="half" idx="10"/>
          </p:nvPr>
        </p:nvSpPr>
        <p:spPr/>
        <p:txBody>
          <a:bodyPr/>
          <a:lstStyle/>
          <a:p>
            <a:fld id="{C2F6CE0F-1F31-4128-A1D2-4BFF951A9999}" type="datetimeFigureOut">
              <a:rPr lang="en-GB" smtClean="0"/>
              <a:t>25/10/2018</a:t>
            </a:fld>
            <a:endParaRPr lang="en-GB"/>
          </a:p>
        </p:txBody>
      </p:sp>
      <p:sp>
        <p:nvSpPr>
          <p:cNvPr id="3" name="Footer Placeholder 2">
            <a:extLst>
              <a:ext uri="{FF2B5EF4-FFF2-40B4-BE49-F238E27FC236}">
                <a16:creationId xmlns:a16="http://schemas.microsoft.com/office/drawing/2014/main" xmlns="" id="{DD68FA65-2DFD-418E-BBB4-09796C57FDF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xmlns="" id="{4248F3B6-7467-4545-B051-B22382EC7E2D}"/>
              </a:ext>
            </a:extLst>
          </p:cNvPr>
          <p:cNvSpPr>
            <a:spLocks noGrp="1"/>
          </p:cNvSpPr>
          <p:nvPr>
            <p:ph type="sldNum" sz="quarter" idx="12"/>
          </p:nvPr>
        </p:nvSpPr>
        <p:spPr/>
        <p:txBody>
          <a:bodyPr/>
          <a:lstStyle/>
          <a:p>
            <a:fld id="{E2F20B47-6CAA-4FF4-ADCB-DBD833589A67}" type="slidenum">
              <a:rPr lang="en-GB" smtClean="0"/>
              <a:t>‹#›</a:t>
            </a:fld>
            <a:endParaRPr lang="en-GB"/>
          </a:p>
        </p:txBody>
      </p:sp>
    </p:spTree>
    <p:extLst>
      <p:ext uri="{BB962C8B-B14F-4D97-AF65-F5344CB8AC3E}">
        <p14:creationId xmlns:p14="http://schemas.microsoft.com/office/powerpoint/2010/main" val="30900297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AA0D605-15A1-47C7-AF96-BCBD53D121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05DA44D4-881A-4261-817D-CC489AF4ED2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xmlns="" id="{6CDBE425-AD37-4148-8B08-C60EEBCBB5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072C4D66-1898-4A03-BDC8-EF6D8A6FA795}"/>
              </a:ext>
            </a:extLst>
          </p:cNvPr>
          <p:cNvSpPr>
            <a:spLocks noGrp="1"/>
          </p:cNvSpPr>
          <p:nvPr>
            <p:ph type="dt" sz="half" idx="10"/>
          </p:nvPr>
        </p:nvSpPr>
        <p:spPr/>
        <p:txBody>
          <a:bodyPr/>
          <a:lstStyle/>
          <a:p>
            <a:fld id="{C2F6CE0F-1F31-4128-A1D2-4BFF951A9999}" type="datetimeFigureOut">
              <a:rPr lang="en-GB" smtClean="0"/>
              <a:t>25/10/2018</a:t>
            </a:fld>
            <a:endParaRPr lang="en-GB"/>
          </a:p>
        </p:txBody>
      </p:sp>
      <p:sp>
        <p:nvSpPr>
          <p:cNvPr id="6" name="Footer Placeholder 5">
            <a:extLst>
              <a:ext uri="{FF2B5EF4-FFF2-40B4-BE49-F238E27FC236}">
                <a16:creationId xmlns:a16="http://schemas.microsoft.com/office/drawing/2014/main" xmlns="" id="{0598A6BC-32D7-4D54-8D0A-573FB56C5E6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A650EB8A-2CD0-45B6-9C47-123347A2380E}"/>
              </a:ext>
            </a:extLst>
          </p:cNvPr>
          <p:cNvSpPr>
            <a:spLocks noGrp="1"/>
          </p:cNvSpPr>
          <p:nvPr>
            <p:ph type="sldNum" sz="quarter" idx="12"/>
          </p:nvPr>
        </p:nvSpPr>
        <p:spPr/>
        <p:txBody>
          <a:bodyPr/>
          <a:lstStyle/>
          <a:p>
            <a:fld id="{E2F20B47-6CAA-4FF4-ADCB-DBD833589A67}" type="slidenum">
              <a:rPr lang="en-GB" smtClean="0"/>
              <a:t>‹#›</a:t>
            </a:fld>
            <a:endParaRPr lang="en-GB"/>
          </a:p>
        </p:txBody>
      </p:sp>
    </p:spTree>
    <p:extLst>
      <p:ext uri="{BB962C8B-B14F-4D97-AF65-F5344CB8AC3E}">
        <p14:creationId xmlns:p14="http://schemas.microsoft.com/office/powerpoint/2010/main" val="2202591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E1669BD-56C7-4B64-A841-034358BA0B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xmlns="" id="{E5652604-0AD2-433F-A287-C8B77D53959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xmlns="" id="{8EB43531-C33F-482F-85BE-1406E5FD1A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77DC3FCD-18BC-4DDA-B3D0-1C253A11E357}"/>
              </a:ext>
            </a:extLst>
          </p:cNvPr>
          <p:cNvSpPr>
            <a:spLocks noGrp="1"/>
          </p:cNvSpPr>
          <p:nvPr>
            <p:ph type="dt" sz="half" idx="10"/>
          </p:nvPr>
        </p:nvSpPr>
        <p:spPr/>
        <p:txBody>
          <a:bodyPr/>
          <a:lstStyle/>
          <a:p>
            <a:fld id="{C2F6CE0F-1F31-4128-A1D2-4BFF951A9999}" type="datetimeFigureOut">
              <a:rPr lang="en-GB" smtClean="0"/>
              <a:t>25/10/2018</a:t>
            </a:fld>
            <a:endParaRPr lang="en-GB"/>
          </a:p>
        </p:txBody>
      </p:sp>
      <p:sp>
        <p:nvSpPr>
          <p:cNvPr id="6" name="Footer Placeholder 5">
            <a:extLst>
              <a:ext uri="{FF2B5EF4-FFF2-40B4-BE49-F238E27FC236}">
                <a16:creationId xmlns:a16="http://schemas.microsoft.com/office/drawing/2014/main" xmlns="" id="{A0CB89D5-B4E4-40AF-84DD-56BA40B7CF4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B577E203-F6AC-43DA-A969-F18EF6B28C4E}"/>
              </a:ext>
            </a:extLst>
          </p:cNvPr>
          <p:cNvSpPr>
            <a:spLocks noGrp="1"/>
          </p:cNvSpPr>
          <p:nvPr>
            <p:ph type="sldNum" sz="quarter" idx="12"/>
          </p:nvPr>
        </p:nvSpPr>
        <p:spPr/>
        <p:txBody>
          <a:bodyPr/>
          <a:lstStyle/>
          <a:p>
            <a:fld id="{E2F20B47-6CAA-4FF4-ADCB-DBD833589A67}" type="slidenum">
              <a:rPr lang="en-GB" smtClean="0"/>
              <a:t>‹#›</a:t>
            </a:fld>
            <a:endParaRPr lang="en-GB"/>
          </a:p>
        </p:txBody>
      </p:sp>
    </p:spTree>
    <p:extLst>
      <p:ext uri="{BB962C8B-B14F-4D97-AF65-F5344CB8AC3E}">
        <p14:creationId xmlns:p14="http://schemas.microsoft.com/office/powerpoint/2010/main" val="149033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9C4942C3-BD0E-49D4-83DC-ED786D85D5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xmlns="" id="{C3D9D718-5AB4-41C1-9246-0BC00CAB2A9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0A18C91B-4C67-4D1E-B06D-EDB9F1FD3CA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F6CE0F-1F31-4128-A1D2-4BFF951A9999}" type="datetimeFigureOut">
              <a:rPr lang="en-GB" smtClean="0"/>
              <a:t>25/10/2018</a:t>
            </a:fld>
            <a:endParaRPr lang="en-GB"/>
          </a:p>
        </p:txBody>
      </p:sp>
      <p:sp>
        <p:nvSpPr>
          <p:cNvPr id="5" name="Footer Placeholder 4">
            <a:extLst>
              <a:ext uri="{FF2B5EF4-FFF2-40B4-BE49-F238E27FC236}">
                <a16:creationId xmlns:a16="http://schemas.microsoft.com/office/drawing/2014/main" xmlns="" id="{7829AA50-32C9-454B-8F0A-AFEDD7C18E6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xmlns="" id="{38A1EDF7-EB9E-44A3-93AB-E76064B6E9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F20B47-6CAA-4FF4-ADCB-DBD833589A67}" type="slidenum">
              <a:rPr lang="en-GB" smtClean="0"/>
              <a:t>‹#›</a:t>
            </a:fld>
            <a:endParaRPr lang="en-GB"/>
          </a:p>
        </p:txBody>
      </p:sp>
    </p:spTree>
    <p:extLst>
      <p:ext uri="{BB962C8B-B14F-4D97-AF65-F5344CB8AC3E}">
        <p14:creationId xmlns:p14="http://schemas.microsoft.com/office/powerpoint/2010/main" val="17593839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1.gif"/><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image" Target="../media/image28.jpg"/><Relationship Id="rId5" Type="http://schemas.openxmlformats.org/officeDocument/2006/relationships/image" Target="../media/image16.jpeg"/><Relationship Id="rId4" Type="http://schemas.openxmlformats.org/officeDocument/2006/relationships/image" Target="../media/image38.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4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B0ACC32-B236-4679-87A5-201F7EB15BF9}"/>
              </a:ext>
            </a:extLst>
          </p:cNvPr>
          <p:cNvSpPr>
            <a:spLocks noGrp="1"/>
          </p:cNvSpPr>
          <p:nvPr>
            <p:ph type="ctrTitle"/>
          </p:nvPr>
        </p:nvSpPr>
        <p:spPr>
          <a:xfrm>
            <a:off x="1524000" y="1122363"/>
            <a:ext cx="9144000" cy="3784488"/>
          </a:xfrm>
        </p:spPr>
        <p:txBody>
          <a:bodyPr>
            <a:normAutofit/>
          </a:bodyPr>
          <a:lstStyle/>
          <a:p>
            <a:r>
              <a:rPr lang="en-GB" b="1" dirty="0" smtClean="0"/>
              <a:t>Week 4</a:t>
            </a:r>
            <a:br>
              <a:rPr lang="en-GB" b="1" dirty="0" smtClean="0"/>
            </a:br>
            <a:r>
              <a:rPr lang="en-GB" b="1" dirty="0"/>
              <a:t/>
            </a:r>
            <a:br>
              <a:rPr lang="en-GB" b="1" dirty="0"/>
            </a:br>
            <a:r>
              <a:rPr lang="en-GB" b="1" dirty="0"/>
              <a:t> The Conquest of the Mainland: Mexico and Peru</a:t>
            </a:r>
          </a:p>
        </p:txBody>
      </p:sp>
    </p:spTree>
    <p:extLst>
      <p:ext uri="{BB962C8B-B14F-4D97-AF65-F5344CB8AC3E}">
        <p14:creationId xmlns:p14="http://schemas.microsoft.com/office/powerpoint/2010/main" val="23169666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D0A42D9-33D6-4C18-B091-4C5B08DFD0EF}"/>
              </a:ext>
            </a:extLst>
          </p:cNvPr>
          <p:cNvSpPr>
            <a:spLocks noGrp="1"/>
          </p:cNvSpPr>
          <p:nvPr>
            <p:ph type="title"/>
          </p:nvPr>
        </p:nvSpPr>
        <p:spPr>
          <a:xfrm>
            <a:off x="554865" y="62179"/>
            <a:ext cx="10515600" cy="1325563"/>
          </a:xfrm>
        </p:spPr>
        <p:txBody>
          <a:bodyPr>
            <a:normAutofit/>
          </a:bodyPr>
          <a:lstStyle/>
          <a:p>
            <a:r>
              <a:rPr lang="en-GB" b="1" dirty="0"/>
              <a:t>Features of Aztec Empire</a:t>
            </a:r>
            <a:endParaRPr lang="en-GB" dirty="0"/>
          </a:p>
        </p:txBody>
      </p:sp>
      <p:sp>
        <p:nvSpPr>
          <p:cNvPr id="3" name="Content Placeholder 2">
            <a:extLst>
              <a:ext uri="{FF2B5EF4-FFF2-40B4-BE49-F238E27FC236}">
                <a16:creationId xmlns:a16="http://schemas.microsoft.com/office/drawing/2014/main" xmlns="" id="{425AD11B-E0FE-4F19-9B25-6CB6AE52E65E}"/>
              </a:ext>
            </a:extLst>
          </p:cNvPr>
          <p:cNvSpPr>
            <a:spLocks noGrp="1"/>
          </p:cNvSpPr>
          <p:nvPr>
            <p:ph idx="1"/>
          </p:nvPr>
        </p:nvSpPr>
        <p:spPr>
          <a:xfrm>
            <a:off x="231328" y="1387742"/>
            <a:ext cx="6966846" cy="5309271"/>
          </a:xfrm>
        </p:spPr>
        <p:txBody>
          <a:bodyPr>
            <a:normAutofit lnSpcReduction="10000"/>
          </a:bodyPr>
          <a:lstStyle/>
          <a:p>
            <a:pPr lvl="0"/>
            <a:r>
              <a:rPr lang="en-GB" dirty="0"/>
              <a:t>Based on village units: </a:t>
            </a:r>
            <a:r>
              <a:rPr lang="en-GB" b="1" dirty="0" err="1"/>
              <a:t>calpulli</a:t>
            </a:r>
            <a:r>
              <a:rPr lang="en-GB" b="1" dirty="0"/>
              <a:t>. </a:t>
            </a:r>
            <a:r>
              <a:rPr lang="en-GB" dirty="0"/>
              <a:t>Empire built by adding these units.</a:t>
            </a:r>
            <a:endParaRPr lang="en-GB" b="1" dirty="0"/>
          </a:p>
          <a:p>
            <a:pPr lvl="0"/>
            <a:r>
              <a:rPr lang="en-GB" dirty="0"/>
              <a:t>Very </a:t>
            </a:r>
            <a:r>
              <a:rPr lang="en-GB" b="1" dirty="0"/>
              <a:t>stratified </a:t>
            </a:r>
            <a:r>
              <a:rPr lang="en-GB" dirty="0"/>
              <a:t>society:  elite are warriors/ priests etc; live in </a:t>
            </a:r>
            <a:r>
              <a:rPr lang="en-GB" b="1" dirty="0" err="1"/>
              <a:t>Tenochtitlán</a:t>
            </a:r>
            <a:r>
              <a:rPr lang="en-GB" b="1" dirty="0"/>
              <a:t> &amp; claim tribute from other parts of the empire</a:t>
            </a:r>
          </a:p>
          <a:p>
            <a:pPr lvl="0"/>
            <a:r>
              <a:rPr lang="en-GB" b="1" dirty="0"/>
              <a:t>Religion is central and not separable from politics. </a:t>
            </a:r>
            <a:r>
              <a:rPr lang="en-GB" dirty="0"/>
              <a:t>Descent from god </a:t>
            </a:r>
            <a:r>
              <a:rPr lang="en-GB" b="1" dirty="0"/>
              <a:t>Huitzilopochtli </a:t>
            </a:r>
            <a:r>
              <a:rPr lang="en-GB" dirty="0"/>
              <a:t>justifies rule</a:t>
            </a:r>
          </a:p>
          <a:p>
            <a:pPr lvl="0"/>
            <a:r>
              <a:rPr lang="en-GB" b="1" dirty="0"/>
              <a:t>Syncretism: </a:t>
            </a:r>
            <a:r>
              <a:rPr lang="en-GB" dirty="0" err="1"/>
              <a:t>calpulli</a:t>
            </a:r>
            <a:r>
              <a:rPr lang="en-GB" dirty="0"/>
              <a:t> continue to worship own deities but incorporate Huitzilopochtli</a:t>
            </a:r>
            <a:endParaRPr lang="en-GB" b="1" dirty="0"/>
          </a:p>
          <a:p>
            <a:pPr lvl="0"/>
            <a:r>
              <a:rPr lang="en-GB" b="1" dirty="0"/>
              <a:t>Major cultural achievements. </a:t>
            </a:r>
            <a:r>
              <a:rPr lang="en-GB" dirty="0"/>
              <a:t>Temples; cosmology, education, writing using pictorial/ glyphs system</a:t>
            </a:r>
            <a:endParaRPr lang="en-GB" b="1" dirty="0"/>
          </a:p>
          <a:p>
            <a:endParaRPr lang="en-GB" dirty="0"/>
          </a:p>
        </p:txBody>
      </p:sp>
      <p:pic>
        <p:nvPicPr>
          <p:cNvPr id="2050" name="Picture 2" descr="https://chantiollinmx.files.wordpress.com/2011/08/escuel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01577" y="197300"/>
            <a:ext cx="2559096" cy="282847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aztec glyph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84223" y="3309870"/>
            <a:ext cx="4407383" cy="35259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44713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k4 Aztec society.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8946" y="-407341"/>
            <a:ext cx="6085457" cy="8654672"/>
          </a:xfrm>
          <a:prstGeom prst="rect">
            <a:avLst/>
          </a:prstGeom>
        </p:spPr>
      </p:pic>
      <p:sp>
        <p:nvSpPr>
          <p:cNvPr id="5" name="TextBox 4"/>
          <p:cNvSpPr txBox="1"/>
          <p:nvPr/>
        </p:nvSpPr>
        <p:spPr>
          <a:xfrm>
            <a:off x="3703195" y="6059431"/>
            <a:ext cx="4781690" cy="369332"/>
          </a:xfrm>
          <a:prstGeom prst="rect">
            <a:avLst/>
          </a:prstGeom>
          <a:noFill/>
        </p:spPr>
        <p:txBody>
          <a:bodyPr wrap="square" rtlCol="0">
            <a:spAutoFit/>
          </a:bodyPr>
          <a:lstStyle/>
          <a:p>
            <a:pPr algn="ctr"/>
            <a:r>
              <a:rPr lang="en-US" dirty="0"/>
              <a:t>Social structure of Aztec empire</a:t>
            </a:r>
          </a:p>
        </p:txBody>
      </p:sp>
      <p:pic>
        <p:nvPicPr>
          <p:cNvPr id="3074" name="Picture 2" descr="Image result for pIPITLIN ESCULTUR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68514" y="1063059"/>
            <a:ext cx="4363826" cy="35259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72355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www.ciberjob.org/etnohistoria/Codice-Mendoz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8039" y="197114"/>
            <a:ext cx="4444776" cy="524457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889419" y="5679583"/>
            <a:ext cx="3872022" cy="830997"/>
          </a:xfrm>
          <a:prstGeom prst="rect">
            <a:avLst/>
          </a:prstGeom>
          <a:noFill/>
        </p:spPr>
        <p:txBody>
          <a:bodyPr wrap="none" rtlCol="0">
            <a:spAutoFit/>
          </a:bodyPr>
          <a:lstStyle/>
          <a:p>
            <a:r>
              <a:rPr lang="en-GB" sz="2400" dirty="0" smtClean="0"/>
              <a:t>From Codex Mendoza c. 1541</a:t>
            </a:r>
          </a:p>
          <a:p>
            <a:r>
              <a:rPr lang="en-GB" sz="2400" dirty="0" smtClean="0"/>
              <a:t>Bodleian Library Oxford</a:t>
            </a:r>
            <a:endParaRPr lang="en-GB" sz="2400" dirty="0"/>
          </a:p>
        </p:txBody>
      </p:sp>
    </p:spTree>
    <p:extLst>
      <p:ext uri="{BB962C8B-B14F-4D97-AF65-F5344CB8AC3E}">
        <p14:creationId xmlns:p14="http://schemas.microsoft.com/office/powerpoint/2010/main" val="18077006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nca empir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8000" y="539727"/>
            <a:ext cx="3556000" cy="4813300"/>
          </a:xfrm>
          <a:prstGeom prst="rect">
            <a:avLst/>
          </a:prstGeom>
        </p:spPr>
      </p:pic>
      <p:sp>
        <p:nvSpPr>
          <p:cNvPr id="3" name="TextBox 2"/>
          <p:cNvSpPr txBox="1"/>
          <p:nvPr/>
        </p:nvSpPr>
        <p:spPr>
          <a:xfrm>
            <a:off x="4318001" y="5794654"/>
            <a:ext cx="3642493" cy="523220"/>
          </a:xfrm>
          <a:prstGeom prst="rect">
            <a:avLst/>
          </a:prstGeom>
          <a:noFill/>
        </p:spPr>
        <p:txBody>
          <a:bodyPr wrap="none" rtlCol="0">
            <a:spAutoFit/>
          </a:bodyPr>
          <a:lstStyle/>
          <a:p>
            <a:r>
              <a:rPr lang="en-US" sz="2800" dirty="0"/>
              <a:t>Inca Empire, 1438-1525</a:t>
            </a:r>
          </a:p>
        </p:txBody>
      </p:sp>
    </p:spTree>
    <p:extLst>
      <p:ext uri="{BB962C8B-B14F-4D97-AF65-F5344CB8AC3E}">
        <p14:creationId xmlns:p14="http://schemas.microsoft.com/office/powerpoint/2010/main" val="6194768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chu picchu.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4097" y="247556"/>
            <a:ext cx="8123807" cy="5547098"/>
          </a:xfrm>
          <a:prstGeom prst="rect">
            <a:avLst/>
          </a:prstGeom>
        </p:spPr>
      </p:pic>
      <p:sp>
        <p:nvSpPr>
          <p:cNvPr id="3" name="TextBox 2"/>
          <p:cNvSpPr txBox="1"/>
          <p:nvPr/>
        </p:nvSpPr>
        <p:spPr>
          <a:xfrm>
            <a:off x="5042704" y="5994204"/>
            <a:ext cx="3069302" cy="523220"/>
          </a:xfrm>
          <a:prstGeom prst="rect">
            <a:avLst/>
          </a:prstGeom>
          <a:noFill/>
        </p:spPr>
        <p:txBody>
          <a:bodyPr wrap="none" rtlCol="0">
            <a:spAutoFit/>
          </a:bodyPr>
          <a:lstStyle/>
          <a:p>
            <a:r>
              <a:rPr lang="en-US" sz="2800" dirty="0"/>
              <a:t>Machu Picchu, Peru</a:t>
            </a:r>
          </a:p>
        </p:txBody>
      </p:sp>
    </p:spTree>
    <p:extLst>
      <p:ext uri="{BB962C8B-B14F-4D97-AF65-F5344CB8AC3E}">
        <p14:creationId xmlns:p14="http://schemas.microsoft.com/office/powerpoint/2010/main" val="2201130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www.ciberjob.org/etnohistoria/cusc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0532" y="296214"/>
            <a:ext cx="5372948" cy="62477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20528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a:extLst>
              <a:ext uri="{FF2B5EF4-FFF2-40B4-BE49-F238E27FC236}">
                <a16:creationId xmlns:a16="http://schemas.microsoft.com/office/drawing/2014/main" xmlns="" id="{0A426A89-7879-4204-8F52-98AC3E7668A5}"/>
              </a:ext>
            </a:extLst>
          </p:cNvPr>
          <p:cNvSpPr>
            <a:spLocks noGrp="1" noChangeArrowheads="1"/>
          </p:cNvSpPr>
          <p:nvPr>
            <p:ph type="title"/>
          </p:nvPr>
        </p:nvSpPr>
        <p:spPr/>
        <p:txBody>
          <a:bodyPr/>
          <a:lstStyle/>
          <a:p>
            <a:r>
              <a:rPr lang="en-GB" altLang="en-US"/>
              <a:t>Atahuallpa</a:t>
            </a:r>
          </a:p>
        </p:txBody>
      </p:sp>
      <p:pic>
        <p:nvPicPr>
          <p:cNvPr id="70660" name="Picture 4" descr="Atahuallpa">
            <a:extLst>
              <a:ext uri="{FF2B5EF4-FFF2-40B4-BE49-F238E27FC236}">
                <a16:creationId xmlns:a16="http://schemas.microsoft.com/office/drawing/2014/main" xmlns="" id="{4884B39A-8D27-4ACA-8911-74F6049375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1450" y="1371600"/>
            <a:ext cx="394335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57933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inca state government hierarch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0310" y="1019863"/>
            <a:ext cx="10313354" cy="50074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50843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6FAE61D2-4C41-4969-866E-9FFF344CB402}"/>
              </a:ext>
            </a:extLst>
          </p:cNvPr>
          <p:cNvSpPr>
            <a:spLocks noGrp="1"/>
          </p:cNvSpPr>
          <p:nvPr>
            <p:ph type="title"/>
          </p:nvPr>
        </p:nvSpPr>
        <p:spPr/>
        <p:txBody>
          <a:bodyPr>
            <a:normAutofit/>
          </a:bodyPr>
          <a:lstStyle/>
          <a:p>
            <a:r>
              <a:rPr lang="en-GB" b="1" dirty="0"/>
              <a:t>Features of Inca Empire</a:t>
            </a:r>
            <a:br>
              <a:rPr lang="en-GB" b="1" dirty="0"/>
            </a:br>
            <a:endParaRPr lang="en-GB" dirty="0"/>
          </a:p>
        </p:txBody>
      </p:sp>
      <p:sp>
        <p:nvSpPr>
          <p:cNvPr id="4" name="Content Placeholder 3">
            <a:extLst>
              <a:ext uri="{FF2B5EF4-FFF2-40B4-BE49-F238E27FC236}">
                <a16:creationId xmlns:a16="http://schemas.microsoft.com/office/drawing/2014/main" xmlns="" id="{2248F7B6-B45E-465E-9813-2442A4CEC403}"/>
              </a:ext>
            </a:extLst>
          </p:cNvPr>
          <p:cNvSpPr>
            <a:spLocks noGrp="1"/>
          </p:cNvSpPr>
          <p:nvPr>
            <p:ph idx="1"/>
          </p:nvPr>
        </p:nvSpPr>
        <p:spPr>
          <a:xfrm>
            <a:off x="928352" y="2266682"/>
            <a:ext cx="10765665" cy="3562552"/>
          </a:xfrm>
        </p:spPr>
        <p:txBody>
          <a:bodyPr>
            <a:noAutofit/>
          </a:bodyPr>
          <a:lstStyle/>
          <a:p>
            <a:pPr lvl="0"/>
            <a:r>
              <a:rPr lang="en-GB" sz="2600" dirty="0"/>
              <a:t>Based on exacting </a:t>
            </a:r>
            <a:r>
              <a:rPr lang="en-GB" sz="2600" b="1" dirty="0"/>
              <a:t>tribute.</a:t>
            </a:r>
          </a:p>
          <a:p>
            <a:pPr lvl="0"/>
            <a:r>
              <a:rPr lang="en-GB" sz="2600" dirty="0"/>
              <a:t>Village units: </a:t>
            </a:r>
            <a:r>
              <a:rPr lang="en-GB" sz="2600" b="1" dirty="0"/>
              <a:t>ayllu; but also, </a:t>
            </a:r>
            <a:r>
              <a:rPr lang="en-GB" sz="2600" dirty="0"/>
              <a:t>a </a:t>
            </a:r>
            <a:r>
              <a:rPr lang="en-GB" sz="2600" b="1" dirty="0"/>
              <a:t>centralised bureaucratic state.</a:t>
            </a:r>
          </a:p>
          <a:p>
            <a:pPr lvl="0"/>
            <a:r>
              <a:rPr lang="en-GB" sz="2600" b="1" dirty="0"/>
              <a:t>Redistribution and reciprocity </a:t>
            </a:r>
            <a:r>
              <a:rPr lang="en-GB" sz="2600" dirty="0"/>
              <a:t>in Andean society to cope with CLIMATE. </a:t>
            </a:r>
            <a:endParaRPr lang="en-GB" sz="2600" b="1" dirty="0"/>
          </a:p>
          <a:p>
            <a:pPr lvl="0"/>
            <a:r>
              <a:rPr lang="en-GB" sz="2600" b="1" dirty="0"/>
              <a:t>Central warehouses </a:t>
            </a:r>
            <a:r>
              <a:rPr lang="en-GB" sz="2600" dirty="0"/>
              <a:t>for population in times of hunger </a:t>
            </a:r>
          </a:p>
          <a:p>
            <a:pPr lvl="0"/>
            <a:r>
              <a:rPr lang="en-GB" sz="2600" b="1" dirty="0" err="1"/>
              <a:t>Mita</a:t>
            </a:r>
            <a:r>
              <a:rPr lang="en-GB" sz="2600" b="1" dirty="0"/>
              <a:t> – a system of rotational labour service that will be maintained in modified form under the Spanish</a:t>
            </a:r>
          </a:p>
          <a:p>
            <a:pPr lvl="0"/>
            <a:r>
              <a:rPr lang="en-GB" sz="2600" dirty="0"/>
              <a:t>R</a:t>
            </a:r>
            <a:r>
              <a:rPr lang="en-GB" sz="2600" b="1" dirty="0"/>
              <a:t>eligion intertwines with</a:t>
            </a:r>
            <a:r>
              <a:rPr lang="en-GB" sz="2600" dirty="0"/>
              <a:t> state. Local people also keep own </a:t>
            </a:r>
            <a:r>
              <a:rPr lang="en-GB" sz="2600" b="1" dirty="0" err="1"/>
              <a:t>huacas</a:t>
            </a:r>
            <a:r>
              <a:rPr lang="en-GB" sz="2600" b="1" dirty="0"/>
              <a:t> </a:t>
            </a:r>
            <a:r>
              <a:rPr lang="en-GB" sz="2600" dirty="0"/>
              <a:t>(shrines) as well as Inca religion. </a:t>
            </a:r>
            <a:endParaRPr lang="en-GB" sz="2600" b="1" dirty="0"/>
          </a:p>
          <a:p>
            <a:pPr lvl="0"/>
            <a:r>
              <a:rPr lang="en-GB" sz="2600" dirty="0"/>
              <a:t>No </a:t>
            </a:r>
            <a:r>
              <a:rPr lang="en-GB" sz="2600" b="1" dirty="0"/>
              <a:t>writing; </a:t>
            </a:r>
            <a:r>
              <a:rPr lang="en-GB" sz="2600" dirty="0"/>
              <a:t>knotted strings (</a:t>
            </a:r>
            <a:r>
              <a:rPr lang="en-GB" sz="2600" b="1" dirty="0"/>
              <a:t>quipus)</a:t>
            </a:r>
          </a:p>
          <a:p>
            <a:endParaRPr lang="en-GB" sz="1800" dirty="0"/>
          </a:p>
        </p:txBody>
      </p:sp>
      <p:pic>
        <p:nvPicPr>
          <p:cNvPr id="10242" name="Picture 2" descr="https://upload.wikimedia.org/wikipedia/commons/thumb/1/18/Quipo_in_the_Museo_Machu_Picchu%2C_Casa_Concha%2C_Cusco.jpg/300px-Quipo_in_the_Museo_Machu_Picchu%2C_Casa_Concha%2C_Cusc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6255" y="-12879"/>
            <a:ext cx="4663824" cy="26272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74654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F0B2DF0-E80B-4635-A9E9-D9FB7C912092}"/>
              </a:ext>
            </a:extLst>
          </p:cNvPr>
          <p:cNvSpPr>
            <a:spLocks noGrp="1"/>
          </p:cNvSpPr>
          <p:nvPr>
            <p:ph type="title"/>
          </p:nvPr>
        </p:nvSpPr>
        <p:spPr/>
        <p:txBody>
          <a:bodyPr/>
          <a:lstStyle/>
          <a:p>
            <a:r>
              <a:rPr lang="en-GB" b="1" dirty="0"/>
              <a:t>The Aztec and Inca empires are very different, but they share important common traits:</a:t>
            </a:r>
          </a:p>
        </p:txBody>
      </p:sp>
      <p:sp>
        <p:nvSpPr>
          <p:cNvPr id="3" name="Content Placeholder 2">
            <a:extLst>
              <a:ext uri="{FF2B5EF4-FFF2-40B4-BE49-F238E27FC236}">
                <a16:creationId xmlns:a16="http://schemas.microsoft.com/office/drawing/2014/main" xmlns="" id="{564D2B6E-50AC-46CB-B799-21B33BAB60B3}"/>
              </a:ext>
            </a:extLst>
          </p:cNvPr>
          <p:cNvSpPr>
            <a:spLocks noGrp="1"/>
          </p:cNvSpPr>
          <p:nvPr>
            <p:ph idx="1"/>
          </p:nvPr>
        </p:nvSpPr>
        <p:spPr/>
        <p:txBody>
          <a:bodyPr>
            <a:normAutofit/>
          </a:bodyPr>
          <a:lstStyle/>
          <a:p>
            <a:pPr lvl="0"/>
            <a:r>
              <a:rPr lang="en-GB" b="1" dirty="0"/>
              <a:t>dense, often urban populations; </a:t>
            </a:r>
          </a:p>
          <a:p>
            <a:pPr lvl="0"/>
            <a:r>
              <a:rPr lang="en-GB" b="1" dirty="0"/>
              <a:t>settled agriculture; </a:t>
            </a:r>
          </a:p>
          <a:p>
            <a:pPr lvl="0"/>
            <a:r>
              <a:rPr lang="en-GB" b="1" dirty="0"/>
              <a:t>complex social hierarchies; </a:t>
            </a:r>
          </a:p>
          <a:p>
            <a:pPr lvl="0"/>
            <a:r>
              <a:rPr lang="en-GB" b="1" dirty="0"/>
              <a:t>a central connection between religious belief and social and political structures;</a:t>
            </a:r>
          </a:p>
          <a:p>
            <a:pPr lvl="0"/>
            <a:r>
              <a:rPr lang="en-GB" b="1" dirty="0"/>
              <a:t>systems of tribute</a:t>
            </a:r>
          </a:p>
          <a:p>
            <a:r>
              <a:rPr lang="en-GB" b="1" dirty="0"/>
              <a:t>Empire-building: subject peoples under a central ruling group; syncretism</a:t>
            </a:r>
          </a:p>
          <a:p>
            <a:r>
              <a:rPr lang="en-GB" b="1" dirty="0"/>
              <a:t>Parts of empires only RECENTLY created; local rivalries and tensions</a:t>
            </a:r>
          </a:p>
        </p:txBody>
      </p:sp>
    </p:spTree>
    <p:extLst>
      <p:ext uri="{BB962C8B-B14F-4D97-AF65-F5344CB8AC3E}">
        <p14:creationId xmlns:p14="http://schemas.microsoft.com/office/powerpoint/2010/main" val="162538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lc="http://schemas.openxmlformats.org/drawingml/2006/lockedCanvas" xmlns:a16="http://schemas.microsoft.com/office/drawing/2014/main" xmlns="" id="{12AC5F7A-C077-C748-BFBA-E98A475B62EB}"/>
              </a:ext>
            </a:extLst>
          </p:cNvPr>
          <p:cNvPicPr>
            <a:picLocks noChangeAspect="1"/>
          </p:cNvPicPr>
          <p:nvPr/>
        </p:nvPicPr>
        <p:blipFill>
          <a:blip r:embed="rId2"/>
          <a:stretch>
            <a:fillRect/>
          </a:stretch>
        </p:blipFill>
        <p:spPr>
          <a:xfrm>
            <a:off x="677120" y="159748"/>
            <a:ext cx="4152457" cy="6637392"/>
          </a:xfrm>
          <a:prstGeom prst="rect">
            <a:avLst/>
          </a:prstGeom>
        </p:spPr>
      </p:pic>
      <p:pic>
        <p:nvPicPr>
          <p:cNvPr id="5" name="Picture 4" descr="https://www.sohistoria.com.br/biografias/cabral/index_clip_image0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8682" y="159748"/>
            <a:ext cx="3836908" cy="6498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25326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01-1898caribbean">
            <a:extLst>
              <a:ext uri="{FF2B5EF4-FFF2-40B4-BE49-F238E27FC236}">
                <a16:creationId xmlns:a16="http://schemas.microsoft.com/office/drawing/2014/main" xmlns="" id="{557F5729-46EB-477D-A3F8-767100152A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228600"/>
            <a:ext cx="8382000" cy="6205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37422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Moctezuma II, the Last Aztec King (Reigned 1502â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668" y="244697"/>
            <a:ext cx="5492902" cy="454769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64668" y="4919729"/>
            <a:ext cx="5492902" cy="1631216"/>
          </a:xfrm>
          <a:prstGeom prst="rect">
            <a:avLst/>
          </a:prstGeom>
          <a:noFill/>
        </p:spPr>
        <p:txBody>
          <a:bodyPr wrap="square" rtlCol="0">
            <a:spAutoFit/>
          </a:bodyPr>
          <a:lstStyle/>
          <a:p>
            <a:r>
              <a:rPr lang="en-GB" sz="2000" dirty="0" smtClean="0"/>
              <a:t>Moctezuma</a:t>
            </a:r>
          </a:p>
          <a:p>
            <a:r>
              <a:rPr lang="en-GB" sz="2000" dirty="0" smtClean="0"/>
              <a:t>From the </a:t>
            </a:r>
            <a:r>
              <a:rPr lang="en-US" sz="2000" dirty="0"/>
              <a:t>The Tovar Codex, attributed to the 16th-century Mexican Jesuit Juan de Tovar, contains detailed information about the rites and ceremonies of the Aztecs (also known as Mexica).</a:t>
            </a:r>
            <a:endParaRPr lang="en-GB" sz="2000" dirty="0"/>
          </a:p>
        </p:txBody>
      </p:sp>
      <p:sp>
        <p:nvSpPr>
          <p:cNvPr id="3" name="TextBox 2"/>
          <p:cNvSpPr txBox="1"/>
          <p:nvPr/>
        </p:nvSpPr>
        <p:spPr>
          <a:xfrm>
            <a:off x="6890198" y="4919729"/>
            <a:ext cx="3181512" cy="707886"/>
          </a:xfrm>
          <a:prstGeom prst="rect">
            <a:avLst/>
          </a:prstGeom>
          <a:noFill/>
        </p:spPr>
        <p:txBody>
          <a:bodyPr wrap="none" rtlCol="0">
            <a:spAutoFit/>
          </a:bodyPr>
          <a:lstStyle/>
          <a:p>
            <a:r>
              <a:rPr lang="en-GB" sz="2000" dirty="0" err="1" smtClean="0"/>
              <a:t>Malintzin</a:t>
            </a:r>
            <a:endParaRPr lang="en-GB" sz="2000" dirty="0" smtClean="0"/>
          </a:p>
          <a:p>
            <a:r>
              <a:rPr lang="en-GB" sz="2000" dirty="0" smtClean="0"/>
              <a:t>From the</a:t>
            </a:r>
            <a:r>
              <a:rPr lang="en-US" sz="2000" dirty="0" smtClean="0"/>
              <a:t>: </a:t>
            </a:r>
            <a:r>
              <a:rPr lang="en-US" sz="2000" dirty="0" err="1"/>
              <a:t>Lienzo</a:t>
            </a:r>
            <a:r>
              <a:rPr lang="en-US" sz="2000" dirty="0"/>
              <a:t> de Tlaxcala</a:t>
            </a:r>
            <a:endParaRPr lang="en-GB" sz="2000" dirty="0"/>
          </a:p>
        </p:txBody>
      </p:sp>
      <p:pic>
        <p:nvPicPr>
          <p:cNvPr id="4102" name="Picture 6" descr="Image result for malintzin lienzo de tlaxcal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6294" y="682580"/>
            <a:ext cx="5985460" cy="3990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20350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k4 Velazquez.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1245" y="783995"/>
            <a:ext cx="3822671" cy="4913691"/>
          </a:xfrm>
          <a:prstGeom prst="rect">
            <a:avLst/>
          </a:prstGeom>
        </p:spPr>
      </p:pic>
      <p:sp>
        <p:nvSpPr>
          <p:cNvPr id="3" name="TextBox 2"/>
          <p:cNvSpPr txBox="1"/>
          <p:nvPr/>
        </p:nvSpPr>
        <p:spPr>
          <a:xfrm>
            <a:off x="2496016" y="5930498"/>
            <a:ext cx="2672526" cy="369332"/>
          </a:xfrm>
          <a:prstGeom prst="rect">
            <a:avLst/>
          </a:prstGeom>
          <a:noFill/>
        </p:spPr>
        <p:txBody>
          <a:bodyPr wrap="none" rtlCol="0">
            <a:spAutoFit/>
          </a:bodyPr>
          <a:lstStyle/>
          <a:p>
            <a:r>
              <a:rPr lang="en-US" dirty="0"/>
              <a:t>Governor Diego Velázquez</a:t>
            </a:r>
          </a:p>
        </p:txBody>
      </p:sp>
      <p:pic>
        <p:nvPicPr>
          <p:cNvPr id="4" name="Picture 3" descr="Wk4 Cort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8588" y="783994"/>
            <a:ext cx="4147150" cy="4147150"/>
          </a:xfrm>
          <a:prstGeom prst="rect">
            <a:avLst/>
          </a:prstGeom>
        </p:spPr>
      </p:pic>
      <p:sp>
        <p:nvSpPr>
          <p:cNvPr id="5" name="TextBox 4"/>
          <p:cNvSpPr txBox="1"/>
          <p:nvPr/>
        </p:nvSpPr>
        <p:spPr>
          <a:xfrm>
            <a:off x="7591257" y="5127330"/>
            <a:ext cx="1536862" cy="369332"/>
          </a:xfrm>
          <a:prstGeom prst="rect">
            <a:avLst/>
          </a:prstGeom>
          <a:noFill/>
        </p:spPr>
        <p:txBody>
          <a:bodyPr wrap="none" rtlCol="0">
            <a:spAutoFit/>
          </a:bodyPr>
          <a:lstStyle/>
          <a:p>
            <a:r>
              <a:rPr lang="en-US" dirty="0" err="1"/>
              <a:t>Hernán</a:t>
            </a:r>
            <a:r>
              <a:rPr lang="en-US" dirty="0"/>
              <a:t> Cortés</a:t>
            </a:r>
          </a:p>
        </p:txBody>
      </p:sp>
    </p:spTree>
    <p:extLst>
      <p:ext uri="{BB962C8B-B14F-4D97-AF65-F5344CB8AC3E}">
        <p14:creationId xmlns:p14="http://schemas.microsoft.com/office/powerpoint/2010/main" val="12837752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
            </a:r>
            <a:br>
              <a:rPr lang="en-US" dirty="0" smtClean="0"/>
            </a:br>
            <a:r>
              <a:rPr lang="en-US" dirty="0" smtClean="0"/>
              <a:t>Juan </a:t>
            </a:r>
            <a:r>
              <a:rPr lang="en-US" dirty="0" err="1" smtClean="0"/>
              <a:t>Garrido</a:t>
            </a:r>
            <a:r>
              <a:rPr lang="en-US" dirty="0" smtClean="0"/>
              <a:t> (c. 1480-c. 1550), </a:t>
            </a:r>
            <a:br>
              <a:rPr lang="en-US" dirty="0" smtClean="0"/>
            </a:br>
            <a:r>
              <a:rPr lang="en-US" dirty="0" smtClean="0"/>
              <a:t>the Black Spanish Conquistador</a:t>
            </a:r>
            <a:br>
              <a:rPr lang="en-US" dirty="0" smtClean="0"/>
            </a:br>
            <a:endParaRPr lang="en-GB" dirty="0"/>
          </a:p>
        </p:txBody>
      </p:sp>
      <p:pic>
        <p:nvPicPr>
          <p:cNvPr id="4" name="Picture 3"/>
          <p:cNvPicPr>
            <a:picLocks noChangeAspect="1"/>
          </p:cNvPicPr>
          <p:nvPr/>
        </p:nvPicPr>
        <p:blipFill>
          <a:blip r:embed="rId2" cstate="print"/>
          <a:stretch>
            <a:fillRect/>
          </a:stretch>
        </p:blipFill>
        <p:spPr>
          <a:xfrm>
            <a:off x="2472744" y="1790724"/>
            <a:ext cx="6937420" cy="3788052"/>
          </a:xfrm>
          <a:prstGeom prst="rect">
            <a:avLst/>
          </a:prstGeom>
        </p:spPr>
      </p:pic>
      <p:sp>
        <p:nvSpPr>
          <p:cNvPr id="3" name="Rectangle 2"/>
          <p:cNvSpPr/>
          <p:nvPr/>
        </p:nvSpPr>
        <p:spPr>
          <a:xfrm>
            <a:off x="2472743" y="5836156"/>
            <a:ext cx="7096259" cy="830997"/>
          </a:xfrm>
          <a:prstGeom prst="rect">
            <a:avLst/>
          </a:prstGeom>
        </p:spPr>
        <p:txBody>
          <a:bodyPr wrap="square">
            <a:spAutoFit/>
          </a:bodyPr>
          <a:lstStyle/>
          <a:p>
            <a:r>
              <a:rPr lang="en-GB" sz="2400" dirty="0"/>
              <a:t>See Peter Gerhard, “A Black Conquistador in Mexico” </a:t>
            </a:r>
            <a:r>
              <a:rPr lang="en-GB" sz="2400" i="1" dirty="0"/>
              <a:t>The Hispanic American Historical Review, </a:t>
            </a:r>
            <a:r>
              <a:rPr lang="en-GB" sz="2400" dirty="0"/>
              <a:t>1978</a:t>
            </a:r>
            <a:r>
              <a:rPr lang="en-GB" sz="2400" i="1" dirty="0"/>
              <a:t> </a:t>
            </a:r>
            <a:endParaRPr lang="en-GB" sz="2400" dirty="0"/>
          </a:p>
        </p:txBody>
      </p:sp>
    </p:spTree>
    <p:extLst>
      <p:ext uri="{BB962C8B-B14F-4D97-AF65-F5344CB8AC3E}">
        <p14:creationId xmlns:p14="http://schemas.microsoft.com/office/powerpoint/2010/main" val="1763562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7AB727AD-8305-447B-A101-01C55BFC2C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7896" y="0"/>
            <a:ext cx="9156208" cy="6858000"/>
          </a:xfrm>
          <a:prstGeom prst="rect">
            <a:avLst/>
          </a:prstGeom>
        </p:spPr>
      </p:pic>
    </p:spTree>
    <p:extLst>
      <p:ext uri="{BB962C8B-B14F-4D97-AF65-F5344CB8AC3E}">
        <p14:creationId xmlns:p14="http://schemas.microsoft.com/office/powerpoint/2010/main" val="8699194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k4 Cortes Rout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2211" y="492396"/>
            <a:ext cx="8371283" cy="4179201"/>
          </a:xfrm>
          <a:prstGeom prst="rect">
            <a:avLst/>
          </a:prstGeom>
        </p:spPr>
      </p:pic>
      <p:sp>
        <p:nvSpPr>
          <p:cNvPr id="3" name="TextBox 2"/>
          <p:cNvSpPr txBox="1"/>
          <p:nvPr/>
        </p:nvSpPr>
        <p:spPr>
          <a:xfrm>
            <a:off x="4941732" y="5416554"/>
            <a:ext cx="3048994" cy="369332"/>
          </a:xfrm>
          <a:prstGeom prst="rect">
            <a:avLst/>
          </a:prstGeom>
          <a:noFill/>
        </p:spPr>
        <p:txBody>
          <a:bodyPr wrap="none" rtlCol="0">
            <a:spAutoFit/>
          </a:bodyPr>
          <a:lstStyle/>
          <a:p>
            <a:r>
              <a:rPr lang="en-US" dirty="0"/>
              <a:t>Cortés’s route through Mexico</a:t>
            </a:r>
          </a:p>
        </p:txBody>
      </p:sp>
    </p:spTree>
    <p:extLst>
      <p:ext uri="{BB962C8B-B14F-4D97-AF65-F5344CB8AC3E}">
        <p14:creationId xmlns:p14="http://schemas.microsoft.com/office/powerpoint/2010/main" val="41329305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k4 Smallpox.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7957" y="407678"/>
            <a:ext cx="6650732" cy="4917463"/>
          </a:xfrm>
          <a:prstGeom prst="rect">
            <a:avLst/>
          </a:prstGeom>
        </p:spPr>
      </p:pic>
      <p:sp>
        <p:nvSpPr>
          <p:cNvPr id="6" name="TextBox 5"/>
          <p:cNvSpPr txBox="1"/>
          <p:nvPr/>
        </p:nvSpPr>
        <p:spPr>
          <a:xfrm>
            <a:off x="3750229" y="5550688"/>
            <a:ext cx="5442516" cy="369332"/>
          </a:xfrm>
          <a:prstGeom prst="rect">
            <a:avLst/>
          </a:prstGeom>
          <a:noFill/>
        </p:spPr>
        <p:txBody>
          <a:bodyPr wrap="none" rtlCol="0">
            <a:spAutoFit/>
          </a:bodyPr>
          <a:lstStyle/>
          <a:p>
            <a:r>
              <a:rPr lang="en-US" dirty="0"/>
              <a:t>American victims of small pox. Source: Florentine Codex</a:t>
            </a:r>
          </a:p>
        </p:txBody>
      </p:sp>
    </p:spTree>
    <p:extLst>
      <p:ext uri="{BB962C8B-B14F-4D97-AF65-F5344CB8AC3E}">
        <p14:creationId xmlns:p14="http://schemas.microsoft.com/office/powerpoint/2010/main" val="17593576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k4 Cortes Montezum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1519" y="279401"/>
            <a:ext cx="6502818" cy="5208568"/>
          </a:xfrm>
          <a:prstGeom prst="rect">
            <a:avLst/>
          </a:prstGeom>
        </p:spPr>
      </p:pic>
      <p:sp>
        <p:nvSpPr>
          <p:cNvPr id="3" name="TextBox 2"/>
          <p:cNvSpPr txBox="1"/>
          <p:nvPr/>
        </p:nvSpPr>
        <p:spPr>
          <a:xfrm>
            <a:off x="3232866" y="5763220"/>
            <a:ext cx="5892922" cy="369332"/>
          </a:xfrm>
          <a:prstGeom prst="rect">
            <a:avLst/>
          </a:prstGeom>
          <a:noFill/>
        </p:spPr>
        <p:txBody>
          <a:bodyPr wrap="none" rtlCol="0">
            <a:spAutoFit/>
          </a:bodyPr>
          <a:lstStyle/>
          <a:p>
            <a:r>
              <a:rPr lang="en-US" dirty="0" err="1"/>
              <a:t>Hernán</a:t>
            </a:r>
            <a:r>
              <a:rPr lang="en-US" dirty="0"/>
              <a:t> Cortés meets </a:t>
            </a:r>
            <a:r>
              <a:rPr lang="en-US" dirty="0" err="1"/>
              <a:t>Moctezuma</a:t>
            </a:r>
            <a:r>
              <a:rPr lang="en-US" dirty="0"/>
              <a:t>. Source: </a:t>
            </a:r>
            <a:r>
              <a:rPr lang="en-US" dirty="0" err="1"/>
              <a:t>Lienzo</a:t>
            </a:r>
            <a:r>
              <a:rPr lang="en-US" dirty="0"/>
              <a:t> de Tlaxcala</a:t>
            </a:r>
          </a:p>
        </p:txBody>
      </p:sp>
    </p:spTree>
    <p:extLst>
      <p:ext uri="{BB962C8B-B14F-4D97-AF65-F5344CB8AC3E}">
        <p14:creationId xmlns:p14="http://schemas.microsoft.com/office/powerpoint/2010/main" val="6501858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k4 hors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9557" y="564478"/>
            <a:ext cx="7015477" cy="4777629"/>
          </a:xfrm>
          <a:prstGeom prst="rect">
            <a:avLst/>
          </a:prstGeom>
        </p:spPr>
      </p:pic>
      <p:sp>
        <p:nvSpPr>
          <p:cNvPr id="3" name="TextBox 2"/>
          <p:cNvSpPr txBox="1"/>
          <p:nvPr/>
        </p:nvSpPr>
        <p:spPr>
          <a:xfrm>
            <a:off x="2778213" y="5644767"/>
            <a:ext cx="6737742" cy="369332"/>
          </a:xfrm>
          <a:prstGeom prst="rect">
            <a:avLst/>
          </a:prstGeom>
          <a:noFill/>
        </p:spPr>
        <p:txBody>
          <a:bodyPr wrap="none" rtlCol="0">
            <a:spAutoFit/>
          </a:bodyPr>
          <a:lstStyle/>
          <a:p>
            <a:r>
              <a:rPr lang="en-US" dirty="0"/>
              <a:t>Use of horses in conquest of </a:t>
            </a:r>
            <a:r>
              <a:rPr lang="en-US" dirty="0" err="1"/>
              <a:t>Tenochtitlán</a:t>
            </a:r>
            <a:r>
              <a:rPr lang="en-US" dirty="0"/>
              <a:t>. Source: Library of Congress</a:t>
            </a:r>
          </a:p>
        </p:txBody>
      </p:sp>
    </p:spTree>
    <p:extLst>
      <p:ext uri="{BB962C8B-B14F-4D97-AF65-F5344CB8AC3E}">
        <p14:creationId xmlns:p14="http://schemas.microsoft.com/office/powerpoint/2010/main" val="39422624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R" b="1" dirty="0"/>
              <a:t/>
            </a:r>
            <a:br>
              <a:rPr lang="es-PR" b="1" dirty="0"/>
            </a:br>
            <a:r>
              <a:rPr lang="es-PR" b="1" dirty="0"/>
              <a:t>Hernán Cortés</a:t>
            </a:r>
            <a:r>
              <a:rPr lang="en-GB" dirty="0"/>
              <a:t/>
            </a:r>
            <a:br>
              <a:rPr lang="en-GB" dirty="0"/>
            </a:br>
            <a:endParaRPr lang="en-GB" dirty="0"/>
          </a:p>
        </p:txBody>
      </p:sp>
      <p:pic>
        <p:nvPicPr>
          <p:cNvPr id="33794" name="Picture 2" descr="http://upload.wikimedia.org/wikipedia/commons/thumb/d/df/Hernan_Fernando_Cortes.jpg/220px-Hernan_Fernando_Cortes.jpg"/>
          <p:cNvPicPr>
            <a:picLocks noChangeAspect="1" noChangeArrowheads="1"/>
          </p:cNvPicPr>
          <p:nvPr/>
        </p:nvPicPr>
        <p:blipFill>
          <a:blip r:embed="rId3" cstate="print"/>
          <a:srcRect/>
          <a:stretch>
            <a:fillRect/>
          </a:stretch>
        </p:blipFill>
        <p:spPr bwMode="auto">
          <a:xfrm>
            <a:off x="3935760" y="1412776"/>
            <a:ext cx="4104456" cy="5256584"/>
          </a:xfrm>
          <a:prstGeom prst="rect">
            <a:avLst/>
          </a:prstGeom>
          <a:noFill/>
        </p:spPr>
      </p:pic>
    </p:spTree>
    <p:extLst>
      <p:ext uri="{BB962C8B-B14F-4D97-AF65-F5344CB8AC3E}">
        <p14:creationId xmlns:p14="http://schemas.microsoft.com/office/powerpoint/2010/main" val="429121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Terms and Concepts</a:t>
            </a:r>
            <a:endParaRPr lang="en-GB" dirty="0"/>
          </a:p>
        </p:txBody>
      </p:sp>
      <p:sp>
        <p:nvSpPr>
          <p:cNvPr id="3" name="Content Placeholder 2"/>
          <p:cNvSpPr>
            <a:spLocks noGrp="1"/>
          </p:cNvSpPr>
          <p:nvPr>
            <p:ph idx="1"/>
          </p:nvPr>
        </p:nvSpPr>
        <p:spPr/>
        <p:txBody>
          <a:bodyPr/>
          <a:lstStyle/>
          <a:p>
            <a:pPr fontAlgn="base">
              <a:lnSpc>
                <a:spcPct val="100000"/>
              </a:lnSpc>
              <a:spcBef>
                <a:spcPct val="0"/>
              </a:spcBef>
              <a:spcAft>
                <a:spcPct val="0"/>
              </a:spcAft>
            </a:pPr>
            <a:r>
              <a:rPr lang="en-GB" altLang="en-US" i="1" dirty="0" err="1">
                <a:latin typeface="Calibri" pitchFamily="34" charset="0"/>
                <a:ea typeface="Calibri" pitchFamily="34" charset="0"/>
              </a:rPr>
              <a:t>Meztizaje</a:t>
            </a:r>
            <a:r>
              <a:rPr lang="en-GB" altLang="en-US" i="1" dirty="0">
                <a:latin typeface="Calibri" pitchFamily="34" charset="0"/>
                <a:ea typeface="Calibri" pitchFamily="34" charset="0"/>
              </a:rPr>
              <a:t>, </a:t>
            </a:r>
            <a:r>
              <a:rPr lang="en-GB" altLang="en-US" dirty="0">
                <a:latin typeface="Calibri" pitchFamily="34" charset="0"/>
                <a:ea typeface="Calibri" pitchFamily="34" charset="0"/>
              </a:rPr>
              <a:t>Creolization, diasporas in the Atlantic World</a:t>
            </a:r>
            <a:endParaRPr lang="en-GB" altLang="en-US" i="1" dirty="0">
              <a:latin typeface="Calibri" pitchFamily="34" charset="0"/>
              <a:ea typeface="Calibri" pitchFamily="34" charset="0"/>
            </a:endParaRPr>
          </a:p>
          <a:p>
            <a:pPr marL="0" indent="0" fontAlgn="base">
              <a:lnSpc>
                <a:spcPct val="100000"/>
              </a:lnSpc>
              <a:spcBef>
                <a:spcPct val="0"/>
              </a:spcBef>
              <a:spcAft>
                <a:spcPct val="0"/>
              </a:spcAft>
            </a:pPr>
            <a:r>
              <a:rPr lang="en-GB" altLang="en-US" dirty="0">
                <a:latin typeface="Calibri" pitchFamily="34" charset="0"/>
                <a:ea typeface="Calibri" pitchFamily="34" charset="0"/>
              </a:rPr>
              <a:t>‘</a:t>
            </a:r>
            <a:r>
              <a:rPr lang="en-GB" dirty="0">
                <a:latin typeface="Calibri" pitchFamily="34" charset="0"/>
                <a:ea typeface="Calibri" pitchFamily="34" charset="0"/>
              </a:rPr>
              <a:t>Conquest</a:t>
            </a:r>
            <a:r>
              <a:rPr lang="en-GB" altLang="en-US" dirty="0">
                <a:latin typeface="Calibri" pitchFamily="34" charset="0"/>
                <a:ea typeface="Calibri" pitchFamily="34" charset="0"/>
              </a:rPr>
              <a:t>’</a:t>
            </a:r>
            <a:r>
              <a:rPr lang="en-GB" dirty="0">
                <a:latin typeface="Calibri" pitchFamily="34" charset="0"/>
                <a:ea typeface="Calibri" pitchFamily="34" charset="0"/>
              </a:rPr>
              <a:t> , </a:t>
            </a:r>
            <a:r>
              <a:rPr lang="en-GB" altLang="en-US" dirty="0">
                <a:latin typeface="Calibri" pitchFamily="34" charset="0"/>
                <a:ea typeface="Calibri" pitchFamily="34" charset="0"/>
              </a:rPr>
              <a:t>‘</a:t>
            </a:r>
            <a:r>
              <a:rPr lang="en-GB" dirty="0">
                <a:latin typeface="Calibri" pitchFamily="34" charset="0"/>
                <a:ea typeface="Calibri" pitchFamily="34" charset="0"/>
              </a:rPr>
              <a:t>Encounter</a:t>
            </a:r>
            <a:r>
              <a:rPr lang="en-GB" altLang="en-US" dirty="0">
                <a:latin typeface="Calibri" pitchFamily="34" charset="0"/>
                <a:ea typeface="Calibri" pitchFamily="34" charset="0"/>
              </a:rPr>
              <a:t>’</a:t>
            </a:r>
            <a:r>
              <a:rPr lang="en-GB" dirty="0">
                <a:latin typeface="Calibri" pitchFamily="34" charset="0"/>
                <a:ea typeface="Calibri" pitchFamily="34" charset="0"/>
              </a:rPr>
              <a:t>, </a:t>
            </a:r>
            <a:r>
              <a:rPr lang="en-GB" altLang="en-US" dirty="0">
                <a:latin typeface="Calibri" pitchFamily="34" charset="0"/>
                <a:ea typeface="Calibri" pitchFamily="34" charset="0"/>
              </a:rPr>
              <a:t>‘</a:t>
            </a:r>
            <a:r>
              <a:rPr lang="en-GB" dirty="0">
                <a:latin typeface="Calibri" pitchFamily="34" charset="0"/>
                <a:ea typeface="Calibri" pitchFamily="34" charset="0"/>
              </a:rPr>
              <a:t>Invasion</a:t>
            </a:r>
            <a:r>
              <a:rPr lang="en-GB" altLang="en-US" dirty="0">
                <a:latin typeface="Calibri" pitchFamily="34" charset="0"/>
                <a:ea typeface="Calibri" pitchFamily="34" charset="0"/>
              </a:rPr>
              <a:t>’</a:t>
            </a:r>
            <a:r>
              <a:rPr lang="en-GB" dirty="0">
                <a:latin typeface="Calibri" pitchFamily="34" charset="0"/>
                <a:ea typeface="Calibri" pitchFamily="34" charset="0"/>
              </a:rPr>
              <a:t>?</a:t>
            </a:r>
            <a:endParaRPr lang="en-GB" altLang="en-US" dirty="0">
              <a:latin typeface="Calibri" pitchFamily="34" charset="0"/>
              <a:ea typeface="Calibri" pitchFamily="34" charset="0"/>
            </a:endParaRPr>
          </a:p>
          <a:p>
            <a:pPr marL="0" indent="0" fontAlgn="base">
              <a:lnSpc>
                <a:spcPct val="100000"/>
              </a:lnSpc>
              <a:spcBef>
                <a:spcPct val="0"/>
              </a:spcBef>
              <a:spcAft>
                <a:spcPct val="0"/>
              </a:spcAft>
            </a:pPr>
            <a:r>
              <a:rPr lang="en-GB" altLang="en-US" dirty="0">
                <a:latin typeface="Calibri" pitchFamily="34" charset="0"/>
                <a:ea typeface="Calibri" pitchFamily="34" charset="0"/>
              </a:rPr>
              <a:t>‘</a:t>
            </a:r>
            <a:r>
              <a:rPr lang="en-GB" dirty="0">
                <a:latin typeface="Calibri" pitchFamily="34" charset="0"/>
                <a:ea typeface="Calibri" pitchFamily="34" charset="0"/>
              </a:rPr>
              <a:t>New</a:t>
            </a:r>
            <a:r>
              <a:rPr lang="en-GB" altLang="en-US" dirty="0">
                <a:latin typeface="Calibri" pitchFamily="34" charset="0"/>
                <a:ea typeface="Calibri" pitchFamily="34" charset="0"/>
              </a:rPr>
              <a:t>’</a:t>
            </a:r>
            <a:r>
              <a:rPr lang="en-GB" dirty="0">
                <a:latin typeface="Calibri" pitchFamily="34" charset="0"/>
                <a:ea typeface="Calibri" pitchFamily="34" charset="0"/>
              </a:rPr>
              <a:t> World? </a:t>
            </a:r>
          </a:p>
          <a:p>
            <a:pPr marL="0" lvl="0" indent="0" fontAlgn="base">
              <a:lnSpc>
                <a:spcPct val="100000"/>
              </a:lnSpc>
              <a:spcBef>
                <a:spcPct val="0"/>
              </a:spcBef>
              <a:spcAft>
                <a:spcPct val="0"/>
              </a:spcAft>
            </a:pPr>
            <a:r>
              <a:rPr lang="en-GB" altLang="en-US" dirty="0">
                <a:latin typeface="Calibri" pitchFamily="34" charset="0"/>
                <a:ea typeface="Calibri" pitchFamily="34" charset="0"/>
              </a:rPr>
              <a:t>‘</a:t>
            </a:r>
            <a:r>
              <a:rPr lang="en-GB" dirty="0">
                <a:latin typeface="Calibri" pitchFamily="34" charset="0"/>
                <a:ea typeface="Calibri" pitchFamily="34" charset="0"/>
              </a:rPr>
              <a:t>Spanish</a:t>
            </a:r>
            <a:r>
              <a:rPr lang="en-GB" altLang="en-US" dirty="0">
                <a:latin typeface="Calibri" pitchFamily="34" charset="0"/>
                <a:ea typeface="Calibri" pitchFamily="34" charset="0"/>
              </a:rPr>
              <a:t>’</a:t>
            </a:r>
            <a:r>
              <a:rPr lang="en-GB" dirty="0">
                <a:latin typeface="Calibri" pitchFamily="34" charset="0"/>
                <a:ea typeface="Calibri" pitchFamily="34" charset="0"/>
              </a:rPr>
              <a:t> (or </a:t>
            </a:r>
            <a:r>
              <a:rPr lang="en-GB" altLang="en-US" dirty="0">
                <a:latin typeface="Calibri" pitchFamily="34" charset="0"/>
                <a:ea typeface="Calibri" pitchFamily="34" charset="0"/>
              </a:rPr>
              <a:t>‘</a:t>
            </a:r>
            <a:r>
              <a:rPr lang="en-GB" dirty="0">
                <a:latin typeface="Calibri" pitchFamily="34" charset="0"/>
                <a:ea typeface="Calibri" pitchFamily="34" charset="0"/>
              </a:rPr>
              <a:t>Latin</a:t>
            </a:r>
            <a:r>
              <a:rPr lang="en-GB" altLang="en-US" dirty="0">
                <a:latin typeface="Calibri" pitchFamily="34" charset="0"/>
                <a:ea typeface="Calibri" pitchFamily="34" charset="0"/>
              </a:rPr>
              <a:t>’</a:t>
            </a:r>
            <a:r>
              <a:rPr lang="en-GB" dirty="0">
                <a:latin typeface="Calibri" pitchFamily="34" charset="0"/>
                <a:ea typeface="Calibri" pitchFamily="34" charset="0"/>
              </a:rPr>
              <a:t>)   America?</a:t>
            </a:r>
          </a:p>
          <a:p>
            <a:pPr marL="0" lvl="0" indent="0" fontAlgn="base">
              <a:lnSpc>
                <a:spcPct val="100000"/>
              </a:lnSpc>
              <a:spcBef>
                <a:spcPct val="0"/>
              </a:spcBef>
              <a:spcAft>
                <a:spcPct val="0"/>
              </a:spcAft>
            </a:pPr>
            <a:r>
              <a:rPr lang="en-GB" dirty="0">
                <a:latin typeface="Calibri" pitchFamily="34" charset="0"/>
                <a:ea typeface="Calibri" pitchFamily="34" charset="0"/>
              </a:rPr>
              <a:t> </a:t>
            </a:r>
            <a:r>
              <a:rPr lang="en-GB" altLang="en-US" dirty="0">
                <a:latin typeface="Calibri" pitchFamily="34" charset="0"/>
                <a:ea typeface="Calibri" pitchFamily="34" charset="0"/>
              </a:rPr>
              <a:t>‘Fusion’ or ‘Appropriation?</a:t>
            </a:r>
            <a:endParaRPr lang="en-GB" dirty="0">
              <a:latin typeface="Calibri" pitchFamily="34" charset="0"/>
              <a:ea typeface="Calibri" pitchFamily="34" charset="0"/>
            </a:endParaRPr>
          </a:p>
          <a:p>
            <a:pPr marL="0" lvl="0" indent="0" fontAlgn="base">
              <a:lnSpc>
                <a:spcPct val="100000"/>
              </a:lnSpc>
              <a:spcBef>
                <a:spcPct val="0"/>
              </a:spcBef>
              <a:spcAft>
                <a:spcPct val="0"/>
              </a:spcAft>
            </a:pPr>
            <a:r>
              <a:rPr lang="en-GB" dirty="0">
                <a:latin typeface="Calibri" pitchFamily="34" charset="0"/>
                <a:ea typeface="Calibri" pitchFamily="34" charset="0"/>
              </a:rPr>
              <a:t> </a:t>
            </a:r>
            <a:r>
              <a:rPr lang="en-GB" altLang="en-US" dirty="0">
                <a:latin typeface="Calibri" pitchFamily="34" charset="0"/>
                <a:ea typeface="Calibri" pitchFamily="34" charset="0"/>
              </a:rPr>
              <a:t>‘</a:t>
            </a:r>
            <a:r>
              <a:rPr lang="en-GB" dirty="0">
                <a:latin typeface="Calibri" pitchFamily="34" charset="0"/>
                <a:ea typeface="Calibri" pitchFamily="34" charset="0"/>
              </a:rPr>
              <a:t>New</a:t>
            </a:r>
            <a:r>
              <a:rPr lang="en-GB" altLang="en-US" dirty="0">
                <a:latin typeface="Calibri" pitchFamily="34" charset="0"/>
                <a:ea typeface="Calibri" pitchFamily="34" charset="0"/>
              </a:rPr>
              <a:t>’</a:t>
            </a:r>
            <a:r>
              <a:rPr lang="en-GB" dirty="0">
                <a:latin typeface="Calibri" pitchFamily="34" charset="0"/>
                <a:ea typeface="Calibri" pitchFamily="34" charset="0"/>
              </a:rPr>
              <a:t> World?</a:t>
            </a:r>
          </a:p>
          <a:p>
            <a:pPr marL="0" lvl="0" indent="0" fontAlgn="base">
              <a:lnSpc>
                <a:spcPct val="100000"/>
              </a:lnSpc>
              <a:spcBef>
                <a:spcPct val="0"/>
              </a:spcBef>
              <a:spcAft>
                <a:spcPct val="0"/>
              </a:spcAft>
            </a:pPr>
            <a:r>
              <a:rPr lang="en-GB" smtClean="0">
                <a:latin typeface="Calibri" pitchFamily="34" charset="0"/>
                <a:ea typeface="Calibri" pitchFamily="34" charset="0"/>
              </a:rPr>
              <a:t> Indian </a:t>
            </a:r>
            <a:r>
              <a:rPr lang="en-GB" dirty="0">
                <a:latin typeface="Calibri" pitchFamily="34" charset="0"/>
                <a:ea typeface="Calibri" pitchFamily="34" charset="0"/>
              </a:rPr>
              <a:t>(</a:t>
            </a:r>
            <a:r>
              <a:rPr lang="en-GB" i="1" dirty="0" err="1">
                <a:latin typeface="Calibri" pitchFamily="34" charset="0"/>
                <a:ea typeface="Calibri" pitchFamily="34" charset="0"/>
              </a:rPr>
              <a:t>indio</a:t>
            </a:r>
            <a:r>
              <a:rPr lang="en-GB" dirty="0">
                <a:latin typeface="Calibri" pitchFamily="34" charset="0"/>
                <a:ea typeface="Calibri" pitchFamily="34" charset="0"/>
              </a:rPr>
              <a:t>)? Native/American? </a:t>
            </a:r>
          </a:p>
          <a:p>
            <a:endParaRPr lang="en-GB" dirty="0"/>
          </a:p>
        </p:txBody>
      </p:sp>
    </p:spTree>
    <p:extLst>
      <p:ext uri="{BB962C8B-B14F-4D97-AF65-F5344CB8AC3E}">
        <p14:creationId xmlns:p14="http://schemas.microsoft.com/office/powerpoint/2010/main" val="14869134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22598" y="6135611"/>
            <a:ext cx="4898200" cy="461665"/>
          </a:xfrm>
          <a:prstGeom prst="rect">
            <a:avLst/>
          </a:prstGeom>
          <a:noFill/>
        </p:spPr>
        <p:txBody>
          <a:bodyPr wrap="none" rtlCol="0">
            <a:spAutoFit/>
          </a:bodyPr>
          <a:lstStyle/>
          <a:p>
            <a:r>
              <a:rPr lang="en-US" sz="2400" dirty="0"/>
              <a:t>Quetzalcoatl – The Feathered Serpent</a:t>
            </a:r>
          </a:p>
        </p:txBody>
      </p:sp>
      <p:pic>
        <p:nvPicPr>
          <p:cNvPr id="5122" name="Picture 2" descr="Image result for quetzalcoat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2136" y="237127"/>
            <a:ext cx="8035790" cy="5769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81697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0309" y="1977993"/>
            <a:ext cx="10534919" cy="4439229"/>
          </a:xfrm>
          <a:prstGeom prst="rect">
            <a:avLst/>
          </a:prstGeom>
        </p:spPr>
        <p:txBody>
          <a:bodyPr wrap="square">
            <a:spAutoFit/>
          </a:bodyPr>
          <a:lstStyle/>
          <a:p>
            <a:pPr marL="342900" lvl="0" indent="-342900">
              <a:lnSpc>
                <a:spcPct val="107000"/>
              </a:lnSpc>
              <a:spcAft>
                <a:spcPts val="0"/>
              </a:spcAft>
              <a:buFont typeface="Arial" panose="020B0604020202020204" pitchFamily="34" charset="0"/>
              <a:buChar char="•"/>
              <a:tabLst>
                <a:tab pos="457200" algn="l"/>
              </a:tabLst>
            </a:pPr>
            <a:r>
              <a:rPr lang="en-US" sz="2400" dirty="0">
                <a:latin typeface="Calibri" panose="020F0502020204030204" pitchFamily="34" charset="0"/>
                <a:ea typeface="Calibri" panose="020F0502020204030204" pitchFamily="34" charset="0"/>
                <a:cs typeface="Times New Roman" panose="02020603050405020304" pitchFamily="18" charset="0"/>
              </a:rPr>
              <a:t>Letters of </a:t>
            </a:r>
            <a:r>
              <a:rPr lang="en-US" sz="2400" dirty="0" err="1">
                <a:latin typeface="Calibri" panose="020F0502020204030204" pitchFamily="34" charset="0"/>
                <a:ea typeface="Calibri" panose="020F0502020204030204" pitchFamily="34" charset="0"/>
                <a:cs typeface="Times New Roman" panose="02020603050405020304" pitchFamily="18" charset="0"/>
              </a:rPr>
              <a:t>Hernán</a:t>
            </a:r>
            <a:r>
              <a:rPr lang="en-US" sz="2400" dirty="0">
                <a:latin typeface="Calibri" panose="020F0502020204030204" pitchFamily="34" charset="0"/>
                <a:ea typeface="Calibri" panose="020F0502020204030204" pitchFamily="34" charset="0"/>
                <a:cs typeface="Times New Roman" panose="02020603050405020304" pitchFamily="18" charset="0"/>
              </a:rPr>
              <a:t> Cortés (1522-1525)</a:t>
            </a:r>
            <a:endParaRPr lang="en-GB" sz="2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Arial" panose="020B0604020202020204" pitchFamily="34" charset="0"/>
              <a:buChar char="•"/>
              <a:tabLst>
                <a:tab pos="457200" algn="l"/>
              </a:tabLst>
            </a:pPr>
            <a:r>
              <a:rPr lang="en-US" sz="2400" dirty="0">
                <a:latin typeface="Calibri" panose="020F0502020204030204" pitchFamily="34" charset="0"/>
                <a:ea typeface="Calibri" panose="020F0502020204030204" pitchFamily="34" charset="0"/>
                <a:cs typeface="Times New Roman" panose="02020603050405020304" pitchFamily="18" charset="0"/>
              </a:rPr>
              <a:t>Juan </a:t>
            </a:r>
            <a:r>
              <a:rPr lang="en-US" sz="2400" dirty="0" err="1">
                <a:latin typeface="Calibri" panose="020F0502020204030204" pitchFamily="34" charset="0"/>
                <a:ea typeface="Calibri" panose="020F0502020204030204" pitchFamily="34" charset="0"/>
                <a:cs typeface="Times New Roman" panose="02020603050405020304" pitchFamily="18" charset="0"/>
              </a:rPr>
              <a:t>Ginés</a:t>
            </a:r>
            <a:r>
              <a:rPr lang="en-US" sz="2400" dirty="0">
                <a:latin typeface="Calibri" panose="020F0502020204030204" pitchFamily="34" charset="0"/>
                <a:ea typeface="Calibri" panose="020F0502020204030204" pitchFamily="34" charset="0"/>
                <a:cs typeface="Times New Roman" panose="02020603050405020304" pitchFamily="18" charset="0"/>
              </a:rPr>
              <a:t> de </a:t>
            </a:r>
            <a:r>
              <a:rPr lang="en-US" sz="2400" dirty="0" err="1">
                <a:latin typeface="Calibri" panose="020F0502020204030204" pitchFamily="34" charset="0"/>
                <a:ea typeface="Calibri" panose="020F0502020204030204" pitchFamily="34" charset="0"/>
                <a:cs typeface="Times New Roman" panose="02020603050405020304" pitchFamily="18" charset="0"/>
              </a:rPr>
              <a:t>Supúlveda</a:t>
            </a:r>
            <a:r>
              <a:rPr lang="en-US" sz="2400" dirty="0">
                <a:latin typeface="Calibri" panose="020F0502020204030204" pitchFamily="34" charset="0"/>
                <a:ea typeface="Calibri" panose="020F0502020204030204" pitchFamily="34" charset="0"/>
                <a:cs typeface="Times New Roman" panose="02020603050405020304" pitchFamily="18" charset="0"/>
              </a:rPr>
              <a:t> (1540s)</a:t>
            </a:r>
            <a:endParaRPr lang="en-GB" sz="2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Arial" panose="020B0604020202020204" pitchFamily="34" charset="0"/>
              <a:buChar char="•"/>
              <a:tabLst>
                <a:tab pos="457200" algn="l"/>
              </a:tabLst>
            </a:pPr>
            <a:r>
              <a:rPr lang="en-US" sz="2400" dirty="0">
                <a:latin typeface="Calibri" panose="020F0502020204030204" pitchFamily="34" charset="0"/>
                <a:ea typeface="Calibri" panose="020F0502020204030204" pitchFamily="34" charset="0"/>
                <a:cs typeface="Times New Roman" panose="02020603050405020304" pitchFamily="18" charset="0"/>
              </a:rPr>
              <a:t>Fray Bernardino de </a:t>
            </a:r>
            <a:r>
              <a:rPr lang="en-US" sz="2400" dirty="0" err="1">
                <a:latin typeface="Calibri" panose="020F0502020204030204" pitchFamily="34" charset="0"/>
                <a:ea typeface="Calibri" panose="020F0502020204030204" pitchFamily="34" charset="0"/>
                <a:cs typeface="Times New Roman" panose="02020603050405020304" pitchFamily="18" charset="0"/>
              </a:rPr>
              <a:t>Sahagún</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i="1" dirty="0">
                <a:latin typeface="Calibri" panose="020F0502020204030204" pitchFamily="34" charset="0"/>
                <a:ea typeface="Calibri" panose="020F0502020204030204" pitchFamily="34" charset="0"/>
                <a:cs typeface="Times New Roman" panose="02020603050405020304" pitchFamily="18" charset="0"/>
              </a:rPr>
              <a:t>Florentine Codex </a:t>
            </a:r>
            <a:r>
              <a:rPr lang="en-US" sz="2400" dirty="0">
                <a:latin typeface="Calibri" panose="020F0502020204030204" pitchFamily="34" charset="0"/>
                <a:ea typeface="Calibri" panose="020F0502020204030204" pitchFamily="34" charset="0"/>
                <a:cs typeface="Times New Roman" panose="02020603050405020304" pitchFamily="18" charset="0"/>
              </a:rPr>
              <a:t>(1585)</a:t>
            </a:r>
            <a:endParaRPr lang="en-GB" sz="2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Arial" panose="020B0604020202020204" pitchFamily="34" charset="0"/>
              <a:buChar char="•"/>
              <a:tabLst>
                <a:tab pos="457200" algn="l"/>
              </a:tabLst>
            </a:pPr>
            <a:r>
              <a:rPr lang="en-US" sz="2400" dirty="0">
                <a:latin typeface="Calibri" panose="020F0502020204030204" pitchFamily="34" charset="0"/>
                <a:ea typeface="Calibri" panose="020F0502020204030204" pitchFamily="34" charset="0"/>
                <a:cs typeface="Times New Roman" panose="02020603050405020304" pitchFamily="18" charset="0"/>
              </a:rPr>
              <a:t>Bernal </a:t>
            </a:r>
            <a:r>
              <a:rPr lang="en-US" sz="2400" dirty="0" err="1">
                <a:latin typeface="Calibri" panose="020F0502020204030204" pitchFamily="34" charset="0"/>
                <a:ea typeface="Calibri" panose="020F0502020204030204" pitchFamily="34" charset="0"/>
                <a:cs typeface="Times New Roman" panose="02020603050405020304" pitchFamily="18" charset="0"/>
              </a:rPr>
              <a:t>Díaz</a:t>
            </a:r>
            <a:r>
              <a:rPr lang="en-US" sz="2400" dirty="0">
                <a:latin typeface="Calibri" panose="020F0502020204030204" pitchFamily="34" charset="0"/>
                <a:ea typeface="Calibri" panose="020F0502020204030204" pitchFamily="34" charset="0"/>
                <a:cs typeface="Times New Roman" panose="02020603050405020304" pitchFamily="18" charset="0"/>
              </a:rPr>
              <a:t> del Castillo, </a:t>
            </a:r>
            <a:r>
              <a:rPr lang="en-US" sz="2400" i="1" dirty="0">
                <a:latin typeface="Calibri" panose="020F0502020204030204" pitchFamily="34" charset="0"/>
                <a:ea typeface="Calibri" panose="020F0502020204030204" pitchFamily="34" charset="0"/>
                <a:cs typeface="Times New Roman" panose="02020603050405020304" pitchFamily="18" charset="0"/>
              </a:rPr>
              <a:t>The True History of the Conquest of New </a:t>
            </a:r>
            <a:r>
              <a:rPr lang="en-US" sz="2400" i="1" dirty="0" smtClean="0">
                <a:latin typeface="Calibri" panose="020F0502020204030204" pitchFamily="34" charset="0"/>
                <a:ea typeface="Calibri" panose="020F0502020204030204" pitchFamily="34" charset="0"/>
                <a:cs typeface="Times New Roman" panose="02020603050405020304" pitchFamily="18" charset="0"/>
              </a:rPr>
              <a:t>Spain </a:t>
            </a:r>
            <a:r>
              <a:rPr lang="en-US" sz="2400" dirty="0" smtClean="0">
                <a:latin typeface="Calibri" panose="020F0502020204030204" pitchFamily="34" charset="0"/>
                <a:ea typeface="Calibri" panose="020F0502020204030204" pitchFamily="34" charset="0"/>
                <a:cs typeface="Times New Roman" panose="02020603050405020304" pitchFamily="18" charset="0"/>
              </a:rPr>
              <a:t>(1576)</a:t>
            </a:r>
            <a:endParaRPr lang="en-GB" sz="2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Arial" panose="020B0604020202020204" pitchFamily="34" charset="0"/>
              <a:buChar char="•"/>
              <a:tabLst>
                <a:tab pos="457200" algn="l"/>
              </a:tabLst>
            </a:pPr>
            <a:r>
              <a:rPr lang="en-US" sz="2400" dirty="0">
                <a:latin typeface="Calibri" panose="020F0502020204030204" pitchFamily="34" charset="0"/>
                <a:ea typeface="Calibri" panose="020F0502020204030204" pitchFamily="34" charset="0"/>
                <a:cs typeface="Times New Roman" panose="02020603050405020304" pitchFamily="18" charset="0"/>
              </a:rPr>
              <a:t>Diego </a:t>
            </a:r>
            <a:r>
              <a:rPr lang="en-US" sz="2400" dirty="0" err="1">
                <a:latin typeface="Calibri" panose="020F0502020204030204" pitchFamily="34" charset="0"/>
                <a:ea typeface="Calibri" panose="020F0502020204030204" pitchFamily="34" charset="0"/>
                <a:cs typeface="Times New Roman" panose="02020603050405020304" pitchFamily="18" charset="0"/>
              </a:rPr>
              <a:t>Durán’s</a:t>
            </a:r>
            <a:r>
              <a:rPr lang="en-US" sz="2400" dirty="0">
                <a:latin typeface="Calibri" panose="020F0502020204030204" pitchFamily="34" charset="0"/>
                <a:ea typeface="Calibri" panose="020F0502020204030204" pitchFamily="34" charset="0"/>
                <a:cs typeface="Times New Roman" panose="02020603050405020304" pitchFamily="18" charset="0"/>
              </a:rPr>
              <a:t> account, </a:t>
            </a:r>
            <a:r>
              <a:rPr lang="en-US" sz="2400" i="1" dirty="0">
                <a:latin typeface="Calibri" panose="020F0502020204030204" pitchFamily="34" charset="0"/>
                <a:ea typeface="Calibri" panose="020F0502020204030204" pitchFamily="34" charset="0"/>
                <a:cs typeface="Times New Roman" panose="02020603050405020304" pitchFamily="18" charset="0"/>
              </a:rPr>
              <a:t>The History of the Indies and New </a:t>
            </a:r>
            <a:r>
              <a:rPr lang="en-US" sz="2400" i="1" dirty="0" smtClean="0">
                <a:latin typeface="Calibri" panose="020F0502020204030204" pitchFamily="34" charset="0"/>
                <a:ea typeface="Calibri" panose="020F0502020204030204" pitchFamily="34" charset="0"/>
                <a:cs typeface="Times New Roman" panose="02020603050405020304" pitchFamily="18" charset="0"/>
              </a:rPr>
              <a:t>Spain </a:t>
            </a:r>
            <a:r>
              <a:rPr lang="en-US" sz="2400" dirty="0" smtClean="0">
                <a:latin typeface="Calibri" panose="020F0502020204030204" pitchFamily="34" charset="0"/>
                <a:ea typeface="Calibri" panose="020F0502020204030204" pitchFamily="34" charset="0"/>
                <a:cs typeface="Times New Roman" panose="02020603050405020304" pitchFamily="18" charset="0"/>
              </a:rPr>
              <a:t>(1581)</a:t>
            </a:r>
            <a:endParaRPr lang="en-GB" sz="2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US" sz="2400"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US" sz="2400"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2400" dirty="0" smtClean="0">
                <a:latin typeface="Calibri" panose="020F0502020204030204" pitchFamily="34" charset="0"/>
                <a:ea typeface="Calibri" panose="020F0502020204030204" pitchFamily="34" charset="0"/>
                <a:cs typeface="Times New Roman" panose="02020603050405020304" pitchFamily="18" charset="0"/>
              </a:rPr>
              <a:t>‘</a:t>
            </a:r>
            <a:r>
              <a:rPr lang="en-US" sz="2400" dirty="0">
                <a:latin typeface="Calibri" panose="020F0502020204030204" pitchFamily="34" charset="0"/>
                <a:ea typeface="Calibri" panose="020F0502020204030204" pitchFamily="34" charset="0"/>
                <a:cs typeface="Times New Roman" panose="02020603050405020304" pitchFamily="18" charset="0"/>
              </a:rPr>
              <a:t>I believe that this document teaches me this: May I trust it to do that?’ (Paul </a:t>
            </a:r>
            <a:r>
              <a:rPr lang="en-US" sz="2400" dirty="0" err="1">
                <a:latin typeface="Calibri" panose="020F0502020204030204" pitchFamily="34" charset="0"/>
                <a:ea typeface="Calibri" panose="020F0502020204030204" pitchFamily="34" charset="0"/>
                <a:cs typeface="Times New Roman" panose="02020603050405020304" pitchFamily="18" charset="0"/>
              </a:rPr>
              <a:t>Veyne</a:t>
            </a:r>
            <a:r>
              <a:rPr lang="en-US" sz="2400" dirty="0">
                <a:latin typeface="Calibri" panose="020F0502020204030204" pitchFamily="34" charset="0"/>
                <a:ea typeface="Calibri" panose="020F0502020204030204" pitchFamily="34" charset="0"/>
                <a:cs typeface="Times New Roman" panose="02020603050405020304" pitchFamily="18" charset="0"/>
              </a:rPr>
              <a:t> cited in </a:t>
            </a:r>
            <a:r>
              <a:rPr lang="en-US" sz="2400" dirty="0" err="1">
                <a:latin typeface="Calibri" panose="020F0502020204030204" pitchFamily="34" charset="0"/>
                <a:ea typeface="Calibri" panose="020F0502020204030204" pitchFamily="34" charset="0"/>
                <a:cs typeface="Times New Roman" panose="02020603050405020304" pitchFamily="18" charset="0"/>
              </a:rPr>
              <a:t>Clendinnen</a:t>
            </a:r>
            <a:r>
              <a:rPr lang="en-US" sz="2400" dirty="0">
                <a:latin typeface="Calibri" panose="020F0502020204030204" pitchFamily="34" charset="0"/>
                <a:ea typeface="Calibri" panose="020F0502020204030204" pitchFamily="34" charset="0"/>
                <a:cs typeface="Times New Roman" panose="02020603050405020304" pitchFamily="18" charset="0"/>
              </a:rPr>
              <a:t>, 1991)</a:t>
            </a:r>
            <a:endParaRPr lang="en-GB" sz="2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2400" dirty="0">
                <a:latin typeface="Calibri" panose="020F0502020204030204" pitchFamily="34" charset="0"/>
                <a:ea typeface="Calibri" panose="020F0502020204030204" pitchFamily="34" charset="0"/>
                <a:cs typeface="Times New Roman" panose="02020603050405020304" pitchFamily="18" charset="0"/>
              </a:rPr>
              <a:t> </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Box 2"/>
          <p:cNvSpPr txBox="1"/>
          <p:nvPr/>
        </p:nvSpPr>
        <p:spPr>
          <a:xfrm>
            <a:off x="2704563" y="489397"/>
            <a:ext cx="6841553" cy="646331"/>
          </a:xfrm>
          <a:prstGeom prst="rect">
            <a:avLst/>
          </a:prstGeom>
          <a:noFill/>
        </p:spPr>
        <p:txBody>
          <a:bodyPr wrap="none" rtlCol="0">
            <a:spAutoFit/>
          </a:bodyPr>
          <a:lstStyle/>
          <a:p>
            <a:r>
              <a:rPr lang="en-GB" sz="3600" dirty="0" smtClean="0"/>
              <a:t>Sources for the Conquest of Mexico</a:t>
            </a:r>
            <a:endParaRPr lang="en-GB" sz="3600" dirty="0"/>
          </a:p>
        </p:txBody>
      </p:sp>
    </p:spTree>
    <p:extLst>
      <p:ext uri="{BB962C8B-B14F-4D97-AF65-F5344CB8AC3E}">
        <p14:creationId xmlns:p14="http://schemas.microsoft.com/office/powerpoint/2010/main" val="10263969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xmlns="" id="{23C9BF61-AC72-4C2D-BFC4-29BA6B7B788F}"/>
              </a:ext>
            </a:extLst>
          </p:cNvPr>
          <p:cNvSpPr>
            <a:spLocks noGrp="1" noChangeArrowheads="1"/>
          </p:cNvSpPr>
          <p:nvPr>
            <p:ph type="title"/>
          </p:nvPr>
        </p:nvSpPr>
        <p:spPr/>
        <p:txBody>
          <a:bodyPr/>
          <a:lstStyle/>
          <a:p>
            <a:r>
              <a:rPr lang="en-GB" altLang="en-US" sz="4000" b="1" dirty="0">
                <a:latin typeface="+mn-lt"/>
              </a:rPr>
              <a:t>The Conquest of The Mainland (1): Mexico</a:t>
            </a:r>
          </a:p>
        </p:txBody>
      </p:sp>
      <p:sp>
        <p:nvSpPr>
          <p:cNvPr id="31747" name="Rectangle 3">
            <a:extLst>
              <a:ext uri="{FF2B5EF4-FFF2-40B4-BE49-F238E27FC236}">
                <a16:creationId xmlns:a16="http://schemas.microsoft.com/office/drawing/2014/main" xmlns="" id="{8445BD3C-E064-40A0-9BC4-BA8E4008589B}"/>
              </a:ext>
            </a:extLst>
          </p:cNvPr>
          <p:cNvSpPr>
            <a:spLocks noGrp="1" noChangeArrowheads="1"/>
          </p:cNvSpPr>
          <p:nvPr>
            <p:ph type="body" idx="1"/>
          </p:nvPr>
        </p:nvSpPr>
        <p:spPr/>
        <p:txBody>
          <a:bodyPr>
            <a:normAutofit lnSpcReduction="10000"/>
          </a:bodyPr>
          <a:lstStyle/>
          <a:p>
            <a:r>
              <a:rPr lang="en-GB" altLang="en-US" sz="2400" dirty="0"/>
              <a:t>From Cuba: Diego </a:t>
            </a:r>
            <a:r>
              <a:rPr lang="en-GB" altLang="en-US" sz="2400" dirty="0" err="1"/>
              <a:t>Vel</a:t>
            </a:r>
            <a:r>
              <a:rPr lang="en-US" altLang="en-US" sz="2400" dirty="0"/>
              <a:t>á</a:t>
            </a:r>
            <a:r>
              <a:rPr lang="en-GB" altLang="en-US" sz="2400" dirty="0" err="1"/>
              <a:t>zquez</a:t>
            </a:r>
            <a:r>
              <a:rPr lang="en-GB" altLang="en-US" sz="2400" dirty="0"/>
              <a:t> reconnoitres </a:t>
            </a:r>
            <a:r>
              <a:rPr lang="en-GB" altLang="en-US" sz="2400" dirty="0" err="1"/>
              <a:t>Yucat</a:t>
            </a:r>
            <a:r>
              <a:rPr lang="en-US" altLang="en-US" sz="2400" dirty="0" err="1"/>
              <a:t>án</a:t>
            </a:r>
            <a:r>
              <a:rPr lang="en-US" altLang="en-US" sz="2400" dirty="0"/>
              <a:t>; rivalry with </a:t>
            </a:r>
            <a:r>
              <a:rPr lang="en-GB" altLang="en-US" sz="2400" dirty="0" err="1"/>
              <a:t>Cort</a:t>
            </a:r>
            <a:r>
              <a:rPr lang="en-US" altLang="en-US" sz="2400" dirty="0"/>
              <a:t>é</a:t>
            </a:r>
            <a:r>
              <a:rPr lang="en-GB" altLang="en-US" sz="2400" dirty="0"/>
              <a:t>s</a:t>
            </a:r>
          </a:p>
          <a:p>
            <a:pPr>
              <a:lnSpc>
                <a:spcPct val="90000"/>
              </a:lnSpc>
            </a:pPr>
            <a:r>
              <a:rPr lang="en-GB" altLang="en-US" sz="2400" dirty="0"/>
              <a:t>Hern</a:t>
            </a:r>
            <a:r>
              <a:rPr lang="en-US" altLang="en-US" sz="2400" dirty="0"/>
              <a:t>á</a:t>
            </a:r>
            <a:r>
              <a:rPr lang="en-GB" altLang="en-US" sz="2400" dirty="0"/>
              <a:t>n </a:t>
            </a:r>
            <a:r>
              <a:rPr lang="en-GB" altLang="en-US" sz="2400" dirty="0" err="1"/>
              <a:t>Cort</a:t>
            </a:r>
            <a:r>
              <a:rPr lang="en-US" altLang="en-US" sz="2400" dirty="0"/>
              <a:t>é</a:t>
            </a:r>
            <a:r>
              <a:rPr lang="en-GB" altLang="en-US" sz="2400" dirty="0"/>
              <a:t>s founds </a:t>
            </a:r>
            <a:r>
              <a:rPr lang="en-GB" altLang="en-US" sz="2400" b="1" dirty="0"/>
              <a:t>Veracruz, 1519 </a:t>
            </a:r>
            <a:r>
              <a:rPr lang="en-GB" altLang="en-US" sz="2400" dirty="0"/>
              <a:t>(in Aztec territory) </a:t>
            </a:r>
          </a:p>
          <a:p>
            <a:pPr>
              <a:lnSpc>
                <a:spcPct val="90000"/>
              </a:lnSpc>
            </a:pPr>
            <a:r>
              <a:rPr lang="en-GB" altLang="en-US" sz="2400" dirty="0"/>
              <a:t>Exploitation of rivalries (alliance with </a:t>
            </a:r>
            <a:r>
              <a:rPr lang="en-GB" altLang="en-US" sz="2400" b="1" dirty="0" err="1"/>
              <a:t>Tlaxcalans</a:t>
            </a:r>
            <a:r>
              <a:rPr lang="en-GB" altLang="en-US" sz="2400" b="1" dirty="0"/>
              <a:t>, </a:t>
            </a:r>
            <a:r>
              <a:rPr lang="en-GB" altLang="en-US" sz="2400" dirty="0"/>
              <a:t>among others)</a:t>
            </a:r>
          </a:p>
          <a:p>
            <a:r>
              <a:rPr lang="en-GB" altLang="en-US" sz="2400" dirty="0"/>
              <a:t>Arrival in </a:t>
            </a:r>
            <a:r>
              <a:rPr lang="en-GB" altLang="en-US" sz="2400" dirty="0" err="1"/>
              <a:t>Tenochtitl</a:t>
            </a:r>
            <a:r>
              <a:rPr lang="en-US" altLang="en-US" sz="2400" dirty="0" err="1"/>
              <a:t>án</a:t>
            </a:r>
            <a:r>
              <a:rPr lang="en-US" altLang="en-US" sz="2400" dirty="0"/>
              <a:t>; leaves to quell attack at Veracruz ordered by </a:t>
            </a:r>
            <a:r>
              <a:rPr lang="en-GB" altLang="en-US" sz="2400" dirty="0" err="1"/>
              <a:t>Vel</a:t>
            </a:r>
            <a:r>
              <a:rPr lang="en-US" altLang="en-US" sz="2400" dirty="0"/>
              <a:t>á</a:t>
            </a:r>
            <a:r>
              <a:rPr lang="en-GB" altLang="en-US" sz="2400" dirty="0" err="1"/>
              <a:t>zquez</a:t>
            </a:r>
            <a:r>
              <a:rPr lang="en-GB" altLang="en-US" sz="2400" dirty="0"/>
              <a:t> </a:t>
            </a:r>
            <a:endParaRPr lang="en-US" altLang="en-US" sz="2400" dirty="0"/>
          </a:p>
          <a:p>
            <a:pPr>
              <a:lnSpc>
                <a:spcPct val="90000"/>
              </a:lnSpc>
            </a:pPr>
            <a:r>
              <a:rPr lang="en-US" altLang="en-US" sz="2400" dirty="0"/>
              <a:t>Returns to chaos; Montezuma has died</a:t>
            </a:r>
          </a:p>
          <a:p>
            <a:pPr>
              <a:lnSpc>
                <a:spcPct val="90000"/>
              </a:lnSpc>
            </a:pPr>
            <a:r>
              <a:rPr lang="en-US" altLang="en-US" sz="2400" dirty="0"/>
              <a:t>Comes back with Caribbean soldiers but also </a:t>
            </a:r>
            <a:r>
              <a:rPr lang="en-US" altLang="en-US" sz="2400" b="1" dirty="0"/>
              <a:t>thousands of indigenous recruits</a:t>
            </a:r>
          </a:p>
          <a:p>
            <a:pPr>
              <a:lnSpc>
                <a:spcPct val="90000"/>
              </a:lnSpc>
            </a:pPr>
            <a:r>
              <a:rPr lang="en-US" altLang="en-US" sz="2400" dirty="0"/>
              <a:t>Siege and destruction of </a:t>
            </a:r>
            <a:r>
              <a:rPr lang="en-US" altLang="en-US" sz="2400" dirty="0" err="1"/>
              <a:t>Tenochtitlán</a:t>
            </a:r>
            <a:endParaRPr lang="en-US" altLang="en-US" sz="2400" dirty="0"/>
          </a:p>
          <a:p>
            <a:pPr>
              <a:lnSpc>
                <a:spcPct val="90000"/>
              </a:lnSpc>
            </a:pPr>
            <a:r>
              <a:rPr lang="en-US" altLang="en-US" sz="2400" dirty="0"/>
              <a:t>Aztecs defeated by </a:t>
            </a:r>
            <a:r>
              <a:rPr lang="en-US" altLang="en-US" sz="2400" b="1" dirty="0"/>
              <a:t>European technology; alliances with rival peoples; disease </a:t>
            </a:r>
            <a:r>
              <a:rPr lang="en-US" altLang="en-US" sz="2400" dirty="0"/>
              <a:t>(and its psychological impact)</a:t>
            </a:r>
          </a:p>
          <a:p>
            <a:pPr>
              <a:lnSpc>
                <a:spcPct val="90000"/>
              </a:lnSpc>
            </a:pPr>
            <a:r>
              <a:rPr lang="en-US" altLang="en-US" sz="2400" dirty="0"/>
              <a:t>Cortés becomes governor; later replaced by royal official</a:t>
            </a:r>
          </a:p>
          <a:p>
            <a:pPr>
              <a:lnSpc>
                <a:spcPct val="90000"/>
              </a:lnSpc>
            </a:pPr>
            <a:endParaRPr lang="en-US" altLang="en-US" sz="2400" dirty="0"/>
          </a:p>
          <a:p>
            <a:pPr>
              <a:lnSpc>
                <a:spcPct val="90000"/>
              </a:lnSpc>
            </a:pPr>
            <a:endParaRPr lang="en-US" altLang="en-US" sz="2400" dirty="0"/>
          </a:p>
          <a:p>
            <a:pPr>
              <a:lnSpc>
                <a:spcPct val="90000"/>
              </a:lnSpc>
            </a:pPr>
            <a:endParaRPr lang="en-GB" altLang="en-US" sz="2400" dirty="0"/>
          </a:p>
          <a:p>
            <a:pPr>
              <a:lnSpc>
                <a:spcPct val="90000"/>
              </a:lnSpc>
            </a:pPr>
            <a:endParaRPr lang="en-GB" altLang="en-US" b="1" dirty="0"/>
          </a:p>
          <a:p>
            <a:pPr>
              <a:lnSpc>
                <a:spcPct val="90000"/>
              </a:lnSpc>
            </a:pPr>
            <a:endParaRPr lang="en-GB" altLang="en-US" dirty="0"/>
          </a:p>
        </p:txBody>
      </p:sp>
    </p:spTree>
    <p:extLst>
      <p:ext uri="{BB962C8B-B14F-4D97-AF65-F5344CB8AC3E}">
        <p14:creationId xmlns:p14="http://schemas.microsoft.com/office/powerpoint/2010/main" val="30613419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03F0F10-84C5-41EB-8339-CA0F77B750DF}"/>
              </a:ext>
            </a:extLst>
          </p:cNvPr>
          <p:cNvSpPr>
            <a:spLocks noGrp="1"/>
          </p:cNvSpPr>
          <p:nvPr>
            <p:ph type="title"/>
          </p:nvPr>
        </p:nvSpPr>
        <p:spPr/>
        <p:txBody>
          <a:bodyPr/>
          <a:lstStyle/>
          <a:p>
            <a:r>
              <a:rPr lang="en-GB" dirty="0" smtClean="0"/>
              <a:t>The Andean Region, Peru</a:t>
            </a:r>
            <a:endParaRPr lang="en-GB" dirty="0"/>
          </a:p>
        </p:txBody>
      </p:sp>
      <p:pic>
        <p:nvPicPr>
          <p:cNvPr id="8196" name="Picture 4"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6229" y="1690688"/>
            <a:ext cx="4939542" cy="4809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12121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k4 Pizarr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95086" y="399781"/>
            <a:ext cx="5105400" cy="5105400"/>
          </a:xfrm>
          <a:prstGeom prst="rect">
            <a:avLst/>
          </a:prstGeom>
        </p:spPr>
      </p:pic>
      <p:sp>
        <p:nvSpPr>
          <p:cNvPr id="4" name="TextBox 3"/>
          <p:cNvSpPr txBox="1"/>
          <p:nvPr/>
        </p:nvSpPr>
        <p:spPr>
          <a:xfrm>
            <a:off x="7804598" y="5834130"/>
            <a:ext cx="2280111" cy="461665"/>
          </a:xfrm>
          <a:prstGeom prst="rect">
            <a:avLst/>
          </a:prstGeom>
          <a:noFill/>
        </p:spPr>
        <p:txBody>
          <a:bodyPr wrap="none" rtlCol="0">
            <a:spAutoFit/>
          </a:bodyPr>
          <a:lstStyle/>
          <a:p>
            <a:r>
              <a:rPr lang="en-GB" sz="2400" dirty="0" smtClean="0"/>
              <a:t>Francisco Pizarro</a:t>
            </a:r>
            <a:endParaRPr lang="en-GB" sz="2400" dirty="0"/>
          </a:p>
        </p:txBody>
      </p:sp>
      <p:pic>
        <p:nvPicPr>
          <p:cNvPr id="7170" name="Picture 2" descr="Image source: Portrait of Atahualpa from Peru in the mid-18th century. Retrieved from the Brooklyn Muse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3111" y="399178"/>
            <a:ext cx="4677808" cy="51066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59853" y="5677402"/>
            <a:ext cx="4689361" cy="1200329"/>
          </a:xfrm>
          <a:prstGeom prst="rect">
            <a:avLst/>
          </a:prstGeom>
          <a:noFill/>
        </p:spPr>
        <p:txBody>
          <a:bodyPr wrap="none" rtlCol="0">
            <a:spAutoFit/>
          </a:bodyPr>
          <a:lstStyle/>
          <a:p>
            <a:r>
              <a:rPr lang="en-GB" sz="2400" dirty="0" smtClean="0"/>
              <a:t>Atahualpa</a:t>
            </a:r>
            <a:endParaRPr lang="en-GB" sz="2400" dirty="0"/>
          </a:p>
          <a:p>
            <a:r>
              <a:rPr lang="en-GB" sz="2400" dirty="0" smtClean="0"/>
              <a:t>Mid-C18 Portrait, Brooklyn Museum</a:t>
            </a:r>
          </a:p>
          <a:p>
            <a:endParaRPr lang="en-GB" sz="2400" dirty="0"/>
          </a:p>
        </p:txBody>
      </p:sp>
    </p:spTree>
    <p:extLst>
      <p:ext uri="{BB962C8B-B14F-4D97-AF65-F5344CB8AC3E}">
        <p14:creationId xmlns:p14="http://schemas.microsoft.com/office/powerpoint/2010/main" val="3104812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3B9A302-6317-49F5-85A9-31BBF7A5439D}"/>
              </a:ext>
            </a:extLst>
          </p:cNvPr>
          <p:cNvSpPr>
            <a:spLocks noGrp="1"/>
          </p:cNvSpPr>
          <p:nvPr>
            <p:ph type="title"/>
          </p:nvPr>
        </p:nvSpPr>
        <p:spPr/>
        <p:txBody>
          <a:bodyPr/>
          <a:lstStyle/>
          <a:p>
            <a:r>
              <a:rPr lang="en-GB" b="1" dirty="0"/>
              <a:t>Problems with writing the history of conquest and pre-conquest</a:t>
            </a:r>
          </a:p>
        </p:txBody>
      </p:sp>
      <p:sp>
        <p:nvSpPr>
          <p:cNvPr id="3" name="Content Placeholder 2">
            <a:extLst>
              <a:ext uri="{FF2B5EF4-FFF2-40B4-BE49-F238E27FC236}">
                <a16:creationId xmlns:a16="http://schemas.microsoft.com/office/drawing/2014/main" xmlns="" id="{EF6E1F19-0260-46F3-8D47-AFC0F102EA15}"/>
              </a:ext>
            </a:extLst>
          </p:cNvPr>
          <p:cNvSpPr>
            <a:spLocks noGrp="1"/>
          </p:cNvSpPr>
          <p:nvPr>
            <p:ph idx="1"/>
          </p:nvPr>
        </p:nvSpPr>
        <p:spPr/>
        <p:txBody>
          <a:bodyPr>
            <a:normAutofit fontScale="92500" lnSpcReduction="20000"/>
          </a:bodyPr>
          <a:lstStyle/>
          <a:p>
            <a:r>
              <a:rPr lang="en-GB" b="1" dirty="0"/>
              <a:t>Power: </a:t>
            </a:r>
            <a:r>
              <a:rPr lang="en-GB" dirty="0"/>
              <a:t>the </a:t>
            </a:r>
            <a:r>
              <a:rPr lang="en-GB" b="1" dirty="0"/>
              <a:t>“voices of the victors”</a:t>
            </a:r>
          </a:p>
          <a:p>
            <a:r>
              <a:rPr lang="en-GB" b="1" dirty="0"/>
              <a:t>Most people in Europe, but especially the Americas, don’t WRITE. </a:t>
            </a:r>
            <a:r>
              <a:rPr lang="en-GB" dirty="0"/>
              <a:t>Written texts are left mainly by the most powerful (in each culture)</a:t>
            </a:r>
            <a:endParaRPr lang="en-GB" b="1" dirty="0"/>
          </a:p>
          <a:p>
            <a:r>
              <a:rPr lang="en-GB" dirty="0"/>
              <a:t>Disproportionate influence of </a:t>
            </a:r>
            <a:r>
              <a:rPr lang="en-GB" b="1" dirty="0"/>
              <a:t>go-betweens/ translators/ acculturated indigenous people</a:t>
            </a:r>
            <a:endParaRPr lang="en-GB" dirty="0"/>
          </a:p>
          <a:p>
            <a:r>
              <a:rPr lang="en-GB" b="1" dirty="0"/>
              <a:t>Demographic collapse: </a:t>
            </a:r>
            <a:r>
              <a:rPr lang="en-GB" dirty="0"/>
              <a:t>who survived to tell the tale? How can we measure pre-conquest populations?</a:t>
            </a:r>
          </a:p>
          <a:p>
            <a:r>
              <a:rPr lang="en-GB" b="1" dirty="0"/>
              <a:t>Aims and audience of the person writing</a:t>
            </a:r>
          </a:p>
          <a:p>
            <a:r>
              <a:rPr lang="en-GB" b="1" dirty="0"/>
              <a:t>Apparent “translatability” but total misunderstandings in reality; and we tend to get the European interpretations not the indigenous ones</a:t>
            </a:r>
            <a:endParaRPr lang="en-GB" dirty="0"/>
          </a:p>
          <a:p>
            <a:r>
              <a:rPr lang="en-GB" b="1" dirty="0"/>
              <a:t>Problem of European preconceptions and imaginings about New World, e.g. chivalric ballad tradition…</a:t>
            </a:r>
            <a:endParaRPr lang="en-GB" dirty="0"/>
          </a:p>
        </p:txBody>
      </p:sp>
    </p:spTree>
    <p:extLst>
      <p:ext uri="{BB962C8B-B14F-4D97-AF65-F5344CB8AC3E}">
        <p14:creationId xmlns:p14="http://schemas.microsoft.com/office/powerpoint/2010/main" val="6596977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k4 Pizarro Atahualp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7523" y="163398"/>
            <a:ext cx="3624233" cy="5155471"/>
          </a:xfrm>
          <a:prstGeom prst="rect">
            <a:avLst/>
          </a:prstGeom>
        </p:spPr>
      </p:pic>
      <p:sp>
        <p:nvSpPr>
          <p:cNvPr id="3" name="TextBox 2"/>
          <p:cNvSpPr txBox="1"/>
          <p:nvPr/>
        </p:nvSpPr>
        <p:spPr>
          <a:xfrm>
            <a:off x="607396" y="5477368"/>
            <a:ext cx="5474704" cy="1200329"/>
          </a:xfrm>
          <a:prstGeom prst="rect">
            <a:avLst/>
          </a:prstGeom>
          <a:noFill/>
        </p:spPr>
        <p:txBody>
          <a:bodyPr wrap="none" rtlCol="0">
            <a:spAutoFit/>
          </a:bodyPr>
          <a:lstStyle/>
          <a:p>
            <a:r>
              <a:rPr lang="en-US" sz="2400" dirty="0"/>
              <a:t>Atahualpa. </a:t>
            </a:r>
            <a:endParaRPr lang="en-US" sz="2400" dirty="0" smtClean="0"/>
          </a:p>
          <a:p>
            <a:r>
              <a:rPr lang="en-US" sz="2400" dirty="0" smtClean="0"/>
              <a:t>From </a:t>
            </a:r>
            <a:r>
              <a:rPr lang="en-US" sz="2400" dirty="0" err="1" smtClean="0"/>
              <a:t>Guaman</a:t>
            </a:r>
            <a:r>
              <a:rPr lang="en-US" sz="2400" dirty="0" smtClean="0"/>
              <a:t> </a:t>
            </a:r>
            <a:r>
              <a:rPr lang="en-US" sz="2400" dirty="0" err="1" smtClean="0"/>
              <a:t>Poma</a:t>
            </a:r>
            <a:r>
              <a:rPr lang="en-US" sz="2400" dirty="0" smtClean="0"/>
              <a:t>, </a:t>
            </a:r>
            <a:r>
              <a:rPr lang="en-US" sz="2400" i="1" dirty="0"/>
              <a:t>Chronicles</a:t>
            </a:r>
            <a:r>
              <a:rPr lang="en-US" sz="2400" dirty="0"/>
              <a:t> 1560s 70s</a:t>
            </a:r>
            <a:endParaRPr lang="en-GB" sz="2400" dirty="0"/>
          </a:p>
          <a:p>
            <a:endParaRPr lang="en-US" sz="2400" dirty="0"/>
          </a:p>
        </p:txBody>
      </p:sp>
      <p:sp>
        <p:nvSpPr>
          <p:cNvPr id="8" name="TextBox 7"/>
          <p:cNvSpPr txBox="1"/>
          <p:nvPr/>
        </p:nvSpPr>
        <p:spPr>
          <a:xfrm>
            <a:off x="6429830" y="696791"/>
            <a:ext cx="4967974" cy="4832092"/>
          </a:xfrm>
          <a:prstGeom prst="rect">
            <a:avLst/>
          </a:prstGeom>
          <a:noFill/>
        </p:spPr>
        <p:txBody>
          <a:bodyPr wrap="square" rtlCol="0">
            <a:spAutoFit/>
          </a:bodyPr>
          <a:lstStyle/>
          <a:p>
            <a:r>
              <a:rPr lang="en-US" sz="2000" dirty="0" smtClean="0"/>
              <a:t>Atahualpa</a:t>
            </a:r>
          </a:p>
          <a:p>
            <a:endParaRPr lang="en-GB" sz="2000" dirty="0"/>
          </a:p>
          <a:p>
            <a:r>
              <a:rPr lang="en-US" sz="2000" dirty="0" smtClean="0"/>
              <a:t>Pizarro</a:t>
            </a:r>
          </a:p>
          <a:p>
            <a:endParaRPr lang="en-GB" sz="2000" dirty="0"/>
          </a:p>
          <a:p>
            <a:r>
              <a:rPr lang="en-US" sz="2000" dirty="0"/>
              <a:t>Dominican Friar, Fray Vicente </a:t>
            </a:r>
            <a:r>
              <a:rPr lang="en-US" sz="2000" dirty="0" err="1" smtClean="0"/>
              <a:t>Valverde</a:t>
            </a:r>
            <a:endParaRPr lang="en-US" sz="2000" dirty="0" smtClean="0"/>
          </a:p>
          <a:p>
            <a:endParaRPr lang="en-GB" sz="2000" dirty="0"/>
          </a:p>
          <a:p>
            <a:r>
              <a:rPr lang="en-US" sz="2000" i="1" dirty="0"/>
              <a:t>El </a:t>
            </a:r>
            <a:r>
              <a:rPr lang="en-US" sz="2000" i="1" dirty="0" err="1"/>
              <a:t>Requerimiento</a:t>
            </a:r>
            <a:r>
              <a:rPr lang="en-US" sz="2000" i="1" dirty="0"/>
              <a:t> </a:t>
            </a:r>
            <a:r>
              <a:rPr lang="en-US" sz="2000" dirty="0" smtClean="0"/>
              <a:t>1513</a:t>
            </a:r>
          </a:p>
          <a:p>
            <a:endParaRPr lang="en-GB" sz="2000" dirty="0"/>
          </a:p>
          <a:p>
            <a:r>
              <a:rPr lang="en-US" sz="2000" dirty="0"/>
              <a:t> A written document that justifies the conquest of New </a:t>
            </a:r>
            <a:r>
              <a:rPr lang="en-US" sz="2000" dirty="0" smtClean="0"/>
              <a:t>World</a:t>
            </a:r>
            <a:endParaRPr lang="en-GB" sz="2000" dirty="0"/>
          </a:p>
          <a:p>
            <a:r>
              <a:rPr lang="en-US" sz="2000" dirty="0"/>
              <a:t>“read to trees and empty huts” (</a:t>
            </a:r>
            <a:r>
              <a:rPr lang="en-US" sz="2000" dirty="0" err="1"/>
              <a:t>Hanke</a:t>
            </a:r>
            <a:r>
              <a:rPr lang="en-US" sz="2000" dirty="0"/>
              <a:t>, 1949)</a:t>
            </a:r>
            <a:endParaRPr lang="en-GB" sz="2000" dirty="0"/>
          </a:p>
          <a:p>
            <a:endParaRPr lang="en-GB" sz="2800" dirty="0" smtClean="0"/>
          </a:p>
          <a:p>
            <a:r>
              <a:rPr lang="en-US" sz="2000" dirty="0"/>
              <a:t>See Patricia Seed, “Failing to Marvel”: Atahualpa’s Encounter with the Word”, </a:t>
            </a:r>
            <a:r>
              <a:rPr lang="en-US" sz="2000" i="1" dirty="0"/>
              <a:t>Latin American Research Review, </a:t>
            </a:r>
            <a:r>
              <a:rPr lang="en-US" sz="2000" dirty="0"/>
              <a:t>26:1, 1991.</a:t>
            </a:r>
            <a:endParaRPr lang="en-GB" sz="2000" dirty="0"/>
          </a:p>
        </p:txBody>
      </p:sp>
    </p:spTree>
    <p:extLst>
      <p:ext uri="{BB962C8B-B14F-4D97-AF65-F5344CB8AC3E}">
        <p14:creationId xmlns:p14="http://schemas.microsoft.com/office/powerpoint/2010/main" val="26640137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xmlns="" id="{A1723E24-6F59-4050-A028-DDE326587EBD}"/>
              </a:ext>
            </a:extLst>
          </p:cNvPr>
          <p:cNvSpPr>
            <a:spLocks noGrp="1" noChangeArrowheads="1"/>
          </p:cNvSpPr>
          <p:nvPr>
            <p:ph type="title"/>
          </p:nvPr>
        </p:nvSpPr>
        <p:spPr/>
        <p:txBody>
          <a:bodyPr/>
          <a:lstStyle/>
          <a:p>
            <a:r>
              <a:rPr lang="en-GB" altLang="en-US" sz="4000" b="1"/>
              <a:t>The Conquest of the Mainland (2): Peru</a:t>
            </a:r>
          </a:p>
        </p:txBody>
      </p:sp>
      <p:sp>
        <p:nvSpPr>
          <p:cNvPr id="33795" name="Rectangle 3">
            <a:extLst>
              <a:ext uri="{FF2B5EF4-FFF2-40B4-BE49-F238E27FC236}">
                <a16:creationId xmlns:a16="http://schemas.microsoft.com/office/drawing/2014/main" xmlns="" id="{7317CFCD-2BF7-4AFE-BB86-509FF0BC1D17}"/>
              </a:ext>
            </a:extLst>
          </p:cNvPr>
          <p:cNvSpPr>
            <a:spLocks noGrp="1" noChangeArrowheads="1"/>
          </p:cNvSpPr>
          <p:nvPr>
            <p:ph type="body" idx="1"/>
          </p:nvPr>
        </p:nvSpPr>
        <p:spPr/>
        <p:txBody>
          <a:bodyPr/>
          <a:lstStyle/>
          <a:p>
            <a:pPr>
              <a:lnSpc>
                <a:spcPct val="90000"/>
              </a:lnSpc>
            </a:pPr>
            <a:r>
              <a:rPr lang="en-GB" altLang="en-US" b="1" dirty="0"/>
              <a:t>1513 </a:t>
            </a:r>
            <a:r>
              <a:rPr lang="en-GB" altLang="en-US" dirty="0"/>
              <a:t>Panama conquered by </a:t>
            </a:r>
            <a:r>
              <a:rPr lang="en-GB" altLang="en-US" dirty="0" err="1"/>
              <a:t>Pedrarias</a:t>
            </a:r>
            <a:r>
              <a:rPr lang="en-GB" altLang="en-US" dirty="0"/>
              <a:t> D</a:t>
            </a:r>
            <a:r>
              <a:rPr lang="en-US" altLang="en-US" dirty="0" err="1"/>
              <a:t>ávila</a:t>
            </a:r>
            <a:endParaRPr lang="en-US" altLang="en-US" dirty="0"/>
          </a:p>
          <a:p>
            <a:pPr>
              <a:lnSpc>
                <a:spcPct val="90000"/>
              </a:lnSpc>
            </a:pPr>
            <a:r>
              <a:rPr lang="en-US" altLang="en-US" b="1" dirty="0"/>
              <a:t>1530 </a:t>
            </a:r>
            <a:r>
              <a:rPr lang="en-US" altLang="en-US" dirty="0"/>
              <a:t>Francisco Pizarro leaves Panama; arrives in Tumbes (North coast of Inca Empire, today’s Peru)</a:t>
            </a:r>
          </a:p>
          <a:p>
            <a:pPr>
              <a:lnSpc>
                <a:spcPct val="90000"/>
              </a:lnSpc>
            </a:pPr>
            <a:r>
              <a:rPr lang="en-US" altLang="en-US" dirty="0"/>
              <a:t> </a:t>
            </a:r>
            <a:r>
              <a:rPr lang="en-US" altLang="en-US" b="1" dirty="0" err="1"/>
              <a:t>Atahuallpa</a:t>
            </a:r>
            <a:r>
              <a:rPr lang="en-US" altLang="en-US" b="1" dirty="0"/>
              <a:t> </a:t>
            </a:r>
            <a:r>
              <a:rPr lang="en-US" altLang="en-US" dirty="0"/>
              <a:t>imprisoned, huge </a:t>
            </a:r>
            <a:r>
              <a:rPr lang="en-US" altLang="en-US" b="1" dirty="0"/>
              <a:t>ransom in gold paid;</a:t>
            </a:r>
            <a:r>
              <a:rPr lang="en-US" altLang="en-US" dirty="0"/>
              <a:t> </a:t>
            </a:r>
          </a:p>
          <a:p>
            <a:pPr>
              <a:lnSpc>
                <a:spcPct val="90000"/>
              </a:lnSpc>
            </a:pPr>
            <a:r>
              <a:rPr lang="en-US" altLang="en-US" dirty="0"/>
              <a:t>But, later executed; slaughter of indigenous</a:t>
            </a:r>
          </a:p>
          <a:p>
            <a:pPr>
              <a:lnSpc>
                <a:spcPct val="90000"/>
              </a:lnSpc>
            </a:pPr>
            <a:r>
              <a:rPr lang="en-US" altLang="en-US" dirty="0"/>
              <a:t>Like Mexico: Spanish </a:t>
            </a:r>
            <a:r>
              <a:rPr lang="en-US" altLang="en-US" b="1" dirty="0"/>
              <a:t>exploit indigenous divisions </a:t>
            </a:r>
            <a:r>
              <a:rPr lang="en-US" altLang="en-US" dirty="0"/>
              <a:t>(alliance with </a:t>
            </a:r>
            <a:r>
              <a:rPr lang="en-US" altLang="en-US" dirty="0" err="1"/>
              <a:t>Atahuallpa’s</a:t>
            </a:r>
            <a:r>
              <a:rPr lang="en-US" altLang="en-US" dirty="0"/>
              <a:t> rival Huascar)</a:t>
            </a:r>
            <a:endParaRPr lang="en-US" altLang="en-US" b="1" dirty="0"/>
          </a:p>
          <a:p>
            <a:pPr>
              <a:lnSpc>
                <a:spcPct val="90000"/>
              </a:lnSpc>
            </a:pPr>
            <a:r>
              <a:rPr lang="en-US" altLang="en-US" b="1" dirty="0"/>
              <a:t>1533 </a:t>
            </a:r>
            <a:r>
              <a:rPr lang="en-US" altLang="en-US" dirty="0"/>
              <a:t>Pizarro &amp; his ally </a:t>
            </a:r>
            <a:r>
              <a:rPr lang="en-US" altLang="en-US" b="1" dirty="0"/>
              <a:t>Diego Almagro </a:t>
            </a:r>
            <a:r>
              <a:rPr lang="en-US" altLang="en-US" dirty="0"/>
              <a:t>conquer Cuzco; later found </a:t>
            </a:r>
            <a:r>
              <a:rPr lang="en-US" altLang="en-US" b="1" dirty="0"/>
              <a:t>Lima </a:t>
            </a:r>
            <a:r>
              <a:rPr lang="en-US" altLang="en-US" dirty="0"/>
              <a:t>(more accessible)</a:t>
            </a:r>
            <a:endParaRPr lang="en-US" altLang="en-US" b="1" dirty="0"/>
          </a:p>
          <a:p>
            <a:pPr>
              <a:lnSpc>
                <a:spcPct val="90000"/>
              </a:lnSpc>
            </a:pPr>
            <a:endParaRPr lang="en-US" altLang="en-US" b="1" dirty="0"/>
          </a:p>
          <a:p>
            <a:pPr>
              <a:lnSpc>
                <a:spcPct val="90000"/>
              </a:lnSpc>
            </a:pPr>
            <a:endParaRPr lang="en-US" altLang="en-US" b="1" dirty="0"/>
          </a:p>
          <a:p>
            <a:pPr>
              <a:lnSpc>
                <a:spcPct val="90000"/>
              </a:lnSpc>
            </a:pPr>
            <a:endParaRPr lang="en-US" altLang="en-US" dirty="0"/>
          </a:p>
        </p:txBody>
      </p:sp>
    </p:spTree>
    <p:extLst>
      <p:ext uri="{BB962C8B-B14F-4D97-AF65-F5344CB8AC3E}">
        <p14:creationId xmlns:p14="http://schemas.microsoft.com/office/powerpoint/2010/main" val="36318593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xmlns="" id="{B55CA7CF-2F76-46A0-BA1C-83DBB257BCD3}"/>
              </a:ext>
            </a:extLst>
          </p:cNvPr>
          <p:cNvSpPr>
            <a:spLocks noGrp="1" noChangeArrowheads="1"/>
          </p:cNvSpPr>
          <p:nvPr>
            <p:ph type="title"/>
          </p:nvPr>
        </p:nvSpPr>
        <p:spPr/>
        <p:txBody>
          <a:bodyPr/>
          <a:lstStyle/>
          <a:p>
            <a:r>
              <a:rPr lang="en-GB" altLang="en-US"/>
              <a:t>Pizarro founding Lima</a:t>
            </a:r>
          </a:p>
        </p:txBody>
      </p:sp>
      <p:pic>
        <p:nvPicPr>
          <p:cNvPr id="34820" name="Picture 4" descr="Pizarro founding Lima">
            <a:extLst>
              <a:ext uri="{FF2B5EF4-FFF2-40B4-BE49-F238E27FC236}">
                <a16:creationId xmlns:a16="http://schemas.microsoft.com/office/drawing/2014/main" xmlns="" id="{7344D733-363C-4D45-AABD-EA1D365512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1411356"/>
            <a:ext cx="4177748" cy="5141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96195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xmlns="" id="{0B562ED0-7546-4159-9DD6-6600336C0116}"/>
              </a:ext>
            </a:extLst>
          </p:cNvPr>
          <p:cNvSpPr>
            <a:spLocks noGrp="1" noChangeArrowheads="1"/>
          </p:cNvSpPr>
          <p:nvPr>
            <p:ph type="title"/>
          </p:nvPr>
        </p:nvSpPr>
        <p:spPr/>
        <p:txBody>
          <a:bodyPr/>
          <a:lstStyle/>
          <a:p>
            <a:r>
              <a:rPr lang="en-GB" altLang="en-US" sz="4000" b="1"/>
              <a:t>Continuing Strife in Peru, 1530s-70s</a:t>
            </a:r>
          </a:p>
        </p:txBody>
      </p:sp>
      <p:sp>
        <p:nvSpPr>
          <p:cNvPr id="36867" name="Rectangle 3">
            <a:extLst>
              <a:ext uri="{FF2B5EF4-FFF2-40B4-BE49-F238E27FC236}">
                <a16:creationId xmlns:a16="http://schemas.microsoft.com/office/drawing/2014/main" xmlns="" id="{1CFCA462-0A0F-4EBC-A32C-3B58F256FF4D}"/>
              </a:ext>
            </a:extLst>
          </p:cNvPr>
          <p:cNvSpPr>
            <a:spLocks noGrp="1" noChangeArrowheads="1"/>
          </p:cNvSpPr>
          <p:nvPr>
            <p:ph type="body" idx="1"/>
          </p:nvPr>
        </p:nvSpPr>
        <p:spPr/>
        <p:txBody>
          <a:bodyPr/>
          <a:lstStyle/>
          <a:p>
            <a:r>
              <a:rPr lang="en-GB" altLang="en-US" dirty="0"/>
              <a:t>Conquest of northern Inca territories (Quito) </a:t>
            </a:r>
          </a:p>
          <a:p>
            <a:r>
              <a:rPr lang="en-GB" altLang="en-US" dirty="0"/>
              <a:t>Continuing </a:t>
            </a:r>
            <a:r>
              <a:rPr lang="en-GB" altLang="en-US" b="1" dirty="0"/>
              <a:t>Inca resistance: Manco Inca </a:t>
            </a:r>
            <a:r>
              <a:rPr lang="en-GB" altLang="en-US" dirty="0" smtClean="0"/>
              <a:t>besieges </a:t>
            </a:r>
            <a:r>
              <a:rPr lang="en-GB" altLang="en-US" dirty="0"/>
              <a:t>Cuzco &amp; Lima, </a:t>
            </a:r>
            <a:r>
              <a:rPr lang="en-GB" altLang="en-US" b="1" dirty="0"/>
              <a:t>1536</a:t>
            </a:r>
          </a:p>
          <a:p>
            <a:r>
              <a:rPr lang="en-GB" altLang="en-US" dirty="0"/>
              <a:t>Rivalries between </a:t>
            </a:r>
            <a:r>
              <a:rPr lang="en-GB" altLang="en-US" b="1" dirty="0"/>
              <a:t>Almagro </a:t>
            </a:r>
            <a:r>
              <a:rPr lang="en-GB" altLang="en-US" dirty="0"/>
              <a:t>and </a:t>
            </a:r>
            <a:r>
              <a:rPr lang="en-GB" altLang="en-US" b="1" dirty="0"/>
              <a:t>Pizarro; civil war </a:t>
            </a:r>
            <a:r>
              <a:rPr lang="en-GB" altLang="en-US" dirty="0"/>
              <a:t>between </a:t>
            </a:r>
            <a:r>
              <a:rPr lang="en-GB" altLang="en-US" i="1" dirty="0" err="1"/>
              <a:t>Pizarros</a:t>
            </a:r>
            <a:r>
              <a:rPr lang="en-GB" altLang="en-US" dirty="0"/>
              <a:t> and </a:t>
            </a:r>
            <a:r>
              <a:rPr lang="en-GB" altLang="en-US" i="1" dirty="0" err="1" smtClean="0"/>
              <a:t>Almagristas</a:t>
            </a:r>
            <a:endParaRPr lang="en-GB" altLang="en-US" i="1" dirty="0"/>
          </a:p>
          <a:p>
            <a:r>
              <a:rPr lang="en-GB" altLang="en-US" b="1" dirty="0"/>
              <a:t>Independent Inca state </a:t>
            </a:r>
            <a:r>
              <a:rPr lang="en-GB" altLang="en-US" dirty="0"/>
              <a:t>established; </a:t>
            </a:r>
            <a:r>
              <a:rPr lang="en-GB" altLang="en-US" b="1" dirty="0"/>
              <a:t>Tupac </a:t>
            </a:r>
            <a:r>
              <a:rPr lang="en-GB" altLang="en-US" b="1" dirty="0" err="1"/>
              <a:t>Amaru</a:t>
            </a:r>
            <a:r>
              <a:rPr lang="en-GB" altLang="en-US" b="1" dirty="0"/>
              <a:t> </a:t>
            </a:r>
            <a:r>
              <a:rPr lang="en-GB" altLang="en-US" dirty="0"/>
              <a:t>rebellion in </a:t>
            </a:r>
            <a:r>
              <a:rPr lang="en-GB" altLang="en-US" b="1" dirty="0"/>
              <a:t>1571 </a:t>
            </a:r>
            <a:r>
              <a:rPr lang="en-GB" altLang="en-US" dirty="0"/>
              <a:t>(repudiation of Christianity); becomes “myth” of Inca resistance</a:t>
            </a:r>
          </a:p>
          <a:p>
            <a:r>
              <a:rPr lang="en-GB" altLang="en-US" b="1" dirty="0"/>
              <a:t>1570s: Viceroy Toledo </a:t>
            </a:r>
            <a:r>
              <a:rPr lang="en-GB" altLang="en-US" dirty="0"/>
              <a:t>finally pacifies Peru</a:t>
            </a:r>
            <a:endParaRPr lang="en-GB" altLang="en-US" b="1" dirty="0"/>
          </a:p>
        </p:txBody>
      </p:sp>
    </p:spTree>
    <p:extLst>
      <p:ext uri="{BB962C8B-B14F-4D97-AF65-F5344CB8AC3E}">
        <p14:creationId xmlns:p14="http://schemas.microsoft.com/office/powerpoint/2010/main" val="20172972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55171A-291A-40C8-9D49-427D263F87C9}"/>
              </a:ext>
            </a:extLst>
          </p:cNvPr>
          <p:cNvSpPr>
            <a:spLocks noGrp="1"/>
          </p:cNvSpPr>
          <p:nvPr>
            <p:ph type="title"/>
          </p:nvPr>
        </p:nvSpPr>
        <p:spPr>
          <a:xfrm>
            <a:off x="838200" y="425378"/>
            <a:ext cx="10515600" cy="1205057"/>
          </a:xfrm>
        </p:spPr>
        <p:txBody>
          <a:bodyPr>
            <a:normAutofit/>
          </a:bodyPr>
          <a:lstStyle/>
          <a:p>
            <a:r>
              <a:rPr lang="en-GB" b="1" dirty="0"/>
              <a:t>Questions to think about this week</a:t>
            </a:r>
          </a:p>
        </p:txBody>
      </p:sp>
      <p:sp>
        <p:nvSpPr>
          <p:cNvPr id="3" name="Content Placeholder 2">
            <a:extLst>
              <a:ext uri="{FF2B5EF4-FFF2-40B4-BE49-F238E27FC236}">
                <a16:creationId xmlns:a16="http://schemas.microsoft.com/office/drawing/2014/main" xmlns="" id="{DF572395-4F27-4A22-9BB7-7BF1D631A958}"/>
              </a:ext>
            </a:extLst>
          </p:cNvPr>
          <p:cNvSpPr>
            <a:spLocks noGrp="1"/>
          </p:cNvSpPr>
          <p:nvPr>
            <p:ph idx="1"/>
          </p:nvPr>
        </p:nvSpPr>
        <p:spPr/>
        <p:txBody>
          <a:bodyPr>
            <a:normAutofit/>
          </a:bodyPr>
          <a:lstStyle/>
          <a:p>
            <a:pPr lvl="0"/>
            <a:r>
              <a:rPr lang="en-GB" sz="3200" dirty="0"/>
              <a:t>How did each side interpret the first meetings? What shaped their worldview</a:t>
            </a:r>
            <a:r>
              <a:rPr lang="en-GB" sz="3200" dirty="0" smtClean="0"/>
              <a:t>?</a:t>
            </a:r>
          </a:p>
          <a:p>
            <a:pPr marL="0" lvl="0" indent="0">
              <a:buNone/>
            </a:pPr>
            <a:endParaRPr lang="en-GB" sz="3200" dirty="0"/>
          </a:p>
          <a:p>
            <a:pPr lvl="0"/>
            <a:r>
              <a:rPr lang="en-GB" sz="3200" dirty="0"/>
              <a:t>How can we write a history that incorporates the view of the vanquished as well as that of the conquerors? What sources are available to us as historians? What problems do they present?</a:t>
            </a:r>
          </a:p>
        </p:txBody>
      </p:sp>
    </p:spTree>
    <p:extLst>
      <p:ext uri="{BB962C8B-B14F-4D97-AF65-F5344CB8AC3E}">
        <p14:creationId xmlns:p14="http://schemas.microsoft.com/office/powerpoint/2010/main" val="16708104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Image result for Manco In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0614" y="363230"/>
            <a:ext cx="3771544" cy="502872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558344" y="5512158"/>
            <a:ext cx="2884251" cy="1846659"/>
          </a:xfrm>
          <a:prstGeom prst="rect">
            <a:avLst/>
          </a:prstGeom>
          <a:noFill/>
        </p:spPr>
        <p:txBody>
          <a:bodyPr wrap="none" rtlCol="0">
            <a:spAutoFit/>
          </a:bodyPr>
          <a:lstStyle/>
          <a:p>
            <a:r>
              <a:rPr lang="en-US" sz="2400" dirty="0" smtClean="0"/>
              <a:t>Manco Inca</a:t>
            </a:r>
          </a:p>
          <a:p>
            <a:r>
              <a:rPr lang="en-US" sz="2400" dirty="0" smtClean="0"/>
              <a:t>From </a:t>
            </a:r>
            <a:r>
              <a:rPr lang="en-US" sz="2400" dirty="0" err="1"/>
              <a:t>Guaman</a:t>
            </a:r>
            <a:r>
              <a:rPr lang="en-US" sz="2400" dirty="0"/>
              <a:t> </a:t>
            </a:r>
            <a:r>
              <a:rPr lang="en-US" sz="2400" dirty="0" err="1"/>
              <a:t>Poma</a:t>
            </a:r>
            <a:r>
              <a:rPr lang="en-US" sz="2400" dirty="0"/>
              <a:t>, </a:t>
            </a:r>
            <a:endParaRPr lang="en-US" sz="2400" dirty="0" smtClean="0"/>
          </a:p>
          <a:p>
            <a:r>
              <a:rPr lang="en-US" sz="2400" i="1" dirty="0" smtClean="0"/>
              <a:t>Chronicles,</a:t>
            </a:r>
            <a:r>
              <a:rPr lang="en-US" sz="2400" dirty="0" smtClean="0"/>
              <a:t> </a:t>
            </a:r>
            <a:r>
              <a:rPr lang="en-US" sz="2400" dirty="0"/>
              <a:t>1560s 70s</a:t>
            </a:r>
            <a:endParaRPr lang="en-GB" sz="2400" dirty="0"/>
          </a:p>
          <a:p>
            <a:endParaRPr lang="en-US" sz="2400" dirty="0"/>
          </a:p>
          <a:p>
            <a:endParaRPr lang="en-GB" dirty="0"/>
          </a:p>
        </p:txBody>
      </p:sp>
      <p:pic>
        <p:nvPicPr>
          <p:cNvPr id="9222" name="Picture 6" descr="Tupacamaru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43063" y="475826"/>
            <a:ext cx="3337328" cy="503633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443063" y="5789156"/>
            <a:ext cx="4255717" cy="830997"/>
          </a:xfrm>
          <a:prstGeom prst="rect">
            <a:avLst/>
          </a:prstGeom>
          <a:noFill/>
        </p:spPr>
        <p:txBody>
          <a:bodyPr wrap="none" rtlCol="0">
            <a:spAutoFit/>
          </a:bodyPr>
          <a:lstStyle/>
          <a:p>
            <a:r>
              <a:rPr lang="en-US" sz="2400" dirty="0"/>
              <a:t>Tupac </a:t>
            </a:r>
            <a:r>
              <a:rPr lang="en-US" sz="2400" dirty="0" err="1" smtClean="0"/>
              <a:t>Amaru</a:t>
            </a:r>
            <a:r>
              <a:rPr lang="en-US" sz="2400" dirty="0"/>
              <a:t>.</a:t>
            </a:r>
            <a:r>
              <a:rPr lang="en-US" sz="2400" dirty="0" smtClean="0"/>
              <a:t> </a:t>
            </a:r>
          </a:p>
          <a:p>
            <a:r>
              <a:rPr lang="en-US" sz="2400" dirty="0"/>
              <a:t>T</a:t>
            </a:r>
            <a:r>
              <a:rPr lang="en-US" sz="2400" dirty="0" smtClean="0"/>
              <a:t>he </a:t>
            </a:r>
            <a:r>
              <a:rPr lang="en-US" sz="2400" dirty="0"/>
              <a:t>last </a:t>
            </a:r>
            <a:r>
              <a:rPr lang="en-US" sz="2400" dirty="0" err="1"/>
              <a:t>Sapa</a:t>
            </a:r>
            <a:r>
              <a:rPr lang="en-US" sz="2400" dirty="0"/>
              <a:t> Inca of </a:t>
            </a:r>
            <a:r>
              <a:rPr lang="en-US" sz="2400" dirty="0" err="1"/>
              <a:t>Vilcabamba</a:t>
            </a:r>
            <a:endParaRPr lang="en-GB" sz="2400" dirty="0"/>
          </a:p>
        </p:txBody>
      </p:sp>
    </p:spTree>
    <p:extLst>
      <p:ext uri="{BB962C8B-B14F-4D97-AF65-F5344CB8AC3E}">
        <p14:creationId xmlns:p14="http://schemas.microsoft.com/office/powerpoint/2010/main" val="135457751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for the Conquest of Peru</a:t>
            </a:r>
            <a:endParaRPr lang="en-US" dirty="0"/>
          </a:p>
        </p:txBody>
      </p:sp>
      <p:sp>
        <p:nvSpPr>
          <p:cNvPr id="3" name="Content Placeholder 2"/>
          <p:cNvSpPr>
            <a:spLocks noGrp="1"/>
          </p:cNvSpPr>
          <p:nvPr>
            <p:ph idx="1"/>
          </p:nvPr>
        </p:nvSpPr>
        <p:spPr/>
        <p:txBody>
          <a:bodyPr>
            <a:normAutofit/>
          </a:bodyPr>
          <a:lstStyle/>
          <a:p>
            <a:pPr lvl="0"/>
            <a:r>
              <a:rPr lang="en-US" dirty="0" smtClean="0"/>
              <a:t>Francisco de Jerez, </a:t>
            </a:r>
            <a:r>
              <a:rPr lang="en-US" i="1" dirty="0" err="1" smtClean="0"/>
              <a:t>Verdadera</a:t>
            </a:r>
            <a:r>
              <a:rPr lang="en-US" i="1" dirty="0" smtClean="0"/>
              <a:t> </a:t>
            </a:r>
            <a:r>
              <a:rPr lang="en-US" i="1" dirty="0" err="1" smtClean="0"/>
              <a:t>relación</a:t>
            </a:r>
            <a:r>
              <a:rPr lang="en-US" i="1" dirty="0" smtClean="0"/>
              <a:t> de la </a:t>
            </a:r>
            <a:r>
              <a:rPr lang="en-US" i="1" dirty="0" err="1" smtClean="0"/>
              <a:t>conquista</a:t>
            </a:r>
            <a:r>
              <a:rPr lang="en-US" i="1" dirty="0" smtClean="0"/>
              <a:t> de </a:t>
            </a:r>
            <a:r>
              <a:rPr lang="en-US" i="1" dirty="0" err="1" smtClean="0"/>
              <a:t>Perú</a:t>
            </a:r>
            <a:r>
              <a:rPr lang="en-US" i="1" dirty="0" smtClean="0"/>
              <a:t>, </a:t>
            </a:r>
            <a:r>
              <a:rPr lang="en-US" dirty="0" smtClean="0"/>
              <a:t>1534 </a:t>
            </a:r>
          </a:p>
          <a:p>
            <a:pPr lvl="0"/>
            <a:r>
              <a:rPr lang="en-US" dirty="0" smtClean="0"/>
              <a:t>Miguel de </a:t>
            </a:r>
            <a:r>
              <a:rPr lang="en-US" dirty="0" err="1" smtClean="0"/>
              <a:t>Estete</a:t>
            </a:r>
            <a:r>
              <a:rPr lang="en-US" dirty="0" smtClean="0"/>
              <a:t>, </a:t>
            </a:r>
            <a:r>
              <a:rPr lang="en-US" i="1" dirty="0" err="1" smtClean="0"/>
              <a:t>Noticia</a:t>
            </a:r>
            <a:r>
              <a:rPr lang="en-US" i="1" dirty="0" smtClean="0"/>
              <a:t> del Peru, </a:t>
            </a:r>
            <a:r>
              <a:rPr lang="en-US" dirty="0" smtClean="0"/>
              <a:t>1535 </a:t>
            </a:r>
          </a:p>
          <a:p>
            <a:pPr lvl="0"/>
            <a:r>
              <a:rPr lang="en-US" dirty="0" err="1" smtClean="0"/>
              <a:t>Titu</a:t>
            </a:r>
            <a:r>
              <a:rPr lang="en-US" dirty="0" smtClean="0"/>
              <a:t> </a:t>
            </a:r>
            <a:r>
              <a:rPr lang="en-US" dirty="0" err="1" smtClean="0"/>
              <a:t>Cusi</a:t>
            </a:r>
            <a:r>
              <a:rPr lang="en-US" dirty="0" smtClean="0"/>
              <a:t> </a:t>
            </a:r>
            <a:r>
              <a:rPr lang="en-US" dirty="0" err="1" smtClean="0"/>
              <a:t>Yuquapanqui</a:t>
            </a:r>
            <a:r>
              <a:rPr lang="en-US" dirty="0" smtClean="0"/>
              <a:t>, </a:t>
            </a:r>
            <a:r>
              <a:rPr lang="en-US" i="1" dirty="0" err="1" smtClean="0"/>
              <a:t>Relación</a:t>
            </a:r>
            <a:r>
              <a:rPr lang="en-US" i="1" dirty="0" smtClean="0"/>
              <a:t> de la </a:t>
            </a:r>
            <a:r>
              <a:rPr lang="en-US" i="1" dirty="0" err="1" smtClean="0"/>
              <a:t>conquista</a:t>
            </a:r>
            <a:r>
              <a:rPr lang="en-US" i="1" dirty="0" smtClean="0"/>
              <a:t> del </a:t>
            </a:r>
            <a:r>
              <a:rPr lang="en-US" i="1" dirty="0" err="1" smtClean="0"/>
              <a:t>Perú</a:t>
            </a:r>
            <a:r>
              <a:rPr lang="en-US" dirty="0" smtClean="0"/>
              <a:t>, 1570 </a:t>
            </a:r>
          </a:p>
          <a:p>
            <a:pPr lvl="0"/>
            <a:r>
              <a:rPr lang="en-US" dirty="0" err="1" smtClean="0"/>
              <a:t>Garcilasco</a:t>
            </a:r>
            <a:r>
              <a:rPr lang="en-US" dirty="0" smtClean="0"/>
              <a:t> de la Vega, </a:t>
            </a:r>
            <a:r>
              <a:rPr lang="en-US" i="1" dirty="0" err="1" smtClean="0"/>
              <a:t>Comentarios</a:t>
            </a:r>
            <a:r>
              <a:rPr lang="en-US" i="1" dirty="0" smtClean="0"/>
              <a:t> </a:t>
            </a:r>
            <a:r>
              <a:rPr lang="en-US" i="1" dirty="0" err="1" smtClean="0"/>
              <a:t>reales</a:t>
            </a:r>
            <a:r>
              <a:rPr lang="en-US" i="1" dirty="0" smtClean="0"/>
              <a:t> de los Incas, </a:t>
            </a:r>
            <a:r>
              <a:rPr lang="en-US" dirty="0" smtClean="0"/>
              <a:t>1617</a:t>
            </a:r>
          </a:p>
          <a:p>
            <a:pPr lvl="0"/>
            <a:r>
              <a:rPr lang="en-US" dirty="0" err="1" smtClean="0"/>
              <a:t>Guaman</a:t>
            </a:r>
            <a:r>
              <a:rPr lang="en-US" dirty="0" smtClean="0"/>
              <a:t> </a:t>
            </a:r>
            <a:r>
              <a:rPr lang="en-US" dirty="0" err="1" smtClean="0"/>
              <a:t>Poma</a:t>
            </a:r>
            <a:r>
              <a:rPr lang="en-US" dirty="0" smtClean="0"/>
              <a:t>, </a:t>
            </a:r>
            <a:r>
              <a:rPr lang="en-US" i="1" dirty="0" smtClean="0"/>
              <a:t>Nueva </a:t>
            </a:r>
            <a:r>
              <a:rPr lang="en-US" i="1" dirty="0" err="1" smtClean="0"/>
              <a:t>crónica</a:t>
            </a:r>
            <a:r>
              <a:rPr lang="en-US" i="1" dirty="0" smtClean="0"/>
              <a:t> de </a:t>
            </a:r>
            <a:r>
              <a:rPr lang="en-US" i="1" dirty="0" err="1" smtClean="0"/>
              <a:t>buen</a:t>
            </a:r>
            <a:r>
              <a:rPr lang="en-US" i="1" dirty="0" smtClean="0"/>
              <a:t> </a:t>
            </a:r>
            <a:r>
              <a:rPr lang="en-US" i="1" dirty="0" err="1" smtClean="0"/>
              <a:t>gobierno</a:t>
            </a:r>
            <a:r>
              <a:rPr lang="en-US" i="1" dirty="0" smtClean="0"/>
              <a:t>, </a:t>
            </a:r>
            <a:r>
              <a:rPr lang="en-US" dirty="0" smtClean="0"/>
              <a:t>1615</a:t>
            </a:r>
          </a:p>
          <a:p>
            <a:pPr marL="0" indent="0">
              <a:buNone/>
            </a:pPr>
            <a:endParaRPr lang="en-US" dirty="0" smtClean="0"/>
          </a:p>
          <a:p>
            <a:pPr marL="0" indent="0">
              <a:buNone/>
            </a:pPr>
            <a:r>
              <a:rPr lang="en-US" sz="2400" dirty="0" smtClean="0"/>
              <a:t>Patricia </a:t>
            </a:r>
            <a:r>
              <a:rPr lang="en-US" sz="2400" dirty="0"/>
              <a:t>Seed, “Failing to Marvel”: Atahualpa’s Encounter with the Word”, </a:t>
            </a:r>
            <a:r>
              <a:rPr lang="en-US" sz="2400" i="1" dirty="0"/>
              <a:t>Latin American Research Review, </a:t>
            </a:r>
            <a:r>
              <a:rPr lang="en-US" sz="2400" dirty="0"/>
              <a:t>26:1, 1991. (On how they all interpret the encounter with Atahualpa, Pizarro and </a:t>
            </a:r>
            <a:r>
              <a:rPr lang="en-US" sz="2400" dirty="0" err="1"/>
              <a:t>Valverde</a:t>
            </a:r>
            <a:r>
              <a:rPr lang="en-US" sz="2400" dirty="0"/>
              <a:t>)</a:t>
            </a:r>
          </a:p>
          <a:p>
            <a:pPr marL="0" indent="0">
              <a:buNone/>
            </a:pPr>
            <a:endParaRPr lang="en-US" dirty="0" smtClean="0"/>
          </a:p>
          <a:p>
            <a:endParaRPr lang="en-US" dirty="0"/>
          </a:p>
        </p:txBody>
      </p:sp>
    </p:spTree>
    <p:extLst>
      <p:ext uri="{BB962C8B-B14F-4D97-AF65-F5344CB8AC3E}">
        <p14:creationId xmlns:p14="http://schemas.microsoft.com/office/powerpoint/2010/main" val="4356783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C4321F6-BD82-4582-B233-A034C0BC80DD}"/>
              </a:ext>
            </a:extLst>
          </p:cNvPr>
          <p:cNvSpPr>
            <a:spLocks noGrp="1"/>
          </p:cNvSpPr>
          <p:nvPr>
            <p:ph type="title"/>
          </p:nvPr>
        </p:nvSpPr>
        <p:spPr/>
        <p:txBody>
          <a:bodyPr>
            <a:noAutofit/>
          </a:bodyPr>
          <a:lstStyle/>
          <a:p>
            <a:r>
              <a:rPr lang="en-GB" sz="2400" b="1" dirty="0"/>
              <a:t>How was it possible for the Spanish to conquer the central areas so quickly</a:t>
            </a:r>
            <a:r>
              <a:rPr lang="en-GB" sz="2400" b="1" dirty="0" smtClean="0"/>
              <a:t>? Were they really conquered and colonised so </a:t>
            </a:r>
            <a:r>
              <a:rPr lang="en-GB" sz="2400" b="1" dirty="0" smtClean="0"/>
              <a:t>quickly and completely? How have these explanations been revised and reconsidered?</a:t>
            </a:r>
            <a:endParaRPr lang="en-GB" sz="2400" b="1" dirty="0"/>
          </a:p>
        </p:txBody>
      </p:sp>
      <p:sp>
        <p:nvSpPr>
          <p:cNvPr id="3" name="Content Placeholder 2">
            <a:extLst>
              <a:ext uri="{FF2B5EF4-FFF2-40B4-BE49-F238E27FC236}">
                <a16:creationId xmlns:a16="http://schemas.microsoft.com/office/drawing/2014/main" xmlns="" id="{4190E16B-3C77-4C48-B824-2E00C81D807E}"/>
              </a:ext>
            </a:extLst>
          </p:cNvPr>
          <p:cNvSpPr>
            <a:spLocks noGrp="1"/>
          </p:cNvSpPr>
          <p:nvPr>
            <p:ph idx="1"/>
          </p:nvPr>
        </p:nvSpPr>
        <p:spPr>
          <a:xfrm>
            <a:off x="111212" y="1669263"/>
            <a:ext cx="10515600" cy="4351338"/>
          </a:xfrm>
        </p:spPr>
        <p:txBody>
          <a:bodyPr/>
          <a:lstStyle/>
          <a:p>
            <a:pPr marL="457200" lvl="1" indent="0">
              <a:buNone/>
            </a:pPr>
            <a:endParaRPr lang="en-GB" sz="3200" b="1" dirty="0" smtClean="0"/>
          </a:p>
          <a:p>
            <a:pPr lvl="1"/>
            <a:r>
              <a:rPr lang="en-GB" sz="2800" b="1" dirty="0" smtClean="0"/>
              <a:t>Myth </a:t>
            </a:r>
            <a:r>
              <a:rPr lang="en-GB" sz="2800" b="1" dirty="0"/>
              <a:t>and religious belief</a:t>
            </a:r>
          </a:p>
          <a:p>
            <a:pPr lvl="1"/>
            <a:r>
              <a:rPr lang="en-GB" sz="2800" b="1" dirty="0"/>
              <a:t>Military technology</a:t>
            </a:r>
          </a:p>
          <a:p>
            <a:pPr lvl="1"/>
            <a:r>
              <a:rPr lang="en-GB" sz="2800" b="1" dirty="0"/>
              <a:t>Centralised indigenous governments</a:t>
            </a:r>
          </a:p>
          <a:p>
            <a:pPr lvl="1"/>
            <a:r>
              <a:rPr lang="en-GB" sz="2800" b="1" dirty="0"/>
              <a:t>Divisions and resistance</a:t>
            </a:r>
          </a:p>
          <a:p>
            <a:pPr lvl="1"/>
            <a:r>
              <a:rPr lang="en-GB" sz="2800" b="1" dirty="0"/>
              <a:t>Disease</a:t>
            </a:r>
          </a:p>
          <a:p>
            <a:endParaRPr lang="en-GB" dirty="0"/>
          </a:p>
        </p:txBody>
      </p:sp>
      <p:pic>
        <p:nvPicPr>
          <p:cNvPr id="4" name="Picture 2" descr="Image result for quetzalcoat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15878" y="1669263"/>
            <a:ext cx="3264910" cy="234420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upload.wikimedia.org/wikipedia/commons/thumb/d/df/Hernan_Fernando_Cortes.jpg/220px-Hernan_Fernando_Cortes.jpg"/>
          <p:cNvPicPr>
            <a:picLocks noChangeAspect="1" noChangeArrowheads="1"/>
          </p:cNvPicPr>
          <p:nvPr/>
        </p:nvPicPr>
        <p:blipFill>
          <a:blip r:embed="rId3" cstate="print"/>
          <a:srcRect/>
          <a:stretch>
            <a:fillRect/>
          </a:stretch>
        </p:blipFill>
        <p:spPr bwMode="auto">
          <a:xfrm>
            <a:off x="6619772" y="4192229"/>
            <a:ext cx="2081492" cy="2665771"/>
          </a:xfrm>
          <a:prstGeom prst="rect">
            <a:avLst/>
          </a:prstGeom>
          <a:noFill/>
        </p:spPr>
      </p:pic>
      <p:pic>
        <p:nvPicPr>
          <p:cNvPr id="6" name="Picture 5" descr="Wk4 Smallpox.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53852" y="4500124"/>
            <a:ext cx="3188961" cy="2357876"/>
          </a:xfrm>
          <a:prstGeom prst="rect">
            <a:avLst/>
          </a:prstGeom>
        </p:spPr>
      </p:pic>
      <p:pic>
        <p:nvPicPr>
          <p:cNvPr id="7" name="Picture 2" descr="Image result for inca state government hierarch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77758" y="5040647"/>
            <a:ext cx="3479877" cy="168958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Wk4 horses.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2139" y="4810893"/>
            <a:ext cx="2743482" cy="1868347"/>
          </a:xfrm>
          <a:prstGeom prst="rect">
            <a:avLst/>
          </a:prstGeom>
        </p:spPr>
      </p:pic>
    </p:spTree>
    <p:extLst>
      <p:ext uri="{BB962C8B-B14F-4D97-AF65-F5344CB8AC3E}">
        <p14:creationId xmlns:p14="http://schemas.microsoft.com/office/powerpoint/2010/main" val="243915926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3B9A302-6317-49F5-85A9-31BBF7A5439D}"/>
              </a:ext>
            </a:extLst>
          </p:cNvPr>
          <p:cNvSpPr>
            <a:spLocks noGrp="1"/>
          </p:cNvSpPr>
          <p:nvPr>
            <p:ph type="title"/>
          </p:nvPr>
        </p:nvSpPr>
        <p:spPr/>
        <p:txBody>
          <a:bodyPr/>
          <a:lstStyle/>
          <a:p>
            <a:r>
              <a:rPr lang="en-GB" b="1" dirty="0"/>
              <a:t>Problems with writing the history of conquest and pre-conquest</a:t>
            </a:r>
          </a:p>
        </p:txBody>
      </p:sp>
      <p:sp>
        <p:nvSpPr>
          <p:cNvPr id="3" name="Content Placeholder 2">
            <a:extLst>
              <a:ext uri="{FF2B5EF4-FFF2-40B4-BE49-F238E27FC236}">
                <a16:creationId xmlns:a16="http://schemas.microsoft.com/office/drawing/2014/main" xmlns="" id="{EF6E1F19-0260-46F3-8D47-AFC0F102EA15}"/>
              </a:ext>
            </a:extLst>
          </p:cNvPr>
          <p:cNvSpPr>
            <a:spLocks noGrp="1"/>
          </p:cNvSpPr>
          <p:nvPr>
            <p:ph idx="1"/>
          </p:nvPr>
        </p:nvSpPr>
        <p:spPr/>
        <p:txBody>
          <a:bodyPr>
            <a:normAutofit fontScale="92500" lnSpcReduction="20000"/>
          </a:bodyPr>
          <a:lstStyle/>
          <a:p>
            <a:r>
              <a:rPr lang="en-GB" b="1" dirty="0"/>
              <a:t>Power: </a:t>
            </a:r>
            <a:r>
              <a:rPr lang="en-GB" dirty="0"/>
              <a:t>the </a:t>
            </a:r>
            <a:r>
              <a:rPr lang="en-GB" b="1" dirty="0"/>
              <a:t>“voices of the victors”</a:t>
            </a:r>
          </a:p>
          <a:p>
            <a:r>
              <a:rPr lang="en-GB" b="1" dirty="0"/>
              <a:t>Most people in Europe, but especially the Americas, don’t WRITE. </a:t>
            </a:r>
            <a:r>
              <a:rPr lang="en-GB" dirty="0"/>
              <a:t>Written texts are left mainly by the most powerful (in each culture)</a:t>
            </a:r>
            <a:endParaRPr lang="en-GB" b="1" dirty="0"/>
          </a:p>
          <a:p>
            <a:r>
              <a:rPr lang="en-GB" dirty="0"/>
              <a:t>Disproportionate influence of </a:t>
            </a:r>
            <a:r>
              <a:rPr lang="en-GB" b="1" dirty="0"/>
              <a:t>go-betweens/ translators/ acculturated indigenous people</a:t>
            </a:r>
            <a:endParaRPr lang="en-GB" dirty="0"/>
          </a:p>
          <a:p>
            <a:r>
              <a:rPr lang="en-GB" b="1" dirty="0"/>
              <a:t>Demographic collapse: </a:t>
            </a:r>
            <a:r>
              <a:rPr lang="en-GB" dirty="0"/>
              <a:t>who survived to tell the tale? How can we measure pre-conquest populations?</a:t>
            </a:r>
          </a:p>
          <a:p>
            <a:r>
              <a:rPr lang="en-GB" b="1" dirty="0"/>
              <a:t>Aims and audience of the person writing</a:t>
            </a:r>
          </a:p>
          <a:p>
            <a:r>
              <a:rPr lang="en-GB" b="1" dirty="0"/>
              <a:t>Apparent “translatability” but total misunderstandings in reality; and we tend to get the European interpretations not the indigenous ones</a:t>
            </a:r>
            <a:endParaRPr lang="en-GB" dirty="0"/>
          </a:p>
          <a:p>
            <a:r>
              <a:rPr lang="en-GB" b="1" dirty="0"/>
              <a:t>Problem of European preconceptions and imaginings about New World, e.g. chivalric ballad tradition…</a:t>
            </a:r>
            <a:endParaRPr lang="en-GB" dirty="0"/>
          </a:p>
        </p:txBody>
      </p:sp>
    </p:spTree>
    <p:extLst>
      <p:ext uri="{BB962C8B-B14F-4D97-AF65-F5344CB8AC3E}">
        <p14:creationId xmlns:p14="http://schemas.microsoft.com/office/powerpoint/2010/main" val="102910916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a:extLst>
              <a:ext uri="{FF2B5EF4-FFF2-40B4-BE49-F238E27FC236}">
                <a16:creationId xmlns:a16="http://schemas.microsoft.com/office/drawing/2014/main" xmlns="" id="{0A426A89-7879-4204-8F52-98AC3E7668A5}"/>
              </a:ext>
            </a:extLst>
          </p:cNvPr>
          <p:cNvSpPr>
            <a:spLocks noGrp="1" noChangeArrowheads="1"/>
          </p:cNvSpPr>
          <p:nvPr>
            <p:ph type="title"/>
          </p:nvPr>
        </p:nvSpPr>
        <p:spPr/>
        <p:txBody>
          <a:bodyPr/>
          <a:lstStyle/>
          <a:p>
            <a:r>
              <a:rPr lang="en-GB" altLang="en-US"/>
              <a:t>Atahuallpa</a:t>
            </a:r>
          </a:p>
        </p:txBody>
      </p:sp>
      <p:pic>
        <p:nvPicPr>
          <p:cNvPr id="70660" name="Picture 4" descr="Atahuallpa">
            <a:extLst>
              <a:ext uri="{FF2B5EF4-FFF2-40B4-BE49-F238E27FC236}">
                <a16:creationId xmlns:a16="http://schemas.microsoft.com/office/drawing/2014/main" xmlns="" id="{4884B39A-8D27-4ACA-8911-74F6049375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1450" y="1371600"/>
            <a:ext cx="394335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00397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Bernal Diaz, </a:t>
            </a:r>
            <a:r>
              <a:rPr lang="en-GB" b="1" i="1" dirty="0"/>
              <a:t>True History of the Conquest of New Spain </a:t>
            </a:r>
            <a:r>
              <a:rPr lang="en-GB" b="1" dirty="0"/>
              <a:t>(1576)</a:t>
            </a:r>
          </a:p>
        </p:txBody>
      </p:sp>
      <p:sp>
        <p:nvSpPr>
          <p:cNvPr id="3" name="Content Placeholder 2"/>
          <p:cNvSpPr>
            <a:spLocks noGrp="1"/>
          </p:cNvSpPr>
          <p:nvPr>
            <p:ph idx="1"/>
          </p:nvPr>
        </p:nvSpPr>
        <p:spPr/>
        <p:txBody>
          <a:bodyPr>
            <a:normAutofit/>
          </a:bodyPr>
          <a:lstStyle/>
          <a:p>
            <a:pPr marL="0" indent="0">
              <a:buNone/>
            </a:pPr>
            <a:r>
              <a:rPr lang="en-GB" sz="3600" dirty="0"/>
              <a:t>“When we saw all those cities and villages built in the water, and other great towns on dry land, and that straight and level causeway leading to Mexico, </a:t>
            </a:r>
            <a:r>
              <a:rPr lang="en-GB" sz="3600" b="1" dirty="0"/>
              <a:t>we were astounded. </a:t>
            </a:r>
            <a:r>
              <a:rPr lang="en-GB" sz="3600" dirty="0"/>
              <a:t>These great towns and temples and buildings rising from the water, all made of stone, </a:t>
            </a:r>
            <a:r>
              <a:rPr lang="en-GB" sz="3600" b="1" dirty="0"/>
              <a:t>seemed like an enchanted vision from [the chivalric ballad of] </a:t>
            </a:r>
            <a:r>
              <a:rPr lang="en-GB" sz="3600" b="1" dirty="0" err="1"/>
              <a:t>Amadís</a:t>
            </a:r>
            <a:r>
              <a:rPr lang="en-GB" sz="3600" b="1" dirty="0"/>
              <a:t>. </a:t>
            </a:r>
            <a:r>
              <a:rPr lang="en-GB" sz="3600" dirty="0"/>
              <a:t>Indeed, some of our soldiers asked </a:t>
            </a:r>
            <a:r>
              <a:rPr lang="en-GB" sz="3600" b="1" dirty="0"/>
              <a:t>whether it was not all a dream.”</a:t>
            </a:r>
          </a:p>
        </p:txBody>
      </p:sp>
    </p:spTree>
    <p:extLst>
      <p:ext uri="{BB962C8B-B14F-4D97-AF65-F5344CB8AC3E}">
        <p14:creationId xmlns:p14="http://schemas.microsoft.com/office/powerpoint/2010/main" val="323459846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mage result for conquest of tenochtitla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6617300" cy="4411534"/>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Image result for conquest of tenochtitla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1808" y="3416006"/>
            <a:ext cx="5570192" cy="3441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028027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‘Conquest History’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Before 1520s-c1990 “triumphalist narrative” “the traditional tale of conquistadors and friars” </a:t>
            </a:r>
            <a:r>
              <a:rPr lang="en-US" dirty="0" err="1" smtClean="0"/>
              <a:t>Restall</a:t>
            </a:r>
            <a:r>
              <a:rPr lang="en-US" dirty="0" smtClean="0"/>
              <a:t>, 2012 or “The Epic Spanish Conquest” and “The Spiritual Conquest” Susan </a:t>
            </a:r>
            <a:r>
              <a:rPr lang="en-US" dirty="0" smtClean="0"/>
              <a:t>Schroeder </a:t>
            </a:r>
            <a:r>
              <a:rPr lang="en-US" dirty="0"/>
              <a:t>in Matthew, L and </a:t>
            </a:r>
            <a:r>
              <a:rPr lang="en-US" dirty="0" err="1"/>
              <a:t>M.R.Oudjik</a:t>
            </a:r>
            <a:r>
              <a:rPr lang="en-US" dirty="0"/>
              <a:t>, </a:t>
            </a:r>
            <a:r>
              <a:rPr lang="en-US" i="1" dirty="0"/>
              <a:t>Indian Conquistadors, </a:t>
            </a:r>
            <a:r>
              <a:rPr lang="en-US" dirty="0"/>
              <a:t>2007</a:t>
            </a:r>
            <a:r>
              <a:rPr lang="en-US" dirty="0" smtClean="0"/>
              <a:t>.</a:t>
            </a:r>
            <a:endParaRPr lang="en-US" dirty="0" smtClean="0"/>
          </a:p>
          <a:p>
            <a:r>
              <a:rPr lang="en-US" dirty="0" smtClean="0"/>
              <a:t>Hernan </a:t>
            </a:r>
            <a:r>
              <a:rPr lang="en-US" dirty="0" smtClean="0"/>
              <a:t>Cortés</a:t>
            </a:r>
            <a:endParaRPr lang="en-US" dirty="0" smtClean="0"/>
          </a:p>
          <a:p>
            <a:r>
              <a:rPr lang="en-US" dirty="0" smtClean="0"/>
              <a:t>Bernal Diaz del </a:t>
            </a:r>
            <a:r>
              <a:rPr lang="en-US" dirty="0" smtClean="0"/>
              <a:t>Castillo, 1576</a:t>
            </a:r>
            <a:endParaRPr lang="en-US" dirty="0" smtClean="0"/>
          </a:p>
          <a:p>
            <a:r>
              <a:rPr lang="en-US" dirty="0" smtClean="0"/>
              <a:t>William H. </a:t>
            </a:r>
            <a:r>
              <a:rPr lang="en-US" dirty="0" smtClean="0"/>
              <a:t>Prescott, 1843</a:t>
            </a:r>
            <a:endParaRPr lang="en-US" dirty="0" smtClean="0"/>
          </a:p>
          <a:p>
            <a:r>
              <a:rPr lang="en-US" dirty="0" smtClean="0"/>
              <a:t>Robert </a:t>
            </a:r>
            <a:r>
              <a:rPr lang="en-US" dirty="0" smtClean="0"/>
              <a:t>Ricard, </a:t>
            </a:r>
            <a:r>
              <a:rPr lang="en-US" i="1" dirty="0" smtClean="0"/>
              <a:t>The Spiritual Conquest,</a:t>
            </a:r>
            <a:r>
              <a:rPr lang="en-US" dirty="0" smtClean="0"/>
              <a:t> 1966</a:t>
            </a:r>
            <a:endParaRPr lang="en-US" dirty="0" smtClean="0"/>
          </a:p>
          <a:p>
            <a:pPr>
              <a:buNone/>
            </a:pPr>
            <a:r>
              <a:rPr lang="en-US" dirty="0" smtClean="0"/>
              <a:t>1970s and 1980s</a:t>
            </a:r>
          </a:p>
          <a:p>
            <a:pPr>
              <a:buNone/>
            </a:pPr>
            <a:r>
              <a:rPr lang="en-US" dirty="0" smtClean="0"/>
              <a:t>James Lockhart, </a:t>
            </a:r>
            <a:r>
              <a:rPr lang="en-US" i="1" dirty="0" smtClean="0"/>
              <a:t>The Men of Cajamarca, </a:t>
            </a:r>
            <a:r>
              <a:rPr lang="en-US" dirty="0" smtClean="0"/>
              <a:t>(1972), Karen Spalding, </a:t>
            </a:r>
            <a:r>
              <a:rPr lang="en-US" i="1" dirty="0" err="1" smtClean="0"/>
              <a:t>Huarochiri</a:t>
            </a:r>
            <a:r>
              <a:rPr lang="en-US" dirty="0" smtClean="0"/>
              <a:t>, (1984), Inga </a:t>
            </a:r>
            <a:r>
              <a:rPr lang="en-US" dirty="0" err="1" smtClean="0"/>
              <a:t>Clendinnen</a:t>
            </a:r>
            <a:r>
              <a:rPr lang="en-US" dirty="0"/>
              <a:t>, </a:t>
            </a:r>
            <a:r>
              <a:rPr lang="en-US" i="1" dirty="0"/>
              <a:t>Ambivalent Conquests</a:t>
            </a:r>
            <a:r>
              <a:rPr lang="en-US" dirty="0"/>
              <a:t>, (1987)</a:t>
            </a:r>
          </a:p>
          <a:p>
            <a:pPr>
              <a:buNone/>
            </a:pPr>
            <a:endParaRPr lang="en-US" dirty="0" smtClean="0"/>
          </a:p>
          <a:p>
            <a:pPr>
              <a:buNone/>
            </a:pPr>
            <a:endParaRPr lang="en-US" dirty="0" smtClean="0"/>
          </a:p>
        </p:txBody>
      </p:sp>
    </p:spTree>
    <p:extLst>
      <p:ext uri="{BB962C8B-B14F-4D97-AF65-F5344CB8AC3E}">
        <p14:creationId xmlns:p14="http://schemas.microsoft.com/office/powerpoint/2010/main" val="129360066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age result for Thanksgiving Settler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97362" y="3544408"/>
            <a:ext cx="4455478" cy="308170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080422" y="132830"/>
            <a:ext cx="3623425" cy="461665"/>
          </a:xfrm>
          <a:prstGeom prst="rect">
            <a:avLst/>
          </a:prstGeom>
          <a:noFill/>
        </p:spPr>
        <p:txBody>
          <a:bodyPr wrap="square" rtlCol="0">
            <a:spAutoFit/>
          </a:bodyPr>
          <a:lstStyle/>
          <a:p>
            <a:r>
              <a:rPr lang="en-US" sz="2400" dirty="0" smtClean="0"/>
              <a:t>“conquistadors and friars”</a:t>
            </a:r>
            <a:endParaRPr lang="en-GB" sz="2400" dirty="0"/>
          </a:p>
        </p:txBody>
      </p:sp>
      <p:pic>
        <p:nvPicPr>
          <p:cNvPr id="3074" name="Picture 2" descr="http://1.bp.blogspot.com/-AEi-dFYsFbI/Tq-F6iyzMzI/AAAAAAAAAHY/gnt5IF56gDc/s320/corte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0538" y="594495"/>
            <a:ext cx="5763192" cy="270149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Painting of The Arrival of CortÃ©s at Veracruz and the Reception by Moctezuma's Ambassado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644" y="827903"/>
            <a:ext cx="5588561" cy="380588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32849" y="4886070"/>
            <a:ext cx="5253361" cy="923330"/>
          </a:xfrm>
          <a:prstGeom prst="rect">
            <a:avLst/>
          </a:prstGeom>
          <a:noFill/>
        </p:spPr>
        <p:txBody>
          <a:bodyPr wrap="none" rtlCol="0">
            <a:spAutoFit/>
          </a:bodyPr>
          <a:lstStyle/>
          <a:p>
            <a:r>
              <a:rPr lang="en-GB" dirty="0" smtClean="0"/>
              <a:t>The Arrival of Cortés at Veracruz and the Reception by</a:t>
            </a:r>
          </a:p>
          <a:p>
            <a:r>
              <a:rPr lang="en-GB" dirty="0" smtClean="0"/>
              <a:t>Moctezuma’s Ambassadors</a:t>
            </a:r>
          </a:p>
          <a:p>
            <a:r>
              <a:rPr lang="en-GB" dirty="0" smtClean="0"/>
              <a:t>Source: Library of Congress </a:t>
            </a:r>
            <a:endParaRPr lang="en-GB" dirty="0"/>
          </a:p>
        </p:txBody>
      </p:sp>
    </p:spTree>
    <p:extLst>
      <p:ext uri="{BB962C8B-B14F-4D97-AF65-F5344CB8AC3E}">
        <p14:creationId xmlns:p14="http://schemas.microsoft.com/office/powerpoint/2010/main" val="21095440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AutoShape 2" descr="https://cms.qz.com/wp-content/uploads/2017/11/codex.jpg?quality=75&amp;strip=all&amp;w=410&amp;h=729&amp;crop=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0660" name="AutoShape 4" descr="https://cms.qz.com/wp-content/uploads/2017/11/codex.jpg?quality=75&amp;strip=all&amp;w=410&amp;h=729&amp;crop=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0662" name="AutoShape 6" descr="https://cms.qz.com/wp-content/uploads/2017/11/codex.jpg?quality=75&amp;strip=all&amp;w=410&amp;h=729&amp;crop=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0664" name="AutoShape 8" descr="https://cms.qz.com/wp-content/uploads/2017/11/codex.jpg?quality=75&amp;strip=all&amp;w=410&amp;h=729&amp;crop=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0666" name="AutoShape 10" descr="https://cms.qz.com/wp-content/uploads/2017/11/codex.jpg?quality=75&amp;strip=all&amp;w=410&amp;h=729&amp;crop=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0668" name="AutoShape 12" descr="https://cms.qz.com/wp-content/uploads/2017/11/codex.jpg?quality=75&amp;strip=all&amp;w=410&amp;h=729&amp;crop=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0670" name="AutoShape 14" descr="https://cms.qz.com/wp-content/uploads/2017/11/screen-shot-2017-11-25-at-1-24-34-pm.png?w=940&amp;strip=all&amp;quality=75"/>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0672" name="AutoShape 16" descr="https://cms.qz.com/wp-content/uploads/2017/11/screen-shot-2017-11-25-at-1-24-34-pm.png?w=940&amp;strip=all&amp;quality=75"/>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0674" name="Picture 18" descr="Image result for mesoamerican civilizations map"/>
          <p:cNvPicPr>
            <a:picLocks noChangeAspect="1" noChangeArrowheads="1"/>
          </p:cNvPicPr>
          <p:nvPr/>
        </p:nvPicPr>
        <p:blipFill>
          <a:blip r:embed="rId2" cstate="print"/>
          <a:srcRect/>
          <a:stretch>
            <a:fillRect/>
          </a:stretch>
        </p:blipFill>
        <p:spPr bwMode="auto">
          <a:xfrm>
            <a:off x="2501734" y="1937000"/>
            <a:ext cx="5886450" cy="3638551"/>
          </a:xfrm>
          <a:prstGeom prst="rect">
            <a:avLst/>
          </a:prstGeom>
          <a:noFill/>
        </p:spPr>
      </p:pic>
      <p:sp>
        <p:nvSpPr>
          <p:cNvPr id="13" name="TextBox 12"/>
          <p:cNvSpPr txBox="1"/>
          <p:nvPr/>
        </p:nvSpPr>
        <p:spPr>
          <a:xfrm>
            <a:off x="1175799" y="693053"/>
            <a:ext cx="7965899" cy="1200329"/>
          </a:xfrm>
          <a:prstGeom prst="rect">
            <a:avLst/>
          </a:prstGeom>
          <a:noFill/>
        </p:spPr>
        <p:txBody>
          <a:bodyPr wrap="none" rtlCol="0">
            <a:spAutoFit/>
          </a:bodyPr>
          <a:lstStyle/>
          <a:p>
            <a:r>
              <a:rPr lang="en-US" sz="2400" dirty="0" smtClean="0"/>
              <a:t>James Lockhart, </a:t>
            </a:r>
          </a:p>
          <a:p>
            <a:r>
              <a:rPr lang="en-US" sz="2400" i="1" dirty="0" smtClean="0"/>
              <a:t>We People Here: </a:t>
            </a:r>
            <a:r>
              <a:rPr lang="en-US" sz="2400" i="1" dirty="0" err="1" smtClean="0"/>
              <a:t>Nahuatl</a:t>
            </a:r>
            <a:r>
              <a:rPr lang="en-US" sz="2400" i="1" dirty="0" smtClean="0"/>
              <a:t> Accounts of the Conquest of Mexico, </a:t>
            </a:r>
          </a:p>
          <a:p>
            <a:r>
              <a:rPr lang="en-US" sz="2400" dirty="0" smtClean="0"/>
              <a:t>1993</a:t>
            </a:r>
            <a:endParaRPr lang="en-US" sz="2400" dirty="0"/>
          </a:p>
        </p:txBody>
      </p:sp>
      <p:sp>
        <p:nvSpPr>
          <p:cNvPr id="14" name="TextBox 13"/>
          <p:cNvSpPr txBox="1"/>
          <p:nvPr/>
        </p:nvSpPr>
        <p:spPr>
          <a:xfrm>
            <a:off x="8555277" y="3206663"/>
            <a:ext cx="3441711" cy="2308324"/>
          </a:xfrm>
          <a:prstGeom prst="rect">
            <a:avLst/>
          </a:prstGeom>
          <a:noFill/>
        </p:spPr>
        <p:txBody>
          <a:bodyPr wrap="none" rtlCol="0">
            <a:spAutoFit/>
          </a:bodyPr>
          <a:lstStyle/>
          <a:p>
            <a:r>
              <a:rPr lang="en-US" sz="2400" dirty="0" smtClean="0"/>
              <a:t>Matthew </a:t>
            </a:r>
            <a:r>
              <a:rPr lang="en-US" sz="2400" dirty="0" err="1" smtClean="0"/>
              <a:t>Restall</a:t>
            </a:r>
            <a:r>
              <a:rPr lang="en-US" sz="2400" dirty="0" smtClean="0"/>
              <a:t>,</a:t>
            </a:r>
          </a:p>
          <a:p>
            <a:r>
              <a:rPr lang="en-US" sz="2400" dirty="0" smtClean="0"/>
              <a:t> </a:t>
            </a:r>
            <a:r>
              <a:rPr lang="en-US" sz="2400" i="1" dirty="0" smtClean="0"/>
              <a:t>Maya Conquistador, </a:t>
            </a:r>
          </a:p>
          <a:p>
            <a:r>
              <a:rPr lang="en-US" sz="2400" i="1" dirty="0" smtClean="0"/>
              <a:t>1998</a:t>
            </a:r>
          </a:p>
          <a:p>
            <a:r>
              <a:rPr lang="en-US" sz="2400" dirty="0" smtClean="0"/>
              <a:t>Victoria Bricker, </a:t>
            </a:r>
          </a:p>
          <a:p>
            <a:r>
              <a:rPr lang="en-US" sz="2400" i="1" dirty="0" smtClean="0"/>
              <a:t>Indian Christ, Indian King, </a:t>
            </a:r>
          </a:p>
          <a:p>
            <a:r>
              <a:rPr lang="en-US" sz="2400" dirty="0" smtClean="0"/>
              <a:t>1981.</a:t>
            </a:r>
            <a:endParaRPr lang="en-US" sz="2400" dirty="0"/>
          </a:p>
        </p:txBody>
      </p:sp>
      <p:sp>
        <p:nvSpPr>
          <p:cNvPr id="15" name="TextBox 14"/>
          <p:cNvSpPr txBox="1"/>
          <p:nvPr/>
        </p:nvSpPr>
        <p:spPr>
          <a:xfrm>
            <a:off x="3332748" y="5859379"/>
            <a:ext cx="3296652" cy="461665"/>
          </a:xfrm>
          <a:prstGeom prst="rect">
            <a:avLst/>
          </a:prstGeom>
          <a:noFill/>
        </p:spPr>
        <p:txBody>
          <a:bodyPr wrap="square" rtlCol="0">
            <a:spAutoFit/>
          </a:bodyPr>
          <a:lstStyle/>
          <a:p>
            <a:r>
              <a:rPr lang="en-US" sz="2400" dirty="0" smtClean="0"/>
              <a:t>Michel R </a:t>
            </a:r>
            <a:r>
              <a:rPr lang="en-US" sz="2400" dirty="0" err="1" smtClean="0"/>
              <a:t>Oudijk</a:t>
            </a:r>
            <a:r>
              <a:rPr lang="en-US" sz="2400" dirty="0" smtClean="0"/>
              <a:t>, 2000 </a:t>
            </a:r>
            <a:endParaRPr lang="en-US" sz="2400" dirty="0"/>
          </a:p>
        </p:txBody>
      </p:sp>
    </p:spTree>
    <p:extLst>
      <p:ext uri="{BB962C8B-B14F-4D97-AF65-F5344CB8AC3E}">
        <p14:creationId xmlns:p14="http://schemas.microsoft.com/office/powerpoint/2010/main" val="15124106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Mesoamerica</a:t>
            </a:r>
            <a:endParaRPr lang="en-GB" dirty="0"/>
          </a:p>
        </p:txBody>
      </p:sp>
      <p:pic>
        <p:nvPicPr>
          <p:cNvPr id="4" name="Picture 3" descr="BARTSCH_203001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91886" y="746976"/>
            <a:ext cx="7412228" cy="5855950"/>
          </a:xfrm>
          <a:prstGeom prst="rect">
            <a:avLst/>
          </a:prstGeom>
        </p:spPr>
      </p:pic>
    </p:spTree>
    <p:extLst>
      <p:ext uri="{BB962C8B-B14F-4D97-AF65-F5344CB8AC3E}">
        <p14:creationId xmlns:p14="http://schemas.microsoft.com/office/powerpoint/2010/main" val="198744970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Conquest History</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Since 2000 five core approaches:</a:t>
            </a:r>
          </a:p>
          <a:p>
            <a:r>
              <a:rPr lang="en-US" dirty="0" err="1" smtClean="0"/>
              <a:t>Revisitation</a:t>
            </a:r>
            <a:r>
              <a:rPr lang="en-US" dirty="0" smtClean="0"/>
              <a:t> (re-reading old sources, motivations etc.)</a:t>
            </a:r>
            <a:endParaRPr lang="en-US" dirty="0" smtClean="0"/>
          </a:p>
          <a:p>
            <a:r>
              <a:rPr lang="en-US" dirty="0" smtClean="0"/>
              <a:t>Paleography (learning to read sources left unread)</a:t>
            </a:r>
            <a:endParaRPr lang="en-US" dirty="0" smtClean="0"/>
          </a:p>
          <a:p>
            <a:r>
              <a:rPr lang="en-US" dirty="0" smtClean="0"/>
              <a:t>Protagonists (forgotten Spaniards, women, settlers of African descent, </a:t>
            </a:r>
            <a:r>
              <a:rPr lang="en-US" dirty="0"/>
              <a:t>i</a:t>
            </a:r>
            <a:r>
              <a:rPr lang="en-US" dirty="0" smtClean="0"/>
              <a:t>ndigenous people)</a:t>
            </a:r>
            <a:endParaRPr lang="en-US" dirty="0" smtClean="0"/>
          </a:p>
          <a:p>
            <a:r>
              <a:rPr lang="en-US" dirty="0" smtClean="0"/>
              <a:t>Indigenous </a:t>
            </a:r>
            <a:r>
              <a:rPr lang="en-US" dirty="0" smtClean="0"/>
              <a:t>perspectives (indigenous conquistadors, indigenous diaspora)</a:t>
            </a:r>
            <a:endParaRPr lang="en-US" dirty="0" smtClean="0"/>
          </a:p>
          <a:p>
            <a:r>
              <a:rPr lang="en-US" dirty="0" smtClean="0"/>
              <a:t>Boundaries (a- </a:t>
            </a:r>
            <a:r>
              <a:rPr lang="en-US" dirty="0" smtClean="0"/>
              <a:t>of space away from </a:t>
            </a:r>
            <a:r>
              <a:rPr lang="en-US" dirty="0" err="1" smtClean="0"/>
              <a:t>centres</a:t>
            </a:r>
            <a:r>
              <a:rPr lang="en-US" dirty="0" smtClean="0"/>
              <a:t> of empire. </a:t>
            </a:r>
            <a:r>
              <a:rPr lang="en-US" dirty="0" smtClean="0"/>
              <a:t>b-of discipline-History, Anthropology, Ethno-History to Art History, Geography, Literature)</a:t>
            </a:r>
            <a:endParaRPr lang="en-US" dirty="0" smtClean="0"/>
          </a:p>
          <a:p>
            <a:endParaRPr lang="en-US" dirty="0" smtClean="0"/>
          </a:p>
          <a:p>
            <a:pPr>
              <a:buNone/>
            </a:pPr>
            <a:r>
              <a:rPr lang="en-US" dirty="0" smtClean="0"/>
              <a:t>Matthew </a:t>
            </a:r>
            <a:r>
              <a:rPr lang="en-US" dirty="0" err="1" smtClean="0"/>
              <a:t>Restall</a:t>
            </a:r>
            <a:r>
              <a:rPr lang="en-US" dirty="0" smtClean="0"/>
              <a:t>, “New Conquest History,” </a:t>
            </a:r>
            <a:r>
              <a:rPr lang="en-US" i="1" dirty="0" smtClean="0"/>
              <a:t>History Compass, </a:t>
            </a:r>
            <a:r>
              <a:rPr lang="en-US" dirty="0" smtClean="0"/>
              <a:t>2012</a:t>
            </a:r>
            <a:endParaRPr lang="en-US" dirty="0"/>
          </a:p>
        </p:txBody>
      </p:sp>
    </p:spTree>
    <p:extLst>
      <p:ext uri="{BB962C8B-B14F-4D97-AF65-F5344CB8AC3E}">
        <p14:creationId xmlns:p14="http://schemas.microsoft.com/office/powerpoint/2010/main" val="20915659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ztec empir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3542" y="635048"/>
            <a:ext cx="8756257" cy="4882585"/>
          </a:xfrm>
          <a:prstGeom prst="rect">
            <a:avLst/>
          </a:prstGeom>
        </p:spPr>
      </p:pic>
      <p:sp>
        <p:nvSpPr>
          <p:cNvPr id="3" name="TextBox 2"/>
          <p:cNvSpPr txBox="1"/>
          <p:nvPr/>
        </p:nvSpPr>
        <p:spPr>
          <a:xfrm>
            <a:off x="4711999" y="5913723"/>
            <a:ext cx="3839913" cy="523220"/>
          </a:xfrm>
          <a:prstGeom prst="rect">
            <a:avLst/>
          </a:prstGeom>
          <a:noFill/>
        </p:spPr>
        <p:txBody>
          <a:bodyPr wrap="none" rtlCol="0">
            <a:spAutoFit/>
          </a:bodyPr>
          <a:lstStyle/>
          <a:p>
            <a:r>
              <a:rPr lang="en-US" sz="2800" dirty="0"/>
              <a:t>Aztec Empire, 1427-1519</a:t>
            </a:r>
          </a:p>
        </p:txBody>
      </p:sp>
    </p:spTree>
    <p:extLst>
      <p:ext uri="{BB962C8B-B14F-4D97-AF65-F5344CB8AC3E}">
        <p14:creationId xmlns:p14="http://schemas.microsoft.com/office/powerpoint/2010/main" val="833697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8" name="Picture 4" descr="Tenoch2A[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457200"/>
            <a:ext cx="8534400" cy="5829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71010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2" descr="Tenochtitlan_y_Golfo_de_Mexico_1524.jpg"/>
          <p:cNvPicPr>
            <a:picLocks noChangeAspect="1"/>
          </p:cNvPicPr>
          <p:nvPr/>
        </p:nvPicPr>
        <p:blipFill>
          <a:blip r:embed="rId2" cstate="print"/>
          <a:stretch>
            <a:fillRect/>
          </a:stretch>
        </p:blipFill>
        <p:spPr>
          <a:xfrm>
            <a:off x="1759063" y="308918"/>
            <a:ext cx="8595899" cy="5426161"/>
          </a:xfrm>
          <a:prstGeom prst="rect">
            <a:avLst/>
          </a:prstGeom>
        </p:spPr>
      </p:pic>
      <p:sp>
        <p:nvSpPr>
          <p:cNvPr id="3" name="TextBox 2"/>
          <p:cNvSpPr txBox="1"/>
          <p:nvPr/>
        </p:nvSpPr>
        <p:spPr>
          <a:xfrm>
            <a:off x="841633" y="5934670"/>
            <a:ext cx="10773719" cy="923330"/>
          </a:xfrm>
          <a:prstGeom prst="rect">
            <a:avLst/>
          </a:prstGeom>
          <a:noFill/>
        </p:spPr>
        <p:txBody>
          <a:bodyPr wrap="square" rtlCol="0">
            <a:spAutoFit/>
          </a:bodyPr>
          <a:lstStyle/>
          <a:p>
            <a:r>
              <a:rPr lang="en-US" dirty="0" err="1"/>
              <a:t>Tenochtitlán</a:t>
            </a:r>
            <a:r>
              <a:rPr lang="en-US" dirty="0"/>
              <a:t> and the Gulf of Mexico, unknown artist, </a:t>
            </a:r>
            <a:r>
              <a:rPr lang="en-US" dirty="0" smtClean="0"/>
              <a:t>1524. Based </a:t>
            </a:r>
            <a:r>
              <a:rPr lang="en-US" dirty="0"/>
              <a:t>on map presented to Cortes by Mexica peoples in 1519-1521. Library of Congress</a:t>
            </a:r>
            <a:endParaRPr lang="nl-NL" dirty="0"/>
          </a:p>
          <a:p>
            <a:endParaRPr lang="en-GB" dirty="0"/>
          </a:p>
        </p:txBody>
      </p:sp>
    </p:spTree>
    <p:extLst>
      <p:ext uri="{BB962C8B-B14F-4D97-AF65-F5344CB8AC3E}">
        <p14:creationId xmlns:p14="http://schemas.microsoft.com/office/powerpoint/2010/main" val="12024268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FB0235B-E78C-4AC4-8559-D9D4B6BE94F6}"/>
              </a:ext>
            </a:extLst>
          </p:cNvPr>
          <p:cNvSpPr>
            <a:spLocks noGrp="1"/>
          </p:cNvSpPr>
          <p:nvPr>
            <p:ph type="title"/>
          </p:nvPr>
        </p:nvSpPr>
        <p:spPr/>
        <p:txBody>
          <a:bodyPr>
            <a:normAutofit/>
          </a:bodyPr>
          <a:lstStyle/>
          <a:p>
            <a:r>
              <a:rPr lang="en-GB" b="1" dirty="0"/>
              <a:t>The rise of the Aztecs in central Mexico</a:t>
            </a:r>
          </a:p>
        </p:txBody>
      </p:sp>
      <p:sp>
        <p:nvSpPr>
          <p:cNvPr id="3" name="Content Placeholder 2">
            <a:extLst>
              <a:ext uri="{FF2B5EF4-FFF2-40B4-BE49-F238E27FC236}">
                <a16:creationId xmlns:a16="http://schemas.microsoft.com/office/drawing/2014/main" xmlns="" id="{0AC13E38-3EF6-422F-9859-76027A16AA6A}"/>
              </a:ext>
            </a:extLst>
          </p:cNvPr>
          <p:cNvSpPr>
            <a:spLocks noGrp="1"/>
          </p:cNvSpPr>
          <p:nvPr>
            <p:ph idx="1"/>
          </p:nvPr>
        </p:nvSpPr>
        <p:spPr/>
        <p:txBody>
          <a:bodyPr>
            <a:normAutofit lnSpcReduction="10000"/>
          </a:bodyPr>
          <a:lstStyle/>
          <a:p>
            <a:r>
              <a:rPr lang="en-GB" dirty="0"/>
              <a:t>Alliance of </a:t>
            </a:r>
            <a:r>
              <a:rPr lang="en-GB" b="1" dirty="0"/>
              <a:t>3 different peoples</a:t>
            </a:r>
          </a:p>
          <a:p>
            <a:r>
              <a:rPr lang="en-GB" b="1" dirty="0"/>
              <a:t>Mexica are dominant: capital at </a:t>
            </a:r>
            <a:r>
              <a:rPr lang="en-GB" b="1" dirty="0" err="1"/>
              <a:t>Tenochtitlán</a:t>
            </a:r>
            <a:r>
              <a:rPr lang="en-GB" b="1" dirty="0"/>
              <a:t> on Lake Texcoco, from 1325.</a:t>
            </a:r>
          </a:p>
          <a:p>
            <a:r>
              <a:rPr lang="en-GB" dirty="0"/>
              <a:t>They</a:t>
            </a:r>
            <a:r>
              <a:rPr lang="en-GB" b="1" dirty="0"/>
              <a:t> ally with two of their neighbours: the city states of Texcoco and </a:t>
            </a:r>
            <a:r>
              <a:rPr lang="en-GB" b="1" dirty="0" err="1"/>
              <a:t>Tlacopan</a:t>
            </a:r>
            <a:r>
              <a:rPr lang="en-GB" b="1" dirty="0"/>
              <a:t> </a:t>
            </a:r>
            <a:r>
              <a:rPr lang="en-GB" b="1" dirty="0">
                <a:sym typeface="Wingdings" panose="05000000000000000000" pitchFamily="2" charset="2"/>
              </a:rPr>
              <a:t></a:t>
            </a:r>
            <a:r>
              <a:rPr lang="en-GB" b="1" dirty="0"/>
              <a:t> Aztecs conquer Valley of Mexico by 1428.  </a:t>
            </a:r>
          </a:p>
          <a:p>
            <a:r>
              <a:rPr lang="en-GB" dirty="0"/>
              <a:t>1502 under </a:t>
            </a:r>
            <a:r>
              <a:rPr lang="en-GB" b="1" dirty="0"/>
              <a:t>Montezuma II: </a:t>
            </a:r>
            <a:r>
              <a:rPr lang="en-GB" dirty="0"/>
              <a:t>huge</a:t>
            </a:r>
            <a:r>
              <a:rPr lang="en-GB" b="1" dirty="0"/>
              <a:t> empire, centred on </a:t>
            </a:r>
            <a:r>
              <a:rPr lang="en-GB" b="1" dirty="0" err="1"/>
              <a:t>Tenochtitlán</a:t>
            </a:r>
            <a:r>
              <a:rPr lang="en-GB" b="1" dirty="0"/>
              <a:t>. Several hundred thousand residents</a:t>
            </a:r>
            <a:r>
              <a:rPr lang="en-GB" dirty="0"/>
              <a:t> in</a:t>
            </a:r>
            <a:r>
              <a:rPr lang="en-GB" b="1" dirty="0"/>
              <a:t> </a:t>
            </a:r>
            <a:r>
              <a:rPr lang="en-GB" b="1" dirty="0" err="1"/>
              <a:t>Tenochtitlán</a:t>
            </a:r>
            <a:r>
              <a:rPr lang="en-GB" b="1" dirty="0"/>
              <a:t> </a:t>
            </a:r>
            <a:r>
              <a:rPr lang="en-GB" dirty="0"/>
              <a:t>alone</a:t>
            </a:r>
            <a:r>
              <a:rPr lang="en-GB" b="1" dirty="0"/>
              <a:t>;</a:t>
            </a:r>
            <a:r>
              <a:rPr lang="en-GB" dirty="0"/>
              <a:t> </a:t>
            </a:r>
            <a:r>
              <a:rPr lang="en-GB" b="1" dirty="0"/>
              <a:t>1.5 million in Valley of Mexico. </a:t>
            </a:r>
          </a:p>
          <a:p>
            <a:r>
              <a:rPr lang="en-GB" b="1" dirty="0"/>
              <a:t>Some areas and peoples are NOT conquered and become enemies/ rivals: e.g. the </a:t>
            </a:r>
            <a:r>
              <a:rPr lang="en-GB" b="1" dirty="0" err="1"/>
              <a:t>Tlaxcalans</a:t>
            </a:r>
            <a:r>
              <a:rPr lang="en-GB" b="1" dirty="0"/>
              <a:t>.</a:t>
            </a:r>
          </a:p>
          <a:p>
            <a:endParaRPr lang="en-GB" dirty="0"/>
          </a:p>
        </p:txBody>
      </p:sp>
    </p:spTree>
    <p:extLst>
      <p:ext uri="{BB962C8B-B14F-4D97-AF65-F5344CB8AC3E}">
        <p14:creationId xmlns:p14="http://schemas.microsoft.com/office/powerpoint/2010/main" val="19858466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1858</TotalTime>
  <Words>1806</Words>
  <Application>Microsoft Office PowerPoint</Application>
  <PresentationFormat>Widescreen</PresentationFormat>
  <Paragraphs>194</Paragraphs>
  <Slides>50</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50</vt:i4>
      </vt:variant>
    </vt:vector>
  </HeadingPairs>
  <TitlesOfParts>
    <vt:vector size="56" baseType="lpstr">
      <vt:lpstr>Arial</vt:lpstr>
      <vt:lpstr>Calibri</vt:lpstr>
      <vt:lpstr>Calibri Light</vt:lpstr>
      <vt:lpstr>Times New Roman</vt:lpstr>
      <vt:lpstr>Wingdings</vt:lpstr>
      <vt:lpstr>Office Theme</vt:lpstr>
      <vt:lpstr>Week 4   The Conquest of the Mainland: Mexico and Peru</vt:lpstr>
      <vt:lpstr>PowerPoint Presentation</vt:lpstr>
      <vt:lpstr>Terms and Concepts</vt:lpstr>
      <vt:lpstr>Questions to think about this week</vt:lpstr>
      <vt:lpstr>Mesoamerica</vt:lpstr>
      <vt:lpstr>PowerPoint Presentation</vt:lpstr>
      <vt:lpstr>PowerPoint Presentation</vt:lpstr>
      <vt:lpstr>PowerPoint Presentation</vt:lpstr>
      <vt:lpstr>The rise of the Aztecs in central Mexico</vt:lpstr>
      <vt:lpstr>Features of Aztec Empire</vt:lpstr>
      <vt:lpstr>PowerPoint Presentation</vt:lpstr>
      <vt:lpstr>PowerPoint Presentation</vt:lpstr>
      <vt:lpstr>PowerPoint Presentation</vt:lpstr>
      <vt:lpstr>PowerPoint Presentation</vt:lpstr>
      <vt:lpstr>PowerPoint Presentation</vt:lpstr>
      <vt:lpstr>Atahuallpa</vt:lpstr>
      <vt:lpstr>PowerPoint Presentation</vt:lpstr>
      <vt:lpstr>Features of Inca Empire </vt:lpstr>
      <vt:lpstr>The Aztec and Inca empires are very different, but they share important common traits:</vt:lpstr>
      <vt:lpstr>PowerPoint Presentation</vt:lpstr>
      <vt:lpstr>PowerPoint Presentation</vt:lpstr>
      <vt:lpstr>PowerPoint Presentation</vt:lpstr>
      <vt:lpstr> Juan Garrido (c. 1480-c. 1550),  the Black Spanish Conquistador </vt:lpstr>
      <vt:lpstr>PowerPoint Presentation</vt:lpstr>
      <vt:lpstr>PowerPoint Presentation</vt:lpstr>
      <vt:lpstr>PowerPoint Presentation</vt:lpstr>
      <vt:lpstr>PowerPoint Presentation</vt:lpstr>
      <vt:lpstr>PowerPoint Presentation</vt:lpstr>
      <vt:lpstr> Hernán Cortés </vt:lpstr>
      <vt:lpstr>PowerPoint Presentation</vt:lpstr>
      <vt:lpstr>PowerPoint Presentation</vt:lpstr>
      <vt:lpstr>The Conquest of The Mainland (1): Mexico</vt:lpstr>
      <vt:lpstr>The Andean Region, Peru</vt:lpstr>
      <vt:lpstr>PowerPoint Presentation</vt:lpstr>
      <vt:lpstr>Problems with writing the history of conquest and pre-conquest</vt:lpstr>
      <vt:lpstr>PowerPoint Presentation</vt:lpstr>
      <vt:lpstr>The Conquest of the Mainland (2): Peru</vt:lpstr>
      <vt:lpstr>Pizarro founding Lima</vt:lpstr>
      <vt:lpstr>Continuing Strife in Peru, 1530s-70s</vt:lpstr>
      <vt:lpstr>PowerPoint Presentation</vt:lpstr>
      <vt:lpstr>Sources for the Conquest of Peru</vt:lpstr>
      <vt:lpstr>How was it possible for the Spanish to conquer the central areas so quickly? Were they really conquered and colonised so quickly and completely? How have these explanations been revised and reconsidered?</vt:lpstr>
      <vt:lpstr>Problems with writing the history of conquest and pre-conquest</vt:lpstr>
      <vt:lpstr>Atahuallpa</vt:lpstr>
      <vt:lpstr>Bernal Diaz, True History of the Conquest of New Spain (1576)</vt:lpstr>
      <vt:lpstr>PowerPoint Presentation</vt:lpstr>
      <vt:lpstr>‘Conquest History’</vt:lpstr>
      <vt:lpstr>PowerPoint Presentation</vt:lpstr>
      <vt:lpstr>PowerPoint Presentation</vt:lpstr>
      <vt:lpstr>New Conquest History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4: The Conquest of the Mainland</dc:title>
  <dc:creator>camillia</dc:creator>
  <cp:lastModifiedBy>Doyle, Rosie</cp:lastModifiedBy>
  <cp:revision>60</cp:revision>
  <dcterms:created xsi:type="dcterms:W3CDTF">2017-10-13T11:14:41Z</dcterms:created>
  <dcterms:modified xsi:type="dcterms:W3CDTF">2018-10-25T14:20:26Z</dcterms:modified>
</cp:coreProperties>
</file>