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26.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87" r:id="rId2"/>
    <p:sldId id="263" r:id="rId3"/>
    <p:sldId id="264" r:id="rId4"/>
    <p:sldId id="289" r:id="rId5"/>
    <p:sldId id="269" r:id="rId6"/>
    <p:sldId id="295" r:id="rId7"/>
    <p:sldId id="311" r:id="rId8"/>
    <p:sldId id="315" r:id="rId9"/>
    <p:sldId id="279" r:id="rId10"/>
    <p:sldId id="330" r:id="rId11"/>
    <p:sldId id="283" r:id="rId12"/>
    <p:sldId id="353" r:id="rId13"/>
    <p:sldId id="298" r:id="rId14"/>
    <p:sldId id="325" r:id="rId15"/>
    <p:sldId id="395" r:id="rId16"/>
    <p:sldId id="338" r:id="rId17"/>
    <p:sldId id="390" r:id="rId18"/>
    <p:sldId id="280" r:id="rId19"/>
    <p:sldId id="367" r:id="rId20"/>
    <p:sldId id="297" r:id="rId21"/>
    <p:sldId id="333" r:id="rId22"/>
    <p:sldId id="345" r:id="rId23"/>
    <p:sldId id="366" r:id="rId24"/>
    <p:sldId id="278" r:id="rId25"/>
    <p:sldId id="277" r:id="rId26"/>
    <p:sldId id="354" r:id="rId27"/>
    <p:sldId id="304" r:id="rId28"/>
    <p:sldId id="358" r:id="rId29"/>
    <p:sldId id="355" r:id="rId30"/>
    <p:sldId id="308" r:id="rId31"/>
    <p:sldId id="275" r:id="rId32"/>
    <p:sldId id="342" r:id="rId33"/>
    <p:sldId id="359" r:id="rId34"/>
    <p:sldId id="309" r:id="rId35"/>
    <p:sldId id="357" r:id="rId36"/>
    <p:sldId id="302" r:id="rId37"/>
    <p:sldId id="386" r:id="rId38"/>
    <p:sldId id="379" r:id="rId39"/>
    <p:sldId id="276" r:id="rId40"/>
    <p:sldId id="394" r:id="rId41"/>
    <p:sldId id="343" r:id="rId42"/>
    <p:sldId id="346" r:id="rId43"/>
    <p:sldId id="301" r:id="rId44"/>
    <p:sldId id="293" r:id="rId45"/>
    <p:sldId id="294" r:id="rId46"/>
    <p:sldId id="271" r:id="rId47"/>
    <p:sldId id="381" r:id="rId48"/>
    <p:sldId id="399" r:id="rId49"/>
    <p:sldId id="310" r:id="rId50"/>
    <p:sldId id="336" r:id="rId51"/>
    <p:sldId id="374" r:id="rId52"/>
    <p:sldId id="273" r:id="rId53"/>
    <p:sldId id="349" r:id="rId54"/>
    <p:sldId id="350" r:id="rId55"/>
    <p:sldId id="272" r:id="rId56"/>
    <p:sldId id="389" r:id="rId57"/>
    <p:sldId id="372" r:id="rId58"/>
    <p:sldId id="398" r:id="rId59"/>
    <p:sldId id="375" r:id="rId60"/>
    <p:sldId id="347" r:id="rId61"/>
    <p:sldId id="380" r:id="rId62"/>
    <p:sldId id="396" r:id="rId63"/>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626"/>
    <a:srgbClr val="FB8F78"/>
    <a:srgbClr val="FF927E"/>
    <a:srgbClr val="4757FF"/>
    <a:srgbClr val="ECF72F"/>
    <a:srgbClr val="D1E4FA"/>
    <a:srgbClr val="DCE1F0"/>
    <a:srgbClr val="DAD6D4"/>
    <a:srgbClr val="D4B68D"/>
    <a:srgbClr val="DAD6D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9216" autoAdjust="0"/>
    <p:restoredTop sz="94218"/>
  </p:normalViewPr>
  <p:slideViewPr>
    <p:cSldViewPr snapToGrid="0" snapToObjects="1">
      <p:cViewPr varScale="1">
        <p:scale>
          <a:sx n="74" d="100"/>
          <a:sy n="74" d="100"/>
        </p:scale>
        <p:origin x="464"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55"/>
            <a:ext cx="7772400" cy="1470025"/>
          </a:xfrm>
        </p:spPr>
        <p:txBody>
          <a:bodyPr/>
          <a:lstStyle/>
          <a:p>
            <a:r>
              <a:rPr lang="en-US"/>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Haga clic para modificar el estilo de subtítulo del patrón</a:t>
            </a:r>
            <a:endParaRPr lang="es-ES"/>
          </a:p>
        </p:txBody>
      </p:sp>
      <p:sp>
        <p:nvSpPr>
          <p:cNvPr id="4" name="Marcador de fecha 3"/>
          <p:cNvSpPr>
            <a:spLocks noGrp="1"/>
          </p:cNvSpPr>
          <p:nvPr>
            <p:ph type="dt" sz="half" idx="10"/>
          </p:nvPr>
        </p:nvSpPr>
        <p:spPr/>
        <p:txBody>
          <a:bodyPr/>
          <a:lstStyle/>
          <a:p>
            <a:fld id="{A4950563-1E68-5F4F-A8E9-F701E4F15633}" type="datetimeFigureOut">
              <a:rPr lang="es-ES" smtClean="0"/>
              <a:t>3/11/20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2969332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Clic para editar título</a:t>
            </a:r>
            <a:endParaRPr lang="es-ES"/>
          </a:p>
        </p:txBody>
      </p:sp>
      <p:sp>
        <p:nvSpPr>
          <p:cNvPr id="3" name="Marcador de texto vertical 2"/>
          <p:cNvSpPr>
            <a:spLocks noGrp="1"/>
          </p:cNvSpPr>
          <p:nvPr>
            <p:ph type="body" orient="vert" idx="1"/>
          </p:nvPr>
        </p:nvSpPr>
        <p:spPr/>
        <p:txBody>
          <a:bodyPr vert="eaVert"/>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
          </a:p>
        </p:txBody>
      </p:sp>
      <p:sp>
        <p:nvSpPr>
          <p:cNvPr id="4" name="Marcador de fecha 3"/>
          <p:cNvSpPr>
            <a:spLocks noGrp="1"/>
          </p:cNvSpPr>
          <p:nvPr>
            <p:ph type="dt" sz="half" idx="10"/>
          </p:nvPr>
        </p:nvSpPr>
        <p:spPr/>
        <p:txBody>
          <a:bodyPr/>
          <a:lstStyle/>
          <a:p>
            <a:fld id="{A4950563-1E68-5F4F-A8E9-F701E4F15633}" type="datetimeFigureOut">
              <a:rPr lang="es-ES" smtClean="0"/>
              <a:t>3/11/20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250927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68"/>
            <a:ext cx="2057400" cy="5851525"/>
          </a:xfrm>
        </p:spPr>
        <p:txBody>
          <a:bodyPr vert="eaVert"/>
          <a:lstStyle/>
          <a:p>
            <a:r>
              <a:rPr lang="en-US"/>
              <a:t>Clic para editar título</a:t>
            </a:r>
            <a:endParaRPr lang="es-ES"/>
          </a:p>
        </p:txBody>
      </p:sp>
      <p:sp>
        <p:nvSpPr>
          <p:cNvPr id="3" name="Marcador de texto vertical 2"/>
          <p:cNvSpPr>
            <a:spLocks noGrp="1"/>
          </p:cNvSpPr>
          <p:nvPr>
            <p:ph type="body" orient="vert" idx="1"/>
          </p:nvPr>
        </p:nvSpPr>
        <p:spPr>
          <a:xfrm>
            <a:off x="457200" y="274668"/>
            <a:ext cx="6019800" cy="5851525"/>
          </a:xfrm>
        </p:spPr>
        <p:txBody>
          <a:bodyPr vert="eaVert"/>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
          </a:p>
        </p:txBody>
      </p:sp>
      <p:sp>
        <p:nvSpPr>
          <p:cNvPr id="4" name="Marcador de fecha 3"/>
          <p:cNvSpPr>
            <a:spLocks noGrp="1"/>
          </p:cNvSpPr>
          <p:nvPr>
            <p:ph type="dt" sz="half" idx="10"/>
          </p:nvPr>
        </p:nvSpPr>
        <p:spPr/>
        <p:txBody>
          <a:bodyPr/>
          <a:lstStyle/>
          <a:p>
            <a:fld id="{A4950563-1E68-5F4F-A8E9-F701E4F15633}" type="datetimeFigureOut">
              <a:rPr lang="es-ES" smtClean="0"/>
              <a:t>3/11/20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2118806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Clic para editar título</a:t>
            </a:r>
            <a:endParaRPr lang="es-ES"/>
          </a:p>
        </p:txBody>
      </p:sp>
      <p:sp>
        <p:nvSpPr>
          <p:cNvPr id="3" name="Marcador de contenido 2"/>
          <p:cNvSpPr>
            <a:spLocks noGrp="1"/>
          </p:cNvSpPr>
          <p:nvPr>
            <p:ph idx="1"/>
          </p:nvPr>
        </p:nvSpPr>
        <p:spPr/>
        <p:txBody>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
          </a:p>
        </p:txBody>
      </p:sp>
      <p:sp>
        <p:nvSpPr>
          <p:cNvPr id="4" name="Marcador de fecha 3"/>
          <p:cNvSpPr>
            <a:spLocks noGrp="1"/>
          </p:cNvSpPr>
          <p:nvPr>
            <p:ph type="dt" sz="half" idx="10"/>
          </p:nvPr>
        </p:nvSpPr>
        <p:spPr/>
        <p:txBody>
          <a:bodyPr/>
          <a:lstStyle/>
          <a:p>
            <a:fld id="{A4950563-1E68-5F4F-A8E9-F701E4F15633}" type="datetimeFigureOut">
              <a:rPr lang="es-ES" smtClean="0"/>
              <a:t>3/11/20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1094800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30"/>
            <a:ext cx="7772400" cy="1362075"/>
          </a:xfrm>
        </p:spPr>
        <p:txBody>
          <a:bodyPr anchor="t"/>
          <a:lstStyle>
            <a:lvl1pPr algn="l">
              <a:defRPr sz="4000" b="1" cap="all"/>
            </a:lvl1pPr>
          </a:lstStyle>
          <a:p>
            <a:r>
              <a:rPr lang="en-US"/>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Haga clic para modificar el estilo de texto del patrón</a:t>
            </a:r>
          </a:p>
        </p:txBody>
      </p:sp>
      <p:sp>
        <p:nvSpPr>
          <p:cNvPr id="4" name="Marcador de fecha 3"/>
          <p:cNvSpPr>
            <a:spLocks noGrp="1"/>
          </p:cNvSpPr>
          <p:nvPr>
            <p:ph type="dt" sz="half" idx="10"/>
          </p:nvPr>
        </p:nvSpPr>
        <p:spPr/>
        <p:txBody>
          <a:bodyPr/>
          <a:lstStyle/>
          <a:p>
            <a:fld id="{A4950563-1E68-5F4F-A8E9-F701E4F15633}" type="datetimeFigureOut">
              <a:rPr lang="es-ES" smtClean="0"/>
              <a:t>3/11/20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37249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Clic para editar título</a:t>
            </a:r>
            <a:endParaRPr lang="es-ES"/>
          </a:p>
        </p:txBody>
      </p:sp>
      <p:sp>
        <p:nvSpPr>
          <p:cNvPr id="3" name="Marcador de contenido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
          </a:p>
        </p:txBody>
      </p:sp>
      <p:sp>
        <p:nvSpPr>
          <p:cNvPr id="4" name="Marcador de contenido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
          </a:p>
        </p:txBody>
      </p:sp>
      <p:sp>
        <p:nvSpPr>
          <p:cNvPr id="5" name="Marcador de fecha 4"/>
          <p:cNvSpPr>
            <a:spLocks noGrp="1"/>
          </p:cNvSpPr>
          <p:nvPr>
            <p:ph type="dt" sz="half" idx="10"/>
          </p:nvPr>
        </p:nvSpPr>
        <p:spPr/>
        <p:txBody>
          <a:bodyPr/>
          <a:lstStyle/>
          <a:p>
            <a:fld id="{A4950563-1E68-5F4F-A8E9-F701E4F15633}" type="datetimeFigureOut">
              <a:rPr lang="es-ES" smtClean="0"/>
              <a:t>3/11/20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1166602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n-US"/>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
          </a:p>
        </p:txBody>
      </p:sp>
      <p:sp>
        <p:nvSpPr>
          <p:cNvPr id="5" name="Marcador de texto 4"/>
          <p:cNvSpPr>
            <a:spLocks noGrp="1"/>
          </p:cNvSpPr>
          <p:nvPr>
            <p:ph type="body" sz="quarter" idx="3"/>
          </p:nvPr>
        </p:nvSpPr>
        <p:spPr>
          <a:xfrm>
            <a:off x="464504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Haga clic para modificar el estilo de texto del patrón</a:t>
            </a:r>
          </a:p>
        </p:txBody>
      </p:sp>
      <p:sp>
        <p:nvSpPr>
          <p:cNvPr id="6" name="Marcador de contenido 5"/>
          <p:cNvSpPr>
            <a:spLocks noGrp="1"/>
          </p:cNvSpPr>
          <p:nvPr>
            <p:ph sz="quarter" idx="4"/>
          </p:nvPr>
        </p:nvSpPr>
        <p:spPr>
          <a:xfrm>
            <a:off x="464504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
          </a:p>
        </p:txBody>
      </p:sp>
      <p:sp>
        <p:nvSpPr>
          <p:cNvPr id="7" name="Marcador de fecha 6"/>
          <p:cNvSpPr>
            <a:spLocks noGrp="1"/>
          </p:cNvSpPr>
          <p:nvPr>
            <p:ph type="dt" sz="half" idx="10"/>
          </p:nvPr>
        </p:nvSpPr>
        <p:spPr/>
        <p:txBody>
          <a:bodyPr/>
          <a:lstStyle/>
          <a:p>
            <a:fld id="{A4950563-1E68-5F4F-A8E9-F701E4F15633}" type="datetimeFigureOut">
              <a:rPr lang="es-ES" smtClean="0"/>
              <a:t>3/11/20</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333225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Clic para editar título</a:t>
            </a:r>
            <a:endParaRPr lang="es-ES"/>
          </a:p>
        </p:txBody>
      </p:sp>
      <p:sp>
        <p:nvSpPr>
          <p:cNvPr id="3" name="Marcador de fecha 2"/>
          <p:cNvSpPr>
            <a:spLocks noGrp="1"/>
          </p:cNvSpPr>
          <p:nvPr>
            <p:ph type="dt" sz="half" idx="10"/>
          </p:nvPr>
        </p:nvSpPr>
        <p:spPr/>
        <p:txBody>
          <a:bodyPr/>
          <a:lstStyle/>
          <a:p>
            <a:fld id="{A4950563-1E68-5F4F-A8E9-F701E4F15633}" type="datetimeFigureOut">
              <a:rPr lang="es-ES" smtClean="0"/>
              <a:t>3/11/20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263143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4950563-1E68-5F4F-A8E9-F701E4F15633}" type="datetimeFigureOut">
              <a:rPr lang="es-ES" smtClean="0"/>
              <a:t>3/11/20</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3606684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2" y="273050"/>
            <a:ext cx="3008313" cy="1162050"/>
          </a:xfrm>
        </p:spPr>
        <p:txBody>
          <a:bodyPr anchor="b"/>
          <a:lstStyle>
            <a:lvl1pPr algn="l">
              <a:defRPr sz="2000" b="1"/>
            </a:lvl1pPr>
          </a:lstStyle>
          <a:p>
            <a:r>
              <a:rPr lang="en-US"/>
              <a:t>Clic para editar título</a:t>
            </a:r>
            <a:endParaRPr lang="es-ES"/>
          </a:p>
        </p:txBody>
      </p:sp>
      <p:sp>
        <p:nvSpPr>
          <p:cNvPr id="3" name="Marcador de contenido 2"/>
          <p:cNvSpPr>
            <a:spLocks noGrp="1"/>
          </p:cNvSpPr>
          <p:nvPr>
            <p:ph idx="1"/>
          </p:nvPr>
        </p:nvSpPr>
        <p:spPr>
          <a:xfrm>
            <a:off x="3575050" y="27308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
          </a:p>
        </p:txBody>
      </p:sp>
      <p:sp>
        <p:nvSpPr>
          <p:cNvPr id="4" name="Marcador de texto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Haga clic para modificar el estilo de texto del patrón</a:t>
            </a:r>
          </a:p>
        </p:txBody>
      </p:sp>
      <p:sp>
        <p:nvSpPr>
          <p:cNvPr id="5" name="Marcador de fecha 4"/>
          <p:cNvSpPr>
            <a:spLocks noGrp="1"/>
          </p:cNvSpPr>
          <p:nvPr>
            <p:ph type="dt" sz="half" idx="10"/>
          </p:nvPr>
        </p:nvSpPr>
        <p:spPr/>
        <p:txBody>
          <a:bodyPr/>
          <a:lstStyle/>
          <a:p>
            <a:fld id="{A4950563-1E68-5F4F-A8E9-F701E4F15633}" type="datetimeFigureOut">
              <a:rPr lang="es-ES" smtClean="0"/>
              <a:t>3/11/20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3275041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n-US"/>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Haga clic para modificar el estilo de texto del patrón</a:t>
            </a:r>
          </a:p>
        </p:txBody>
      </p:sp>
      <p:sp>
        <p:nvSpPr>
          <p:cNvPr id="5" name="Marcador de fecha 4"/>
          <p:cNvSpPr>
            <a:spLocks noGrp="1"/>
          </p:cNvSpPr>
          <p:nvPr>
            <p:ph type="dt" sz="half" idx="10"/>
          </p:nvPr>
        </p:nvSpPr>
        <p:spPr/>
        <p:txBody>
          <a:bodyPr/>
          <a:lstStyle/>
          <a:p>
            <a:fld id="{A4950563-1E68-5F4F-A8E9-F701E4F15633}" type="datetimeFigureOut">
              <a:rPr lang="es-ES" smtClean="0"/>
              <a:t>3/11/20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82B12E2-4C49-9E41-BF35-AAD09F1BDC75}" type="slidenum">
              <a:rPr lang="es-ES" smtClean="0"/>
              <a:t>‹#›</a:t>
            </a:fld>
            <a:endParaRPr lang="es-ES"/>
          </a:p>
        </p:txBody>
      </p:sp>
    </p:spTree>
    <p:extLst>
      <p:ext uri="{BB962C8B-B14F-4D97-AF65-F5344CB8AC3E}">
        <p14:creationId xmlns:p14="http://schemas.microsoft.com/office/powerpoint/2010/main" val="3498957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CE1F0"/>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 para editar título</a:t>
            </a:r>
            <a:endParaRPr lang="es-ES"/>
          </a:p>
        </p:txBody>
      </p:sp>
      <p:sp>
        <p:nvSpPr>
          <p:cNvPr id="3" name="Marcador de texto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
          </a:p>
        </p:txBody>
      </p:sp>
      <p:sp>
        <p:nvSpPr>
          <p:cNvPr id="4" name="Marcador de fecha 3"/>
          <p:cNvSpPr>
            <a:spLocks noGrp="1"/>
          </p:cNvSpPr>
          <p:nvPr>
            <p:ph type="dt" sz="half" idx="2"/>
          </p:nvPr>
        </p:nvSpPr>
        <p:spPr>
          <a:xfrm>
            <a:off x="457200" y="635638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50563-1E68-5F4F-A8E9-F701E4F15633}" type="datetimeFigureOut">
              <a:rPr lang="es-ES" smtClean="0"/>
              <a:t>3/11/20</a:t>
            </a:fld>
            <a:endParaRPr lang="es-ES"/>
          </a:p>
        </p:txBody>
      </p:sp>
      <p:sp>
        <p:nvSpPr>
          <p:cNvPr id="5" name="Marcador de pie de página 4"/>
          <p:cNvSpPr>
            <a:spLocks noGrp="1"/>
          </p:cNvSpPr>
          <p:nvPr>
            <p:ph type="ftr" sz="quarter" idx="3"/>
          </p:nvPr>
        </p:nvSpPr>
        <p:spPr>
          <a:xfrm>
            <a:off x="3124200" y="635638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8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2B12E2-4C49-9E41-BF35-AAD09F1BDC75}" type="slidenum">
              <a:rPr lang="es-ES" smtClean="0"/>
              <a:t>‹#›</a:t>
            </a:fld>
            <a:endParaRPr lang="es-ES"/>
          </a:p>
        </p:txBody>
      </p:sp>
    </p:spTree>
    <p:extLst>
      <p:ext uri="{BB962C8B-B14F-4D97-AF65-F5344CB8AC3E}">
        <p14:creationId xmlns:p14="http://schemas.microsoft.com/office/powerpoint/2010/main" val="3055848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g"/><Relationship Id="rId1" Type="http://schemas.openxmlformats.org/officeDocument/2006/relationships/slideLayout" Target="../slideLayouts/slideLayout2.xml"/><Relationship Id="rId4" Type="http://schemas.microsoft.com/office/2007/relationships/hdphoto" Target="../media/hdphoto3.wdp"/></Relationships>
</file>

<file path=ppt/slides/_rels/slide2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g"/><Relationship Id="rId1" Type="http://schemas.openxmlformats.org/officeDocument/2006/relationships/slideLayout" Target="../slideLayouts/slideLayout2.xml"/><Relationship Id="rId4" Type="http://schemas.microsoft.com/office/2007/relationships/hdphoto" Target="../media/hdphoto4.wdp"/></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2.xml"/><Relationship Id="rId4" Type="http://schemas.microsoft.com/office/2007/relationships/hdphoto" Target="../media/hdphoto5.wdp"/></Relationships>
</file>

<file path=ppt/slides/_rels/slide3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emf"/><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2.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microsoft.com/office/2007/relationships/hdphoto" Target="../media/hdphoto8.wdp"/><Relationship Id="rId7" Type="http://schemas.openxmlformats.org/officeDocument/2006/relationships/image" Target="../media/image69.jpg"/><Relationship Id="rId2" Type="http://schemas.openxmlformats.org/officeDocument/2006/relationships/image" Target="../media/image66.jpeg"/><Relationship Id="rId1" Type="http://schemas.openxmlformats.org/officeDocument/2006/relationships/slideLayout" Target="../slideLayouts/slideLayout2.xml"/><Relationship Id="rId6" Type="http://schemas.openxmlformats.org/officeDocument/2006/relationships/image" Target="../media/image68.png"/><Relationship Id="rId5" Type="http://schemas.microsoft.com/office/2007/relationships/hdphoto" Target="../media/hdphoto9.wdp"/><Relationship Id="rId4" Type="http://schemas.openxmlformats.org/officeDocument/2006/relationships/image" Target="../media/image67.jpeg"/></Relationships>
</file>

<file path=ppt/slides/_rels/slide5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G"/><Relationship Id="rId1" Type="http://schemas.openxmlformats.org/officeDocument/2006/relationships/slideLayout" Target="../slideLayouts/slideLayout2.xml"/><Relationship Id="rId5" Type="http://schemas.openxmlformats.org/officeDocument/2006/relationships/image" Target="../media/image72.jpg"/><Relationship Id="rId4" Type="http://schemas.microsoft.com/office/2007/relationships/hdphoto" Target="../media/hdphoto10.wdp"/></Relationships>
</file>

<file path=ppt/slides/_rels/slide58.xml.rels><?xml version="1.0" encoding="UTF-8" standalone="yes"?>
<Relationships xmlns="http://schemas.openxmlformats.org/package/2006/relationships"><Relationship Id="rId2" Type="http://schemas.openxmlformats.org/officeDocument/2006/relationships/image" Target="../media/image73.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5.jpg"/><Relationship Id="rId1" Type="http://schemas.openxmlformats.org/officeDocument/2006/relationships/slideLayout" Target="../slideLayouts/slideLayout2.xml"/><Relationship Id="rId6" Type="http://schemas.openxmlformats.org/officeDocument/2006/relationships/image" Target="../media/image79.jpg"/><Relationship Id="rId5" Type="http://schemas.openxmlformats.org/officeDocument/2006/relationships/image" Target="../media/image78.jpg"/><Relationship Id="rId4" Type="http://schemas.openxmlformats.org/officeDocument/2006/relationships/image" Target="../media/image77.jpg"/></Relationships>
</file>

<file path=ppt/slides/_rels/slide61.xml.rels><?xml version="1.0" encoding="UTF-8" standalone="yes"?>
<Relationships xmlns="http://schemas.openxmlformats.org/package/2006/relationships"><Relationship Id="rId2" Type="http://schemas.openxmlformats.org/officeDocument/2006/relationships/image" Target="../media/image80.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p:cNvPicPr>
            <a:picLocks noChangeAspect="1"/>
          </p:cNvPicPr>
          <p:nvPr/>
        </p:nvPicPr>
        <p:blipFill rotWithShape="1">
          <a:blip r:embed="rId2">
            <a:alphaModFix/>
          </a:blip>
          <a:srcRect l="-929" t="6981" r="17324" b="2110"/>
          <a:stretch/>
        </p:blipFill>
        <p:spPr>
          <a:xfrm>
            <a:off x="2641851" y="10"/>
            <a:ext cx="6502149" cy="6857990"/>
          </a:xfrm>
          <a:prstGeom prst="rect">
            <a:avLst/>
          </a:prstGeom>
        </p:spPr>
      </p:pic>
      <p:sp>
        <p:nvSpPr>
          <p:cNvPr id="14" name="Rectangle 13">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1745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87775" y="674370"/>
            <a:ext cx="73152" cy="4114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183" y="2443480"/>
            <a:ext cx="2475738"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DE0FFAE9-D8ED-DB41-80B3-73456DBF369A}"/>
              </a:ext>
            </a:extLst>
          </p:cNvPr>
          <p:cNvSpPr/>
          <p:nvPr/>
        </p:nvSpPr>
        <p:spPr>
          <a:xfrm>
            <a:off x="278319" y="722671"/>
            <a:ext cx="591836" cy="3244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a:p>
        </p:txBody>
      </p:sp>
      <p:sp>
        <p:nvSpPr>
          <p:cNvPr id="13" name="Título 1">
            <a:extLst>
              <a:ext uri="{FF2B5EF4-FFF2-40B4-BE49-F238E27FC236}">
                <a16:creationId xmlns:a16="http://schemas.microsoft.com/office/drawing/2014/main" id="{7036DF4C-8ACA-E84A-A8B7-C8E852ADC3EE}"/>
              </a:ext>
            </a:extLst>
          </p:cNvPr>
          <p:cNvSpPr txBox="1">
            <a:spLocks/>
          </p:cNvSpPr>
          <p:nvPr/>
        </p:nvSpPr>
        <p:spPr>
          <a:xfrm>
            <a:off x="-670268" y="2576838"/>
            <a:ext cx="7272980" cy="1336826"/>
          </a:xfrm>
          <a:prstGeom prst="rect">
            <a:avLst/>
          </a:prstGeom>
        </p:spPr>
        <p:txBody>
          <a:bodyPr vert="horz" lIns="91440" tIns="45720" rIns="91440" bIns="45720" rtlCol="0" anchor="b">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defTabSz="914400">
              <a:lnSpc>
                <a:spcPct val="90000"/>
              </a:lnSpc>
              <a:spcAft>
                <a:spcPts val="600"/>
              </a:spcAft>
            </a:pPr>
            <a:r>
              <a:rPr lang="en-US" sz="1900" dirty="0">
                <a:solidFill>
                  <a:srgbClr val="FFFFFF"/>
                </a:solidFill>
                <a:latin typeface="Futura Medium" panose="020B0602020204020303" pitchFamily="34" charset="-79"/>
                <a:cs typeface="Futura Medium" panose="020B0602020204020303" pitchFamily="34" charset="-79"/>
              </a:rPr>
              <a:t>	WEEK 5</a:t>
            </a:r>
          </a:p>
          <a:p>
            <a:pPr algn="l" defTabSz="914400">
              <a:lnSpc>
                <a:spcPct val="90000"/>
              </a:lnSpc>
              <a:spcAft>
                <a:spcPts val="600"/>
              </a:spcAft>
            </a:pPr>
            <a:r>
              <a:rPr lang="en-US" sz="3600" dirty="0">
                <a:solidFill>
                  <a:srgbClr val="FFFFFF"/>
                </a:solidFill>
                <a:latin typeface="Futura Medium" panose="020B0602020204020303" pitchFamily="34" charset="-79"/>
                <a:cs typeface="Futura Medium" panose="020B0602020204020303" pitchFamily="34" charset="-79"/>
              </a:rPr>
              <a:t>	The Conquest of the Mainland:</a:t>
            </a:r>
            <a:br>
              <a:rPr lang="en-US" sz="4000" dirty="0">
                <a:solidFill>
                  <a:srgbClr val="FFFFFF"/>
                </a:solidFill>
                <a:latin typeface="Futura Medium" panose="020B0602020204020303" pitchFamily="34" charset="-79"/>
                <a:cs typeface="Futura Medium" panose="020B0602020204020303" pitchFamily="34" charset="-79"/>
              </a:rPr>
            </a:br>
            <a:r>
              <a:rPr lang="en-US" sz="4000" dirty="0">
                <a:solidFill>
                  <a:srgbClr val="FFFFFF"/>
                </a:solidFill>
                <a:latin typeface="Futura Medium" panose="020B0602020204020303" pitchFamily="34" charset="-79"/>
                <a:cs typeface="Futura Medium" panose="020B0602020204020303" pitchFamily="34" charset="-79"/>
              </a:rPr>
              <a:t>	Mexico and Peru</a:t>
            </a:r>
          </a:p>
        </p:txBody>
      </p:sp>
    </p:spTree>
    <p:extLst>
      <p:ext uri="{BB962C8B-B14F-4D97-AF65-F5344CB8AC3E}">
        <p14:creationId xmlns:p14="http://schemas.microsoft.com/office/powerpoint/2010/main" val="208501108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7707" y="0"/>
            <a:ext cx="7328585"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Imagen 4" descr="954e7fbd-027c-4ad7-a1a3-5c1cd8ea82a4.JPG"/>
          <p:cNvPicPr>
            <a:picLocks noChangeAspect="1"/>
          </p:cNvPicPr>
          <p:nvPr/>
        </p:nvPicPr>
        <p:blipFill rotWithShape="1">
          <a:blip r:embed="rId2">
            <a:extLst>
              <a:ext uri="{28A0092B-C50C-407E-A947-70E740481C1C}">
                <a14:useLocalDpi xmlns:a14="http://schemas.microsoft.com/office/drawing/2010/main" val="0"/>
              </a:ext>
            </a:extLst>
          </a:blip>
          <a:srcRect t="12960" b="13065"/>
          <a:stretch/>
        </p:blipFill>
        <p:spPr>
          <a:xfrm>
            <a:off x="1095447" y="10"/>
            <a:ext cx="6953105"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p:spPr>
      </p:pic>
      <p:sp>
        <p:nvSpPr>
          <p:cNvPr id="2" name="Rectangle 1">
            <a:extLst>
              <a:ext uri="{FF2B5EF4-FFF2-40B4-BE49-F238E27FC236}">
                <a16:creationId xmlns:a16="http://schemas.microsoft.com/office/drawing/2014/main" id="{A1409F88-3FB6-1745-891F-6B248083492A}"/>
              </a:ext>
            </a:extLst>
          </p:cNvPr>
          <p:cNvSpPr/>
          <p:nvPr/>
        </p:nvSpPr>
        <p:spPr>
          <a:xfrm>
            <a:off x="-887528" y="117986"/>
            <a:ext cx="3487312" cy="1323439"/>
          </a:xfrm>
          <a:prstGeom prst="rect">
            <a:avLst/>
          </a:prstGeom>
          <a:noFill/>
        </p:spPr>
        <p:txBody>
          <a:bodyPr wrap="square" lIns="91440" tIns="45720" rIns="91440" bIns="45720">
            <a:spAutoFit/>
          </a:bodyPr>
          <a:lstStyle/>
          <a:p>
            <a:pPr algn="ctr"/>
            <a:r>
              <a:rPr lang="en-GB" sz="8000" b="0" cap="none" spc="0" dirty="0">
                <a:ln w="0">
                  <a:solidFill>
                    <a:srgbClr val="C00000"/>
                  </a:solidFill>
                </a:ln>
                <a:solidFill>
                  <a:srgbClr val="C00000"/>
                </a:solidFill>
                <a:effectLst>
                  <a:reflection blurRad="6350" stA="53000" endA="300" endPos="35500" dir="5400000" sy="-90000" algn="bl" rotWithShape="0"/>
                </a:effectLst>
              </a:rPr>
              <a:t>?</a:t>
            </a:r>
          </a:p>
        </p:txBody>
      </p:sp>
      <p:sp>
        <p:nvSpPr>
          <p:cNvPr id="6" name="Rectangle 5">
            <a:extLst>
              <a:ext uri="{FF2B5EF4-FFF2-40B4-BE49-F238E27FC236}">
                <a16:creationId xmlns:a16="http://schemas.microsoft.com/office/drawing/2014/main" id="{3A5BB65C-5777-0845-B7A5-CBF994334315}"/>
              </a:ext>
            </a:extLst>
          </p:cNvPr>
          <p:cNvSpPr/>
          <p:nvPr/>
        </p:nvSpPr>
        <p:spPr>
          <a:xfrm>
            <a:off x="6708485" y="117986"/>
            <a:ext cx="3487312" cy="1323439"/>
          </a:xfrm>
          <a:prstGeom prst="rect">
            <a:avLst/>
          </a:prstGeom>
          <a:noFill/>
        </p:spPr>
        <p:txBody>
          <a:bodyPr wrap="square" lIns="91440" tIns="45720" rIns="91440" bIns="45720">
            <a:spAutoFit/>
          </a:bodyPr>
          <a:lstStyle/>
          <a:p>
            <a:pPr algn="ctr"/>
            <a:r>
              <a:rPr lang="en-GB" sz="8000" b="0" cap="none" spc="0" dirty="0">
                <a:ln w="0">
                  <a:solidFill>
                    <a:srgbClr val="C00000"/>
                  </a:solidFill>
                </a:ln>
                <a:solidFill>
                  <a:srgbClr val="C00000"/>
                </a:solidFill>
                <a:effectLst>
                  <a:reflection blurRad="6350" stA="53000" endA="300" endPos="35500" dir="5400000" sy="-90000" algn="bl" rotWithShape="0"/>
                </a:effectLst>
              </a:rPr>
              <a:t>?</a:t>
            </a:r>
          </a:p>
        </p:txBody>
      </p:sp>
      <p:sp>
        <p:nvSpPr>
          <p:cNvPr id="7" name="Rectangle 6">
            <a:extLst>
              <a:ext uri="{FF2B5EF4-FFF2-40B4-BE49-F238E27FC236}">
                <a16:creationId xmlns:a16="http://schemas.microsoft.com/office/drawing/2014/main" id="{9011F933-8189-5640-9CC5-1F69909F16D5}"/>
              </a:ext>
            </a:extLst>
          </p:cNvPr>
          <p:cNvSpPr/>
          <p:nvPr/>
        </p:nvSpPr>
        <p:spPr>
          <a:xfrm>
            <a:off x="6492636" y="5234177"/>
            <a:ext cx="3487312" cy="1323439"/>
          </a:xfrm>
          <a:prstGeom prst="rect">
            <a:avLst/>
          </a:prstGeom>
          <a:noFill/>
        </p:spPr>
        <p:txBody>
          <a:bodyPr wrap="square" lIns="91440" tIns="45720" rIns="91440" bIns="45720">
            <a:spAutoFit/>
          </a:bodyPr>
          <a:lstStyle/>
          <a:p>
            <a:pPr algn="ctr"/>
            <a:r>
              <a:rPr lang="en-GB" sz="8000" b="0" cap="none" spc="0" dirty="0">
                <a:ln w="0">
                  <a:solidFill>
                    <a:srgbClr val="C00000"/>
                  </a:solidFill>
                </a:ln>
                <a:solidFill>
                  <a:srgbClr val="C00000"/>
                </a:solidFill>
                <a:effectLst>
                  <a:reflection blurRad="6350" stA="53000" endA="300" endPos="35500" dir="5400000" sy="-90000" algn="bl" rotWithShape="0"/>
                </a:effectLst>
              </a:rPr>
              <a:t>?</a:t>
            </a:r>
          </a:p>
        </p:txBody>
      </p:sp>
      <p:sp>
        <p:nvSpPr>
          <p:cNvPr id="8" name="Rectangle 7">
            <a:extLst>
              <a:ext uri="{FF2B5EF4-FFF2-40B4-BE49-F238E27FC236}">
                <a16:creationId xmlns:a16="http://schemas.microsoft.com/office/drawing/2014/main" id="{EA7998E5-8C47-3F40-9B5B-A0497A87CA7D}"/>
              </a:ext>
            </a:extLst>
          </p:cNvPr>
          <p:cNvSpPr/>
          <p:nvPr/>
        </p:nvSpPr>
        <p:spPr>
          <a:xfrm>
            <a:off x="6846389" y="2595714"/>
            <a:ext cx="3487312" cy="1323439"/>
          </a:xfrm>
          <a:prstGeom prst="rect">
            <a:avLst/>
          </a:prstGeom>
          <a:noFill/>
        </p:spPr>
        <p:txBody>
          <a:bodyPr wrap="square" lIns="91440" tIns="45720" rIns="91440" bIns="45720">
            <a:spAutoFit/>
          </a:bodyPr>
          <a:lstStyle/>
          <a:p>
            <a:pPr algn="ctr"/>
            <a:r>
              <a:rPr lang="en-GB" sz="8000" b="0" cap="none" spc="0" dirty="0">
                <a:ln w="0">
                  <a:solidFill>
                    <a:srgbClr val="C00000"/>
                  </a:solidFill>
                </a:ln>
                <a:solidFill>
                  <a:srgbClr val="C00000"/>
                </a:solidFill>
                <a:effectLst>
                  <a:reflection blurRad="6350" stA="53000" endA="300" endPos="35500" dir="5400000" sy="-90000" algn="bl" rotWithShape="0"/>
                </a:effectLst>
              </a:rPr>
              <a:t>?</a:t>
            </a:r>
          </a:p>
        </p:txBody>
      </p:sp>
      <p:sp>
        <p:nvSpPr>
          <p:cNvPr id="9" name="Rectangle 8">
            <a:extLst>
              <a:ext uri="{FF2B5EF4-FFF2-40B4-BE49-F238E27FC236}">
                <a16:creationId xmlns:a16="http://schemas.microsoft.com/office/drawing/2014/main" id="{529BB74C-937B-614A-B1D3-CAC09B205CC5}"/>
              </a:ext>
            </a:extLst>
          </p:cNvPr>
          <p:cNvSpPr/>
          <p:nvPr/>
        </p:nvSpPr>
        <p:spPr>
          <a:xfrm>
            <a:off x="-1282172" y="2595715"/>
            <a:ext cx="3487312" cy="1323439"/>
          </a:xfrm>
          <a:prstGeom prst="rect">
            <a:avLst/>
          </a:prstGeom>
          <a:noFill/>
        </p:spPr>
        <p:txBody>
          <a:bodyPr wrap="square" lIns="91440" tIns="45720" rIns="91440" bIns="45720">
            <a:spAutoFit/>
          </a:bodyPr>
          <a:lstStyle/>
          <a:p>
            <a:pPr algn="ctr"/>
            <a:r>
              <a:rPr lang="en-GB" sz="8000" b="0" cap="none" spc="0" dirty="0">
                <a:ln w="0">
                  <a:solidFill>
                    <a:srgbClr val="C00000"/>
                  </a:solidFill>
                </a:ln>
                <a:solidFill>
                  <a:srgbClr val="C00000"/>
                </a:solidFill>
                <a:effectLst>
                  <a:reflection blurRad="6350" stA="53000" endA="300" endPos="35500" dir="5400000" sy="-90000" algn="bl" rotWithShape="0"/>
                </a:effectLst>
              </a:rPr>
              <a:t>?</a:t>
            </a:r>
          </a:p>
        </p:txBody>
      </p:sp>
      <p:sp>
        <p:nvSpPr>
          <p:cNvPr id="11" name="Rectangle 10">
            <a:extLst>
              <a:ext uri="{FF2B5EF4-FFF2-40B4-BE49-F238E27FC236}">
                <a16:creationId xmlns:a16="http://schemas.microsoft.com/office/drawing/2014/main" id="{CE82185C-F200-B244-ABC5-7EBA5B3B5BE9}"/>
              </a:ext>
            </a:extLst>
          </p:cNvPr>
          <p:cNvSpPr/>
          <p:nvPr/>
        </p:nvSpPr>
        <p:spPr>
          <a:xfrm>
            <a:off x="-968399" y="5234176"/>
            <a:ext cx="3487312" cy="1323439"/>
          </a:xfrm>
          <a:prstGeom prst="rect">
            <a:avLst/>
          </a:prstGeom>
          <a:noFill/>
        </p:spPr>
        <p:txBody>
          <a:bodyPr wrap="square" lIns="91440" tIns="45720" rIns="91440" bIns="45720">
            <a:spAutoFit/>
          </a:bodyPr>
          <a:lstStyle/>
          <a:p>
            <a:pPr algn="ctr"/>
            <a:r>
              <a:rPr lang="en-GB" sz="8000" b="0" cap="none" spc="0" dirty="0">
                <a:ln w="0">
                  <a:solidFill>
                    <a:srgbClr val="C00000"/>
                  </a:solidFill>
                </a:ln>
                <a:solidFill>
                  <a:srgbClr val="C00000"/>
                </a:solidFill>
                <a:effectLst>
                  <a:reflection blurRad="6350" stA="53000" endA="300" endPos="35500" dir="5400000" sy="-90000" algn="bl" rotWithShape="0"/>
                </a:effectLst>
              </a:rPr>
              <a:t>?</a:t>
            </a:r>
          </a:p>
        </p:txBody>
      </p:sp>
    </p:spTree>
    <p:extLst>
      <p:ext uri="{BB962C8B-B14F-4D97-AF65-F5344CB8AC3E}">
        <p14:creationId xmlns:p14="http://schemas.microsoft.com/office/powerpoint/2010/main" val="4249343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254D376-7060-4491-9779-FC35E62F3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Imagen 3" descr="Expediciones 1.png"/>
          <p:cNvPicPr>
            <a:picLocks noChangeAspect="1"/>
          </p:cNvPicPr>
          <p:nvPr/>
        </p:nvPicPr>
        <p:blipFill rotWithShape="1">
          <a:blip r:embed="rId2">
            <a:extLst>
              <a:ext uri="{28A0092B-C50C-407E-A947-70E740481C1C}">
                <a14:useLocalDpi xmlns:a14="http://schemas.microsoft.com/office/drawing/2010/main" val="0"/>
              </a:ext>
            </a:extLst>
          </a:blip>
          <a:srcRect l="25" t="-1" b="-2945"/>
          <a:stretch/>
        </p:blipFill>
        <p:spPr>
          <a:xfrm>
            <a:off x="0" y="21275"/>
            <a:ext cx="9141713" cy="7017479"/>
          </a:xfrm>
          <a:prstGeom prst="rect">
            <a:avLst/>
          </a:prstGeom>
        </p:spPr>
      </p:pic>
      <p:sp>
        <p:nvSpPr>
          <p:cNvPr id="5" name="Rectángulo 1">
            <a:extLst>
              <a:ext uri="{FF2B5EF4-FFF2-40B4-BE49-F238E27FC236}">
                <a16:creationId xmlns:a16="http://schemas.microsoft.com/office/drawing/2014/main" id="{6073A9B1-723B-F248-909D-B702DDBA1EA2}"/>
              </a:ext>
            </a:extLst>
          </p:cNvPr>
          <p:cNvSpPr/>
          <p:nvPr/>
        </p:nvSpPr>
        <p:spPr>
          <a:xfrm>
            <a:off x="1" y="297720"/>
            <a:ext cx="3806456" cy="935657"/>
          </a:xfrm>
          <a:prstGeom prst="rect">
            <a:avLst/>
          </a:prstGeom>
          <a:solidFill>
            <a:schemeClr val="tx1">
              <a:lumMod val="75000"/>
              <a:lumOff val="25000"/>
            </a:schemeClr>
          </a:solidFill>
        </p:spPr>
        <p:txBody>
          <a:bodyPr vert="horz" lIns="91440" tIns="45720" rIns="91440" bIns="45720" rtlCol="0" anchor="ctr">
            <a:normAutofit lnSpcReduction="10000"/>
          </a:bodyPr>
          <a:lstStyle/>
          <a:p>
            <a:pPr lvl="0" algn="ctr" defTabSz="914400">
              <a:lnSpc>
                <a:spcPct val="90000"/>
              </a:lnSpc>
              <a:spcBef>
                <a:spcPct val="0"/>
              </a:spcBef>
              <a:spcAft>
                <a:spcPts val="600"/>
              </a:spcAft>
            </a:pPr>
            <a:r>
              <a:rPr lang="en-US" sz="3100" b="1" dirty="0">
                <a:solidFill>
                  <a:schemeClr val="bg1"/>
                </a:solidFill>
                <a:latin typeface="Beirut" pitchFamily="2" charset="-78"/>
                <a:ea typeface="+mj-ea"/>
                <a:cs typeface="Beirut" pitchFamily="2" charset="-78"/>
              </a:rPr>
              <a:t>Reconnaissance</a:t>
            </a:r>
          </a:p>
          <a:p>
            <a:pPr lvl="0" algn="ctr" defTabSz="914400">
              <a:lnSpc>
                <a:spcPct val="90000"/>
              </a:lnSpc>
              <a:spcBef>
                <a:spcPct val="0"/>
              </a:spcBef>
              <a:spcAft>
                <a:spcPts val="600"/>
              </a:spcAft>
            </a:pPr>
            <a:r>
              <a:rPr lang="en-US" sz="3100" dirty="0">
                <a:solidFill>
                  <a:schemeClr val="bg1"/>
                </a:solidFill>
                <a:latin typeface="Futura Medium" panose="020B0602020204020303" pitchFamily="34" charset="-79"/>
                <a:ea typeface="+mj-ea"/>
                <a:cs typeface="Futura Medium" panose="020B0602020204020303" pitchFamily="34" charset="-79"/>
              </a:rPr>
              <a:t>1511-1518  </a:t>
            </a:r>
          </a:p>
        </p:txBody>
      </p:sp>
    </p:spTree>
    <p:extLst>
      <p:ext uri="{BB962C8B-B14F-4D97-AF65-F5344CB8AC3E}">
        <p14:creationId xmlns:p14="http://schemas.microsoft.com/office/powerpoint/2010/main" val="4231910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descr="CONQUESTTHORNTON.jpeg"/>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08661" y="643467"/>
            <a:ext cx="4359359" cy="5571066"/>
          </a:xfrm>
          <a:prstGeom prst="rect">
            <a:avLst/>
          </a:prstGeom>
          <a:ln w="19050">
            <a:solidFill>
              <a:schemeClr val="tx1"/>
            </a:solidFill>
          </a:ln>
        </p:spPr>
      </p:pic>
      <p:sp>
        <p:nvSpPr>
          <p:cNvPr id="16" name="Oval 15">
            <a:extLst>
              <a:ext uri="{FF2B5EF4-FFF2-40B4-BE49-F238E27FC236}">
                <a16:creationId xmlns:a16="http://schemas.microsoft.com/office/drawing/2014/main" id="{75DDD897-90CE-004B-94D5-2E32697C2FFB}"/>
              </a:ext>
            </a:extLst>
          </p:cNvPr>
          <p:cNvSpPr/>
          <p:nvPr/>
        </p:nvSpPr>
        <p:spPr>
          <a:xfrm>
            <a:off x="84692" y="966758"/>
            <a:ext cx="4003006" cy="2300748"/>
          </a:xfrm>
          <a:prstGeom prst="ellipse">
            <a:avLst/>
          </a:prstGeom>
          <a:noFill/>
          <a:ln w="762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sp>
        <p:nvSpPr>
          <p:cNvPr id="17" name="Rectangle 16">
            <a:extLst>
              <a:ext uri="{FF2B5EF4-FFF2-40B4-BE49-F238E27FC236}">
                <a16:creationId xmlns:a16="http://schemas.microsoft.com/office/drawing/2014/main" id="{F2AB7DFD-4F51-4445-A99A-53A3CF83158C}"/>
              </a:ext>
            </a:extLst>
          </p:cNvPr>
          <p:cNvSpPr/>
          <p:nvPr/>
        </p:nvSpPr>
        <p:spPr>
          <a:xfrm>
            <a:off x="3639054" y="2366158"/>
            <a:ext cx="5471652" cy="2639962"/>
          </a:xfrm>
          <a:prstGeom prst="rect">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pic>
        <p:nvPicPr>
          <p:cNvPr id="18" name="Imagen 1" descr="CONQUESTTHORNTON.jpeg">
            <a:extLst>
              <a:ext uri="{FF2B5EF4-FFF2-40B4-BE49-F238E27FC236}">
                <a16:creationId xmlns:a16="http://schemas.microsoft.com/office/drawing/2014/main" id="{1D4FC898-2A35-7742-AA75-B333C4ED42E7}"/>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2963" t="14071" r="15357" b="57050"/>
          <a:stretch/>
        </p:blipFill>
        <p:spPr>
          <a:xfrm>
            <a:off x="3828884" y="2535765"/>
            <a:ext cx="5091991" cy="2300748"/>
          </a:xfrm>
          <a:prstGeom prst="rect">
            <a:avLst/>
          </a:prstGeom>
          <a:ln w="12700">
            <a:solidFill>
              <a:schemeClr val="tx1"/>
            </a:solidFill>
          </a:ln>
        </p:spPr>
      </p:pic>
    </p:spTree>
    <p:extLst>
      <p:ext uri="{BB962C8B-B14F-4D97-AF65-F5344CB8AC3E}">
        <p14:creationId xmlns:p14="http://schemas.microsoft.com/office/powerpoint/2010/main" val="3571883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n 7" descr="Retrato_de_Hernán_Cortés.jpg"/>
          <p:cNvPicPr>
            <a:picLocks noChangeAspect="1"/>
          </p:cNvPicPr>
          <p:nvPr/>
        </p:nvPicPr>
        <p:blipFill rotWithShape="1">
          <a:blip r:embed="rId2">
            <a:extLst>
              <a:ext uri="{28A0092B-C50C-407E-A947-70E740481C1C}">
                <a14:useLocalDpi xmlns:a14="http://schemas.microsoft.com/office/drawing/2010/main" val="0"/>
              </a:ext>
            </a:extLst>
          </a:blip>
          <a:srcRect t="14661" r="2" b="33162"/>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5" name="Imagen 4" descr="Peter_Paul_Rubens_-_Charles_V_and_the_Empress_Isabella_-_WGA20379.jpg"/>
          <p:cNvPicPr>
            <a:picLocks noChangeAspect="1"/>
          </p:cNvPicPr>
          <p:nvPr/>
        </p:nvPicPr>
        <p:blipFill rotWithShape="1">
          <a:blip r:embed="rId3">
            <a:extLst>
              <a:ext uri="{28A0092B-C50C-407E-A947-70E740481C1C}">
                <a14:useLocalDpi xmlns:a14="http://schemas.microsoft.com/office/drawing/2010/main" val="0"/>
              </a:ext>
            </a:extLst>
          </a:blip>
          <a:srcRect r="-2" b="12926"/>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Rectángulo 3"/>
          <p:cNvSpPr/>
          <p:nvPr/>
        </p:nvSpPr>
        <p:spPr>
          <a:xfrm>
            <a:off x="336042" y="859536"/>
            <a:ext cx="3624601" cy="1243584"/>
          </a:xfrm>
          <a:prstGeom prst="rect">
            <a:avLst/>
          </a:prstGeom>
        </p:spPr>
        <p:txBody>
          <a:bodyPr vert="horz" lIns="91440" tIns="45720" rIns="91440" bIns="45720" rtlCol="0" anchor="ctr">
            <a:normAutofit/>
          </a:bodyPr>
          <a:lstStyle/>
          <a:p>
            <a:pPr lvl="0" defTabSz="914400">
              <a:lnSpc>
                <a:spcPct val="90000"/>
              </a:lnSpc>
              <a:spcBef>
                <a:spcPct val="0"/>
              </a:spcBef>
              <a:spcAft>
                <a:spcPts val="600"/>
              </a:spcAft>
            </a:pPr>
            <a:r>
              <a:rPr lang="en-US" sz="3000" kern="1200" dirty="0">
                <a:solidFill>
                  <a:schemeClr val="tx1"/>
                </a:solidFill>
                <a:latin typeface="+mj-lt"/>
                <a:ea typeface="+mj-ea"/>
                <a:cs typeface="+mj-cs"/>
              </a:rPr>
              <a:t>The Conquest of </a:t>
            </a:r>
          </a:p>
          <a:p>
            <a:pPr lvl="0" defTabSz="914400">
              <a:lnSpc>
                <a:spcPct val="90000"/>
              </a:lnSpc>
              <a:spcBef>
                <a:spcPct val="0"/>
              </a:spcBef>
              <a:spcAft>
                <a:spcPts val="600"/>
              </a:spcAft>
            </a:pPr>
            <a:r>
              <a:rPr lang="en-US" sz="3000" b="1" kern="1200" dirty="0">
                <a:solidFill>
                  <a:schemeClr val="tx1"/>
                </a:solidFill>
                <a:latin typeface="+mj-lt"/>
                <a:ea typeface="+mj-ea"/>
                <a:cs typeface="+mj-cs"/>
              </a:rPr>
              <a:t>MEXICO</a:t>
            </a: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Rectángulo 1"/>
          <p:cNvSpPr/>
          <p:nvPr/>
        </p:nvSpPr>
        <p:spPr>
          <a:xfrm>
            <a:off x="336041" y="2512611"/>
            <a:ext cx="4044229" cy="3664351"/>
          </a:xfrm>
          <a:prstGeom prst="rect">
            <a:avLst/>
          </a:prstGeom>
        </p:spPr>
        <p:txBody>
          <a:bodyPr vert="horz" lIns="91440" tIns="45720" rIns="91440" bIns="45720" rtlCol="0">
            <a:normAutofit/>
          </a:bodyPr>
          <a:lstStyle/>
          <a:p>
            <a:pPr marL="342900" indent="-228600" defTabSz="914400">
              <a:lnSpc>
                <a:spcPct val="90000"/>
              </a:lnSpc>
              <a:spcAft>
                <a:spcPts val="600"/>
              </a:spcAft>
              <a:buFont typeface="Arial" panose="020B0604020202020204" pitchFamily="34" charset="0"/>
              <a:buChar char="•"/>
            </a:pPr>
            <a:r>
              <a:rPr lang="en-US" dirty="0">
                <a:latin typeface="Helvetica Light" panose="020B0403020202020204" pitchFamily="34" charset="0"/>
              </a:rPr>
              <a:t>1516-1518: Reconnaissance missions to the mainland. </a:t>
            </a:r>
            <a:r>
              <a:rPr lang="en-US" altLang="en-US" dirty="0">
                <a:latin typeface="Helvetica Light" panose="020B0403020202020204" pitchFamily="34" charset="0"/>
              </a:rPr>
              <a:t>From Cuba: Diego Velázquez </a:t>
            </a:r>
            <a:r>
              <a:rPr lang="en-US" altLang="en-US" dirty="0" err="1">
                <a:latin typeface="Helvetica Light" panose="020B0403020202020204" pitchFamily="34" charset="0"/>
              </a:rPr>
              <a:t>reconoitres</a:t>
            </a:r>
            <a:r>
              <a:rPr lang="en-US" altLang="en-US" dirty="0">
                <a:latin typeface="Helvetica Light" panose="020B0403020202020204" pitchFamily="34" charset="0"/>
              </a:rPr>
              <a:t> Yucatán. rivalry with Cortés</a:t>
            </a:r>
          </a:p>
          <a:p>
            <a:pPr marL="342900" indent="-228600" defTabSz="914400">
              <a:lnSpc>
                <a:spcPct val="90000"/>
              </a:lnSpc>
              <a:spcAft>
                <a:spcPts val="600"/>
              </a:spcAft>
              <a:buFont typeface="Arial" panose="020B0604020202020204" pitchFamily="34" charset="0"/>
              <a:buChar char="•"/>
            </a:pPr>
            <a:r>
              <a:rPr lang="en-US" dirty="0">
                <a:latin typeface="Helvetica Light" panose="020B0403020202020204" pitchFamily="34" charset="0"/>
              </a:rPr>
              <a:t>1518: </a:t>
            </a:r>
            <a:r>
              <a:rPr lang="en-US" dirty="0" err="1">
                <a:latin typeface="Helvetica Light" panose="020B0403020202020204" pitchFamily="34" charset="0"/>
              </a:rPr>
              <a:t>Hernán</a:t>
            </a:r>
            <a:r>
              <a:rPr lang="en-US" dirty="0">
                <a:latin typeface="Helvetica Light" panose="020B0403020202020204" pitchFamily="34" charset="0"/>
              </a:rPr>
              <a:t> Cortes departs for the mainland</a:t>
            </a:r>
          </a:p>
          <a:p>
            <a:pPr marL="342900" indent="-228600" defTabSz="914400">
              <a:lnSpc>
                <a:spcPct val="90000"/>
              </a:lnSpc>
              <a:spcAft>
                <a:spcPts val="600"/>
              </a:spcAft>
              <a:buFont typeface="Arial" panose="020B0604020202020204" pitchFamily="34" charset="0"/>
              <a:buChar char="•"/>
            </a:pPr>
            <a:r>
              <a:rPr lang="en-US" dirty="0">
                <a:latin typeface="Helvetica Light" panose="020B0403020202020204" pitchFamily="34" charset="0"/>
              </a:rPr>
              <a:t>22 April 1519: Arrives in </a:t>
            </a:r>
            <a:r>
              <a:rPr lang="en-US" dirty="0" err="1">
                <a:latin typeface="Helvetica Light" panose="020B0403020202020204" pitchFamily="34" charset="0"/>
              </a:rPr>
              <a:t>Pontonchán</a:t>
            </a:r>
            <a:r>
              <a:rPr lang="en-US" dirty="0">
                <a:latin typeface="Helvetica Light" panose="020B0403020202020204" pitchFamily="34" charset="0"/>
              </a:rPr>
              <a:t>. </a:t>
            </a:r>
          </a:p>
          <a:p>
            <a:pPr marL="342900" indent="-228600" defTabSz="914400">
              <a:lnSpc>
                <a:spcPct val="90000"/>
              </a:lnSpc>
              <a:spcAft>
                <a:spcPts val="600"/>
              </a:spcAft>
              <a:buFont typeface="Arial" panose="020B0604020202020204" pitchFamily="34" charset="0"/>
              <a:buChar char="•"/>
            </a:pPr>
            <a:r>
              <a:rPr lang="en-US" dirty="0">
                <a:latin typeface="Helvetica Light" panose="020B0403020202020204" pitchFamily="34" charset="0"/>
              </a:rPr>
              <a:t>Cortes founds Veracruz</a:t>
            </a:r>
          </a:p>
          <a:p>
            <a:pPr marL="342900" indent="-228600" defTabSz="914400">
              <a:lnSpc>
                <a:spcPct val="90000"/>
              </a:lnSpc>
              <a:spcAft>
                <a:spcPts val="600"/>
              </a:spcAft>
              <a:buFont typeface="Arial" panose="020B0604020202020204" pitchFamily="34" charset="0"/>
              <a:buChar char="•"/>
            </a:pPr>
            <a:r>
              <a:rPr lang="en-US" altLang="en-US" dirty="0">
                <a:latin typeface="Helvetica Light" panose="020B0403020202020204" pitchFamily="34" charset="0"/>
              </a:rPr>
              <a:t>Exploitation of rivalries (alliance with </a:t>
            </a:r>
            <a:r>
              <a:rPr lang="en-US" altLang="en-US" dirty="0" err="1">
                <a:latin typeface="Helvetica Light" panose="020B0403020202020204" pitchFamily="34" charset="0"/>
              </a:rPr>
              <a:t>Tlaxcalans</a:t>
            </a:r>
            <a:r>
              <a:rPr lang="en-US" altLang="en-US" dirty="0">
                <a:latin typeface="Helvetica Light" panose="020B0403020202020204" pitchFamily="34" charset="0"/>
              </a:rPr>
              <a:t>, among others)</a:t>
            </a:r>
          </a:p>
          <a:p>
            <a:pPr indent="-228600" defTabSz="914400">
              <a:lnSpc>
                <a:spcPct val="90000"/>
              </a:lnSpc>
              <a:spcAft>
                <a:spcPts val="600"/>
              </a:spcAft>
              <a:buFont typeface="Arial" panose="020B0604020202020204" pitchFamily="34" charset="0"/>
              <a:buChar char="•"/>
            </a:pPr>
            <a:endParaRPr lang="en-US" sz="1700" dirty="0"/>
          </a:p>
          <a:p>
            <a:pPr indent="-228600" defTabSz="914400">
              <a:lnSpc>
                <a:spcPct val="90000"/>
              </a:lnSpc>
              <a:spcAft>
                <a:spcPts val="600"/>
              </a:spcAft>
              <a:buFont typeface="Arial" panose="020B0604020202020204" pitchFamily="34" charset="0"/>
              <a:buChar char="•"/>
            </a:pPr>
            <a:endParaRPr lang="en-US" sz="1700" dirty="0"/>
          </a:p>
          <a:p>
            <a:pPr indent="-228600" defTabSz="914400">
              <a:lnSpc>
                <a:spcPct val="90000"/>
              </a:lnSpc>
              <a:spcAft>
                <a:spcPts val="600"/>
              </a:spcAft>
              <a:buFont typeface="Arial" panose="020B0604020202020204" pitchFamily="34" charset="0"/>
              <a:buChar char="•"/>
            </a:pPr>
            <a:endParaRPr lang="en-US" sz="1700" dirty="0"/>
          </a:p>
        </p:txBody>
      </p:sp>
    </p:spTree>
    <p:extLst>
      <p:ext uri="{BB962C8B-B14F-4D97-AF65-F5344CB8AC3E}">
        <p14:creationId xmlns:p14="http://schemas.microsoft.com/office/powerpoint/2010/main" val="14855612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3" name="Imagen 2" descr="Book 1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860" y="73952"/>
            <a:ext cx="6812279" cy="6710095"/>
          </a:xfrm>
          <a:prstGeom prst="rect">
            <a:avLst/>
          </a:prstGeom>
          <a:ln w="12700">
            <a:solidFill>
              <a:schemeClr val="tx1">
                <a:lumMod val="85000"/>
                <a:lumOff val="15000"/>
              </a:schemeClr>
            </a:solidFill>
          </a:ln>
        </p:spPr>
      </p:pic>
    </p:spTree>
    <p:extLst>
      <p:ext uri="{BB962C8B-B14F-4D97-AF65-F5344CB8AC3E}">
        <p14:creationId xmlns:p14="http://schemas.microsoft.com/office/powerpoint/2010/main" val="41773062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5" name="Picture 4" descr="Text, letter&#10;&#10;Description automatically generated">
            <a:extLst>
              <a:ext uri="{FF2B5EF4-FFF2-40B4-BE49-F238E27FC236}">
                <a16:creationId xmlns:a16="http://schemas.microsoft.com/office/drawing/2014/main" id="{99B6B535-0931-014D-81D9-FE86554C5592}"/>
              </a:ext>
            </a:extLst>
          </p:cNvPr>
          <p:cNvPicPr>
            <a:picLocks noChangeAspect="1"/>
          </p:cNvPicPr>
          <p:nvPr/>
        </p:nvPicPr>
        <p:blipFill>
          <a:blip r:embed="rId2"/>
          <a:stretch>
            <a:fillRect/>
          </a:stretch>
        </p:blipFill>
        <p:spPr>
          <a:xfrm>
            <a:off x="421915" y="670984"/>
            <a:ext cx="4459965" cy="6009216"/>
          </a:xfrm>
          <a:prstGeom prst="rect">
            <a:avLst/>
          </a:prstGeom>
        </p:spPr>
      </p:pic>
      <p:pic>
        <p:nvPicPr>
          <p:cNvPr id="15" name="Picture 14" descr="Text, letter&#10;&#10;Description automatically generated">
            <a:extLst>
              <a:ext uri="{FF2B5EF4-FFF2-40B4-BE49-F238E27FC236}">
                <a16:creationId xmlns:a16="http://schemas.microsoft.com/office/drawing/2014/main" id="{7AAD53B5-10BC-1244-AB30-6591AF8CD605}"/>
              </a:ext>
            </a:extLst>
          </p:cNvPr>
          <p:cNvPicPr>
            <a:picLocks noChangeAspect="1"/>
          </p:cNvPicPr>
          <p:nvPr/>
        </p:nvPicPr>
        <p:blipFill rotWithShape="1">
          <a:blip r:embed="rId3"/>
          <a:srcRect l="29721" t="67732" r="35296" b="15448"/>
          <a:stretch/>
        </p:blipFill>
        <p:spPr>
          <a:xfrm>
            <a:off x="4881880" y="2416185"/>
            <a:ext cx="4031440" cy="2518814"/>
          </a:xfrm>
          <a:prstGeom prst="rect">
            <a:avLst/>
          </a:prstGeom>
          <a:ln>
            <a:solidFill>
              <a:schemeClr val="tx1"/>
            </a:solidFill>
          </a:ln>
        </p:spPr>
      </p:pic>
      <p:sp>
        <p:nvSpPr>
          <p:cNvPr id="18" name="Rectangle 17">
            <a:extLst>
              <a:ext uri="{FF2B5EF4-FFF2-40B4-BE49-F238E27FC236}">
                <a16:creationId xmlns:a16="http://schemas.microsoft.com/office/drawing/2014/main" id="{904CC220-22B9-B54D-9A72-BEA1BD71C596}"/>
              </a:ext>
            </a:extLst>
          </p:cNvPr>
          <p:cNvSpPr/>
          <p:nvPr/>
        </p:nvSpPr>
        <p:spPr>
          <a:xfrm>
            <a:off x="0" y="212526"/>
            <a:ext cx="5775158" cy="750551"/>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sp>
        <p:nvSpPr>
          <p:cNvPr id="19" name="Rectangle 18">
            <a:extLst>
              <a:ext uri="{FF2B5EF4-FFF2-40B4-BE49-F238E27FC236}">
                <a16:creationId xmlns:a16="http://schemas.microsoft.com/office/drawing/2014/main" id="{E550F248-8146-054F-AD4E-678509733E99}"/>
              </a:ext>
            </a:extLst>
          </p:cNvPr>
          <p:cNvSpPr/>
          <p:nvPr/>
        </p:nvSpPr>
        <p:spPr>
          <a:xfrm>
            <a:off x="0" y="395960"/>
            <a:ext cx="5144128" cy="545727"/>
          </a:xfrm>
          <a:prstGeom prst="rect">
            <a:avLst/>
          </a:prstGeom>
        </p:spPr>
        <p:txBody>
          <a:bodyPr wrap="square">
            <a:spAutoFit/>
          </a:bodyPr>
          <a:lstStyle/>
          <a:p>
            <a:pPr marL="114300" lvl="0" defTabSz="914400">
              <a:lnSpc>
                <a:spcPct val="90000"/>
              </a:lnSpc>
              <a:spcAft>
                <a:spcPts val="600"/>
              </a:spcAft>
              <a:tabLst>
                <a:tab pos="457200" algn="l"/>
              </a:tabLst>
            </a:pPr>
            <a:r>
              <a:rPr lang="en-US" sz="3200" i="1" dirty="0">
                <a:solidFill>
                  <a:schemeClr val="bg1"/>
                </a:solidFill>
                <a:latin typeface="Beirut" pitchFamily="2" charset="-78"/>
                <a:cs typeface="Beirut" pitchFamily="2" charset="-78"/>
              </a:rPr>
              <a:t>The Florentine Codex</a:t>
            </a:r>
          </a:p>
        </p:txBody>
      </p:sp>
    </p:spTree>
    <p:extLst>
      <p:ext uri="{BB962C8B-B14F-4D97-AF65-F5344CB8AC3E}">
        <p14:creationId xmlns:p14="http://schemas.microsoft.com/office/powerpoint/2010/main" val="121924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8" name="Rectángulo 7"/>
          <p:cNvSpPr/>
          <p:nvPr/>
        </p:nvSpPr>
        <p:spPr>
          <a:xfrm>
            <a:off x="0" y="115464"/>
            <a:ext cx="8254134" cy="830997"/>
          </a:xfrm>
          <a:prstGeom prst="rect">
            <a:avLst/>
          </a:prstGeom>
        </p:spPr>
        <p:txBody>
          <a:bodyPr wrap="square">
            <a:spAutoFit/>
          </a:bodyPr>
          <a:lstStyle/>
          <a:p>
            <a:pPr marL="342900" indent="-342900">
              <a:buFont typeface="Arial"/>
              <a:buChar char="•"/>
            </a:pPr>
            <a:endParaRPr lang="en-GB" altLang="en-US" sz="2400" dirty="0">
              <a:solidFill>
                <a:srgbClr val="493540"/>
              </a:solidFill>
              <a:latin typeface="Avenir Light"/>
              <a:cs typeface="Avenir Light"/>
            </a:endParaRPr>
          </a:p>
          <a:p>
            <a:pPr marL="342900" indent="-342900">
              <a:buFont typeface="Arial"/>
              <a:buChar char="•"/>
            </a:pPr>
            <a:endParaRPr lang="en-US" sz="2400" dirty="0">
              <a:solidFill>
                <a:srgbClr val="493540"/>
              </a:solidFill>
              <a:latin typeface="Avenir Light"/>
              <a:cs typeface="Avenir Light"/>
            </a:endParaRPr>
          </a:p>
        </p:txBody>
      </p:sp>
      <p:sp>
        <p:nvSpPr>
          <p:cNvPr id="9" name="Rectangle 8">
            <a:extLst>
              <a:ext uri="{FF2B5EF4-FFF2-40B4-BE49-F238E27FC236}">
                <a16:creationId xmlns:a16="http://schemas.microsoft.com/office/drawing/2014/main" id="{0CA1430F-36E4-0744-8641-53A2B8C63076}"/>
              </a:ext>
            </a:extLst>
          </p:cNvPr>
          <p:cNvSpPr/>
          <p:nvPr/>
        </p:nvSpPr>
        <p:spPr>
          <a:xfrm>
            <a:off x="5013668" y="5053791"/>
            <a:ext cx="3682134" cy="1233207"/>
          </a:xfrm>
          <a:prstGeom prst="rect">
            <a:avLst/>
          </a:prstGeom>
        </p:spPr>
        <p:txBody>
          <a:bodyPr vert="horz" lIns="91440" tIns="45720" rIns="91440" bIns="45720" rtlCol="0" anchor="ctr">
            <a:normAutofit fontScale="70000" lnSpcReduction="20000"/>
          </a:bodyPr>
          <a:lstStyle/>
          <a:p>
            <a:pPr defTabSz="914400">
              <a:lnSpc>
                <a:spcPct val="90000"/>
              </a:lnSpc>
              <a:spcBef>
                <a:spcPct val="0"/>
              </a:spcBef>
              <a:spcAft>
                <a:spcPts val="600"/>
              </a:spcAft>
            </a:pPr>
            <a:endParaRPr lang="en-US" sz="3200" dirty="0">
              <a:solidFill>
                <a:schemeClr val="bg1"/>
              </a:solidFill>
              <a:latin typeface="Beirut" pitchFamily="2" charset="-78"/>
              <a:cs typeface="Beirut" pitchFamily="2" charset="-78"/>
            </a:endParaRPr>
          </a:p>
          <a:p>
            <a:pPr defTabSz="914400">
              <a:lnSpc>
                <a:spcPct val="90000"/>
              </a:lnSpc>
              <a:spcBef>
                <a:spcPct val="0"/>
              </a:spcBef>
              <a:spcAft>
                <a:spcPts val="600"/>
              </a:spcAft>
            </a:pPr>
            <a:endParaRPr lang="en-US" sz="3200" dirty="0">
              <a:solidFill>
                <a:schemeClr val="bg1"/>
              </a:solidFill>
              <a:latin typeface="Beirut" pitchFamily="2" charset="-78"/>
              <a:cs typeface="Beirut" pitchFamily="2" charset="-78"/>
            </a:endParaRPr>
          </a:p>
          <a:p>
            <a:pPr defTabSz="914400">
              <a:lnSpc>
                <a:spcPct val="90000"/>
              </a:lnSpc>
              <a:spcBef>
                <a:spcPct val="0"/>
              </a:spcBef>
              <a:spcAft>
                <a:spcPts val="600"/>
              </a:spcAft>
            </a:pPr>
            <a:r>
              <a:rPr lang="en-US" sz="5800" dirty="0" err="1">
                <a:solidFill>
                  <a:schemeClr val="bg1"/>
                </a:solidFill>
                <a:latin typeface="Beirut" pitchFamily="2" charset="-78"/>
                <a:cs typeface="Beirut" pitchFamily="2" charset="-78"/>
              </a:rPr>
              <a:t>Malintzin</a:t>
            </a:r>
            <a:endParaRPr lang="en-US" sz="5800" dirty="0">
              <a:solidFill>
                <a:schemeClr val="bg1"/>
              </a:solidFill>
              <a:latin typeface="Beirut" pitchFamily="2" charset="-78"/>
              <a:cs typeface="Beirut" pitchFamily="2" charset="-78"/>
            </a:endParaRPr>
          </a:p>
        </p:txBody>
      </p:sp>
      <p:sp>
        <p:nvSpPr>
          <p:cNvPr id="10" name="Rectangle 9">
            <a:extLst>
              <a:ext uri="{FF2B5EF4-FFF2-40B4-BE49-F238E27FC236}">
                <a16:creationId xmlns:a16="http://schemas.microsoft.com/office/drawing/2014/main" id="{4FE02215-1292-3042-8132-DDBCFA6D83E0}"/>
              </a:ext>
            </a:extLst>
          </p:cNvPr>
          <p:cNvSpPr/>
          <p:nvPr/>
        </p:nvSpPr>
        <p:spPr>
          <a:xfrm>
            <a:off x="5565648" y="2547966"/>
            <a:ext cx="3578352" cy="1233207"/>
          </a:xfrm>
          <a:prstGeom prst="rect">
            <a:avLst/>
          </a:prstGeom>
        </p:spPr>
        <p:txBody>
          <a:bodyPr vert="horz" lIns="91440" tIns="45720" rIns="91440" bIns="45720" rtlCol="0" anchor="ctr">
            <a:normAutofit fontScale="92500"/>
          </a:bodyPr>
          <a:lstStyle/>
          <a:p>
            <a:pPr algn="r" defTabSz="914400">
              <a:lnSpc>
                <a:spcPct val="90000"/>
              </a:lnSpc>
              <a:spcBef>
                <a:spcPct val="0"/>
              </a:spcBef>
              <a:spcAft>
                <a:spcPts val="600"/>
              </a:spcAft>
            </a:pPr>
            <a:endParaRPr lang="en-US" sz="3200" i="1" dirty="0">
              <a:solidFill>
                <a:schemeClr val="bg1"/>
              </a:solidFill>
              <a:latin typeface="Beirut" pitchFamily="2" charset="-78"/>
              <a:cs typeface="Beirut" pitchFamily="2" charset="-78"/>
            </a:endParaRPr>
          </a:p>
          <a:p>
            <a:pPr algn="r" defTabSz="914400">
              <a:lnSpc>
                <a:spcPct val="90000"/>
              </a:lnSpc>
              <a:spcBef>
                <a:spcPct val="0"/>
              </a:spcBef>
              <a:spcAft>
                <a:spcPts val="600"/>
              </a:spcAft>
            </a:pPr>
            <a:r>
              <a:rPr lang="en-US" sz="3200" dirty="0" err="1">
                <a:solidFill>
                  <a:schemeClr val="bg1"/>
                </a:solidFill>
                <a:latin typeface="Beirut" pitchFamily="2" charset="-78"/>
                <a:cs typeface="Beirut" pitchFamily="2" charset="-78"/>
              </a:rPr>
              <a:t>Jerónimo</a:t>
            </a:r>
            <a:r>
              <a:rPr lang="en-US" sz="3200" dirty="0">
                <a:solidFill>
                  <a:schemeClr val="bg1"/>
                </a:solidFill>
                <a:latin typeface="Beirut" pitchFamily="2" charset="-78"/>
                <a:cs typeface="Beirut" pitchFamily="2" charset="-78"/>
              </a:rPr>
              <a:t> de Aguilar</a:t>
            </a:r>
          </a:p>
        </p:txBody>
      </p:sp>
      <p:pic>
        <p:nvPicPr>
          <p:cNvPr id="11" name="Imagen 3" descr="malinche5.jpg">
            <a:extLst>
              <a:ext uri="{FF2B5EF4-FFF2-40B4-BE49-F238E27FC236}">
                <a16:creationId xmlns:a16="http://schemas.microsoft.com/office/drawing/2014/main" id="{024707EC-8827-084F-8515-91ACE310D720}"/>
              </a:ext>
            </a:extLst>
          </p:cNvPr>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0" y="572902"/>
            <a:ext cx="4933802" cy="6285098"/>
          </a:xfrm>
          <a:prstGeom prst="rect">
            <a:avLst/>
          </a:prstGeom>
          <a:ln>
            <a:solidFill>
              <a:schemeClr val="tx1"/>
            </a:solidFill>
          </a:ln>
        </p:spPr>
      </p:pic>
      <p:pic>
        <p:nvPicPr>
          <p:cNvPr id="12" name="Picture 11" descr="A picture containing text, book&#10;&#10;Description automatically generated">
            <a:extLst>
              <a:ext uri="{FF2B5EF4-FFF2-40B4-BE49-F238E27FC236}">
                <a16:creationId xmlns:a16="http://schemas.microsoft.com/office/drawing/2014/main" id="{E5E2947B-8BA0-E14E-A5D8-FC5AC0EF93CE}"/>
              </a:ext>
            </a:extLst>
          </p:cNvPr>
          <p:cNvPicPr>
            <a:picLocks noChangeAspect="1"/>
          </p:cNvPicPr>
          <p:nvPr/>
        </p:nvPicPr>
        <p:blipFill>
          <a:blip r:embed="rId4"/>
          <a:stretch>
            <a:fillRect/>
          </a:stretch>
        </p:blipFill>
        <p:spPr>
          <a:xfrm>
            <a:off x="4565471" y="9250"/>
            <a:ext cx="4578529" cy="3049106"/>
          </a:xfrm>
          <a:prstGeom prst="rect">
            <a:avLst/>
          </a:prstGeom>
          <a:ln>
            <a:solidFill>
              <a:schemeClr val="tx1"/>
            </a:solidFill>
          </a:ln>
        </p:spPr>
      </p:pic>
    </p:spTree>
    <p:extLst>
      <p:ext uri="{BB962C8B-B14F-4D97-AF65-F5344CB8AC3E}">
        <p14:creationId xmlns:p14="http://schemas.microsoft.com/office/powerpoint/2010/main" val="3420163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4" descr="marina.jpg">
            <a:extLst>
              <a:ext uri="{FF2B5EF4-FFF2-40B4-BE49-F238E27FC236}">
                <a16:creationId xmlns:a16="http://schemas.microsoft.com/office/drawing/2014/main" id="{CD3F3207-AA40-E340-B067-444AEE8A0675}"/>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r="-1" b="4543"/>
          <a:stretch/>
        </p:blipFill>
        <p:spPr>
          <a:xfrm>
            <a:off x="4348157" y="10"/>
            <a:ext cx="4795614" cy="6857990"/>
          </a:xfrm>
          <a:prstGeom prst="rect">
            <a:avLst/>
          </a:prstGeom>
        </p:spPr>
      </p:pic>
      <p:pic>
        <p:nvPicPr>
          <p:cNvPr id="10" name="Picture 9">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9144000" cy="6858000"/>
          </a:xfrm>
          <a:prstGeom prst="rect">
            <a:avLst/>
          </a:prstGeom>
        </p:spPr>
      </p:pic>
      <p:sp>
        <p:nvSpPr>
          <p:cNvPr id="5" name="Rectangle 4">
            <a:extLst>
              <a:ext uri="{FF2B5EF4-FFF2-40B4-BE49-F238E27FC236}">
                <a16:creationId xmlns:a16="http://schemas.microsoft.com/office/drawing/2014/main" id="{093C55CF-D31C-B842-BBF4-C6A80077C527}"/>
              </a:ext>
            </a:extLst>
          </p:cNvPr>
          <p:cNvSpPr/>
          <p:nvPr/>
        </p:nvSpPr>
        <p:spPr>
          <a:xfrm>
            <a:off x="1451117" y="457201"/>
            <a:ext cx="2896925" cy="2960155"/>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3200" i="1" dirty="0" err="1">
                <a:solidFill>
                  <a:srgbClr val="000000"/>
                </a:solidFill>
                <a:latin typeface="Futura Medium" panose="020B0602020204020303" pitchFamily="34" charset="-79"/>
                <a:cs typeface="Futura Medium" panose="020B0602020204020303" pitchFamily="34" charset="-79"/>
              </a:rPr>
              <a:t>Malintzin</a:t>
            </a:r>
            <a:endParaRPr lang="en-US" sz="3200" i="1" dirty="0">
              <a:solidFill>
                <a:srgbClr val="000000"/>
              </a:solidFill>
              <a:latin typeface="Futura Medium" panose="020B0602020204020303" pitchFamily="34" charset="-79"/>
              <a:cs typeface="Futura Medium" panose="020B0602020204020303" pitchFamily="34" charset="-79"/>
            </a:endParaRPr>
          </a:p>
          <a:p>
            <a:pPr defTabSz="914400">
              <a:lnSpc>
                <a:spcPct val="90000"/>
              </a:lnSpc>
              <a:spcBef>
                <a:spcPct val="0"/>
              </a:spcBef>
              <a:spcAft>
                <a:spcPts val="600"/>
              </a:spcAft>
            </a:pPr>
            <a:r>
              <a:rPr lang="en-US" sz="3200" dirty="0">
                <a:solidFill>
                  <a:srgbClr val="000000"/>
                </a:solidFill>
                <a:latin typeface="Futura Medium" panose="020B0602020204020303" pitchFamily="34" charset="-79"/>
                <a:cs typeface="Futura Medium" panose="020B0602020204020303" pitchFamily="34" charset="-79"/>
              </a:rPr>
              <a:t>Doña Marina</a:t>
            </a:r>
          </a:p>
          <a:p>
            <a:pPr defTabSz="914400">
              <a:lnSpc>
                <a:spcPct val="90000"/>
              </a:lnSpc>
              <a:spcBef>
                <a:spcPct val="0"/>
              </a:spcBef>
              <a:spcAft>
                <a:spcPts val="600"/>
              </a:spcAft>
            </a:pPr>
            <a:r>
              <a:rPr lang="en-US" sz="3200" i="1" dirty="0">
                <a:solidFill>
                  <a:srgbClr val="000000"/>
                </a:solidFill>
                <a:latin typeface="Futura Medium" panose="020B0602020204020303" pitchFamily="34" charset="-79"/>
                <a:cs typeface="Futura Medium" panose="020B0602020204020303" pitchFamily="34" charset="-79"/>
              </a:rPr>
              <a:t>La </a:t>
            </a:r>
            <a:r>
              <a:rPr lang="en-US" sz="3200" i="1" dirty="0" err="1">
                <a:solidFill>
                  <a:srgbClr val="000000"/>
                </a:solidFill>
                <a:latin typeface="Futura Medium" panose="020B0602020204020303" pitchFamily="34" charset="-79"/>
                <a:cs typeface="Futura Medium" panose="020B0602020204020303" pitchFamily="34" charset="-79"/>
              </a:rPr>
              <a:t>Malinche</a:t>
            </a:r>
            <a:endParaRPr lang="en-US" sz="3200" i="1" dirty="0">
              <a:solidFill>
                <a:srgbClr val="000000"/>
              </a:solidFill>
              <a:latin typeface="Futura Medium" panose="020B0602020204020303" pitchFamily="34" charset="-79"/>
              <a:cs typeface="Futura Medium" panose="020B0602020204020303" pitchFamily="34" charset="-79"/>
            </a:endParaRPr>
          </a:p>
        </p:txBody>
      </p:sp>
      <p:pic>
        <p:nvPicPr>
          <p:cNvPr id="7" name="Imagen 3" descr="MARINA1.jpg">
            <a:extLst>
              <a:ext uri="{FF2B5EF4-FFF2-40B4-BE49-F238E27FC236}">
                <a16:creationId xmlns:a16="http://schemas.microsoft.com/office/drawing/2014/main" id="{EEEFB89E-5E1D-F54D-9C58-441108D77C40}"/>
              </a:ext>
            </a:extLst>
          </p:cNvPr>
          <p:cNvPicPr>
            <a:picLocks noChangeAspect="1"/>
          </p:cNvPicPr>
          <p:nvPr/>
        </p:nvPicPr>
        <p:blipFill rotWithShape="1">
          <a:blip r:embed="rId4">
            <a:extLst>
              <a:ext uri="{28A0092B-C50C-407E-A947-70E740481C1C}">
                <a14:useLocalDpi xmlns:a14="http://schemas.microsoft.com/office/drawing/2010/main" val="0"/>
              </a:ext>
            </a:extLst>
          </a:blip>
          <a:srcRect l="40888" t="3242" r="2083" b="11785"/>
          <a:stretch/>
        </p:blipFill>
        <p:spPr>
          <a:xfrm>
            <a:off x="942192" y="3286125"/>
            <a:ext cx="3405736" cy="3114674"/>
          </a:xfrm>
          <a:prstGeom prst="rect">
            <a:avLst/>
          </a:prstGeom>
          <a:ln>
            <a:solidFill>
              <a:schemeClr val="tx1"/>
            </a:solidFill>
          </a:ln>
        </p:spPr>
      </p:pic>
    </p:spTree>
    <p:extLst>
      <p:ext uri="{BB962C8B-B14F-4D97-AF65-F5344CB8AC3E}">
        <p14:creationId xmlns:p14="http://schemas.microsoft.com/office/powerpoint/2010/main" val="2795408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3" descr="Image-1 (17).jpg">
            <a:extLst>
              <a:ext uri="{FF2B5EF4-FFF2-40B4-BE49-F238E27FC236}">
                <a16:creationId xmlns:a16="http://schemas.microsoft.com/office/drawing/2014/main" id="{8B3AE886-28A9-2F4B-9363-BE6529B7792F}"/>
              </a:ext>
            </a:extLst>
          </p:cNvPr>
          <p:cNvPicPr>
            <a:picLocks noChangeAspect="1"/>
          </p:cNvPicPr>
          <p:nvPr/>
        </p:nvPicPr>
        <p:blipFill rotWithShape="1">
          <a:blip r:embed="rId2">
            <a:extLst>
              <a:ext uri="{28A0092B-C50C-407E-A947-70E740481C1C}">
                <a14:useLocalDpi xmlns:a14="http://schemas.microsoft.com/office/drawing/2010/main" val="0"/>
              </a:ext>
            </a:extLst>
          </a:blip>
          <a:srcRect l="8243" t="7408" r="2282" b="9655"/>
          <a:stretch/>
        </p:blipFill>
        <p:spPr>
          <a:xfrm>
            <a:off x="0" y="-4764"/>
            <a:ext cx="9144000" cy="6865573"/>
          </a:xfrm>
          <a:prstGeom prst="rect">
            <a:avLst/>
          </a:prstGeom>
        </p:spPr>
      </p:pic>
      <p:sp>
        <p:nvSpPr>
          <p:cNvPr id="35" name="Down Arrow 7">
            <a:extLst>
              <a:ext uri="{FF2B5EF4-FFF2-40B4-BE49-F238E27FC236}">
                <a16:creationId xmlns:a16="http://schemas.microsoft.com/office/drawing/2014/main" id="{B547373F-AF2E-4907-B442-9F902B387F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0075" y="-4763"/>
            <a:ext cx="2500311"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0E002F6-F4B4-8C4C-8D7A-C6914A5C117A}"/>
              </a:ext>
            </a:extLst>
          </p:cNvPr>
          <p:cNvSpPr txBox="1"/>
          <p:nvPr/>
        </p:nvSpPr>
        <p:spPr>
          <a:xfrm>
            <a:off x="600075" y="92687"/>
            <a:ext cx="2328861" cy="2160710"/>
          </a:xfrm>
          <a:prstGeom prst="rect">
            <a:avLst/>
          </a:prstGeom>
          <a:noFill/>
        </p:spPr>
        <p:txBody>
          <a:bodyPr vert="horz" lIns="91440" tIns="45720" rIns="91440" bIns="45720" rtlCol="0" anchor="ctr">
            <a:normAutofit/>
          </a:bodyPr>
          <a:lstStyle/>
          <a:p>
            <a:pPr algn="ctr" defTabSz="914400">
              <a:lnSpc>
                <a:spcPct val="90000"/>
              </a:lnSpc>
              <a:spcBef>
                <a:spcPct val="0"/>
              </a:spcBef>
              <a:spcAft>
                <a:spcPts val="600"/>
              </a:spcAft>
            </a:pPr>
            <a:r>
              <a:rPr lang="en-US" sz="3100" dirty="0">
                <a:solidFill>
                  <a:schemeClr val="bg1"/>
                </a:solidFill>
                <a:latin typeface="Beirut" pitchFamily="2" charset="-78"/>
                <a:ea typeface="+mj-ea"/>
                <a:cs typeface="Beirut" pitchFamily="2" charset="-78"/>
              </a:rPr>
              <a:t>The march to </a:t>
            </a:r>
            <a:r>
              <a:rPr lang="en-US" sz="3100" dirty="0" err="1">
                <a:solidFill>
                  <a:schemeClr val="bg1"/>
                </a:solidFill>
                <a:latin typeface="Beirut" pitchFamily="2" charset="-78"/>
                <a:ea typeface="+mj-ea"/>
                <a:cs typeface="Beirut" pitchFamily="2" charset="-78"/>
              </a:rPr>
              <a:t>Tenochtitlán</a:t>
            </a:r>
            <a:endParaRPr lang="en-US" sz="3100" dirty="0">
              <a:solidFill>
                <a:schemeClr val="bg1"/>
              </a:solidFill>
              <a:latin typeface="Beirut" pitchFamily="2" charset="-78"/>
              <a:ea typeface="+mj-ea"/>
              <a:cs typeface="Beirut" pitchFamily="2" charset="-78"/>
            </a:endParaRPr>
          </a:p>
        </p:txBody>
      </p:sp>
    </p:spTree>
    <p:extLst>
      <p:ext uri="{BB962C8B-B14F-4D97-AF65-F5344CB8AC3E}">
        <p14:creationId xmlns:p14="http://schemas.microsoft.com/office/powerpoint/2010/main" val="3909396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3" name="Imagen 1" descr="Ruta_de_Cortés.JPG">
            <a:extLst>
              <a:ext uri="{FF2B5EF4-FFF2-40B4-BE49-F238E27FC236}">
                <a16:creationId xmlns:a16="http://schemas.microsoft.com/office/drawing/2014/main" id="{A7ECB577-A09F-6F4B-99A1-EDCA482DE30F}"/>
              </a:ext>
            </a:extLst>
          </p:cNvPr>
          <p:cNvPicPr>
            <a:picLocks noChangeAspect="1"/>
          </p:cNvPicPr>
          <p:nvPr/>
        </p:nvPicPr>
        <p:blipFill rotWithShape="1">
          <a:blip r:embed="rId2">
            <a:extLst>
              <a:ext uri="{28A0092B-C50C-407E-A947-70E740481C1C}">
                <a14:useLocalDpi xmlns:a14="http://schemas.microsoft.com/office/drawing/2010/main" val="0"/>
              </a:ext>
            </a:extLst>
          </a:blip>
          <a:srcRect l="3277" t="661" b="-10162"/>
          <a:stretch/>
        </p:blipFill>
        <p:spPr>
          <a:xfrm>
            <a:off x="0" y="1483917"/>
            <a:ext cx="9141713" cy="4450303"/>
          </a:xfrm>
          <a:prstGeom prst="rect">
            <a:avLst/>
          </a:prstGeom>
        </p:spPr>
      </p:pic>
      <p:sp>
        <p:nvSpPr>
          <p:cNvPr id="2" name="Oval 1">
            <a:extLst>
              <a:ext uri="{FF2B5EF4-FFF2-40B4-BE49-F238E27FC236}">
                <a16:creationId xmlns:a16="http://schemas.microsoft.com/office/drawing/2014/main" id="{31B0A70F-D72F-BF4C-8ED7-FAC7C0C02FD2}"/>
              </a:ext>
            </a:extLst>
          </p:cNvPr>
          <p:cNvSpPr/>
          <p:nvPr/>
        </p:nvSpPr>
        <p:spPr>
          <a:xfrm>
            <a:off x="7378995" y="2424223"/>
            <a:ext cx="914400" cy="765545"/>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sp>
        <p:nvSpPr>
          <p:cNvPr id="5" name="Oval 4">
            <a:extLst>
              <a:ext uri="{FF2B5EF4-FFF2-40B4-BE49-F238E27FC236}">
                <a16:creationId xmlns:a16="http://schemas.microsoft.com/office/drawing/2014/main" id="{4A53D130-AA11-1244-834C-AB9C4855BC9D}"/>
              </a:ext>
            </a:extLst>
          </p:cNvPr>
          <p:cNvSpPr/>
          <p:nvPr/>
        </p:nvSpPr>
        <p:spPr>
          <a:xfrm>
            <a:off x="188387" y="3429000"/>
            <a:ext cx="914400" cy="765545"/>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spTree>
    <p:extLst>
      <p:ext uri="{BB962C8B-B14F-4D97-AF65-F5344CB8AC3E}">
        <p14:creationId xmlns:p14="http://schemas.microsoft.com/office/powerpoint/2010/main" val="1387884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9" name="Imagen 8" descr="Screen Shot 2019-08-27 at 11.54.40.png"/>
          <p:cNvPicPr>
            <a:picLocks noChangeAspect="1"/>
          </p:cNvPicPr>
          <p:nvPr/>
        </p:nvPicPr>
        <p:blipFill rotWithShape="1">
          <a:blip r:embed="rId2">
            <a:extLst>
              <a:ext uri="{28A0092B-C50C-407E-A947-70E740481C1C}">
                <a14:useLocalDpi xmlns:a14="http://schemas.microsoft.com/office/drawing/2010/main" val="0"/>
              </a:ext>
            </a:extLst>
          </a:blip>
          <a:srcRect l="9342" t="26357" r="21016"/>
          <a:stretch/>
        </p:blipFill>
        <p:spPr>
          <a:xfrm>
            <a:off x="323288" y="1512270"/>
            <a:ext cx="4098766" cy="4120452"/>
          </a:xfrm>
          <a:prstGeom prst="rect">
            <a:avLst/>
          </a:prstGeom>
          <a:ln>
            <a:solidFill>
              <a:schemeClr val="bg1">
                <a:lumMod val="85000"/>
              </a:schemeClr>
            </a:solidFill>
          </a:ln>
        </p:spPr>
      </p:pic>
      <p:pic>
        <p:nvPicPr>
          <p:cNvPr id="5" name="Imagen 4" descr="Screen Shot 2019-08-27 at 11.54.05.png"/>
          <p:cNvPicPr>
            <a:picLocks noChangeAspect="1"/>
          </p:cNvPicPr>
          <p:nvPr/>
        </p:nvPicPr>
        <p:blipFill rotWithShape="1">
          <a:blip r:embed="rId3">
            <a:extLst>
              <a:ext uri="{28A0092B-C50C-407E-A947-70E740481C1C}">
                <a14:useLocalDpi xmlns:a14="http://schemas.microsoft.com/office/drawing/2010/main" val="0"/>
              </a:ext>
            </a:extLst>
          </a:blip>
          <a:srcRect l="11021" r="7452"/>
          <a:stretch/>
        </p:blipFill>
        <p:spPr>
          <a:xfrm>
            <a:off x="5005752" y="201203"/>
            <a:ext cx="3175000" cy="3120571"/>
          </a:xfrm>
          <a:prstGeom prst="rect">
            <a:avLst/>
          </a:prstGeom>
          <a:ln>
            <a:solidFill>
              <a:schemeClr val="bg1">
                <a:lumMod val="85000"/>
              </a:schemeClr>
            </a:solidFill>
          </a:ln>
        </p:spPr>
      </p:pic>
      <p:pic>
        <p:nvPicPr>
          <p:cNvPr id="7" name="Imagen 6" descr="Screen Shot 2019-08-27 at 11.55.1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8356" y="2986907"/>
            <a:ext cx="5055546" cy="3669890"/>
          </a:xfrm>
          <a:prstGeom prst="rect">
            <a:avLst/>
          </a:prstGeom>
          <a:ln>
            <a:solidFill>
              <a:schemeClr val="bg1">
                <a:lumMod val="85000"/>
              </a:schemeClr>
            </a:solidFill>
          </a:ln>
        </p:spPr>
      </p:pic>
      <p:sp>
        <p:nvSpPr>
          <p:cNvPr id="2" name="CuadroTexto 1"/>
          <p:cNvSpPr txBox="1"/>
          <p:nvPr/>
        </p:nvSpPr>
        <p:spPr>
          <a:xfrm>
            <a:off x="1603809" y="606097"/>
            <a:ext cx="3116496" cy="738664"/>
          </a:xfrm>
          <a:prstGeom prst="rect">
            <a:avLst/>
          </a:prstGeom>
          <a:noFill/>
        </p:spPr>
        <p:txBody>
          <a:bodyPr wrap="square" rtlCol="0">
            <a:spAutoFit/>
          </a:bodyPr>
          <a:lstStyle/>
          <a:p>
            <a:pPr algn="r"/>
            <a:r>
              <a:rPr lang="es-ES" sz="4200" dirty="0">
                <a:solidFill>
                  <a:schemeClr val="bg1">
                    <a:lumMod val="95000"/>
                  </a:schemeClr>
                </a:solidFill>
                <a:latin typeface="Didot"/>
                <a:cs typeface="Didot"/>
              </a:rPr>
              <a:t>1519-2019</a:t>
            </a:r>
          </a:p>
        </p:txBody>
      </p:sp>
    </p:spTree>
    <p:extLst>
      <p:ext uri="{BB962C8B-B14F-4D97-AF65-F5344CB8AC3E}">
        <p14:creationId xmlns:p14="http://schemas.microsoft.com/office/powerpoint/2010/main" val="58399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descr="tlatelolco market.jpg"/>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9143979" cy="6857990"/>
          </a:xfrm>
          <a:prstGeom prst="rect">
            <a:avLst/>
          </a:prstGeom>
        </p:spPr>
      </p:pic>
      <p:sp>
        <p:nvSpPr>
          <p:cNvPr id="16"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4512879"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cxnSp>
        <p:nvCxnSpPr>
          <p:cNvPr id="18" name="Straight Connector 17">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15288" y="3337139"/>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6" name="Rectángulo 8">
            <a:extLst>
              <a:ext uri="{FF2B5EF4-FFF2-40B4-BE49-F238E27FC236}">
                <a16:creationId xmlns:a16="http://schemas.microsoft.com/office/drawing/2014/main" id="{8B0AEEFA-A0F0-284F-BCB6-8DA814C4ADA1}"/>
              </a:ext>
            </a:extLst>
          </p:cNvPr>
          <p:cNvSpPr/>
          <p:nvPr/>
        </p:nvSpPr>
        <p:spPr>
          <a:xfrm>
            <a:off x="534056" y="2797534"/>
            <a:ext cx="3444765" cy="2619839"/>
          </a:xfrm>
          <a:prstGeom prst="rect">
            <a:avLst/>
          </a:prstGeom>
        </p:spPr>
        <p:txBody>
          <a:bodyPr vert="horz" lIns="91440" tIns="45720" rIns="91440" bIns="45720" rtlCol="0" anchor="ctr">
            <a:noAutofit/>
          </a:bodyPr>
          <a:lstStyle/>
          <a:p>
            <a:pPr marL="342900" indent="-228600" defTabSz="914400">
              <a:lnSpc>
                <a:spcPct val="90000"/>
              </a:lnSpc>
              <a:spcAft>
                <a:spcPts val="600"/>
              </a:spcAft>
              <a:buFont typeface="Arial" panose="020B0604020202020204" pitchFamily="34" charset="0"/>
              <a:buChar char="•"/>
            </a:pPr>
            <a:r>
              <a:rPr lang="en-US" sz="2400" b="1" dirty="0">
                <a:latin typeface="Beirut" pitchFamily="2" charset="-78"/>
                <a:cs typeface="Beirut" pitchFamily="2" charset="-78"/>
              </a:rPr>
              <a:t>8 November 1519: Cortés enters </a:t>
            </a:r>
            <a:r>
              <a:rPr lang="en-US" sz="2400" b="1" dirty="0" err="1">
                <a:latin typeface="Beirut" pitchFamily="2" charset="-78"/>
                <a:cs typeface="Beirut" pitchFamily="2" charset="-78"/>
              </a:rPr>
              <a:t>Tenochtitlán</a:t>
            </a:r>
            <a:endParaRPr lang="en-US" sz="2400" b="1" dirty="0">
              <a:latin typeface="Beirut" pitchFamily="2" charset="-78"/>
              <a:cs typeface="Beirut" pitchFamily="2" charset="-78"/>
            </a:endParaRPr>
          </a:p>
          <a:p>
            <a:pPr marL="114300" defTabSz="914400">
              <a:lnSpc>
                <a:spcPct val="90000"/>
              </a:lnSpc>
              <a:spcAft>
                <a:spcPts val="600"/>
              </a:spcAft>
            </a:pPr>
            <a:endParaRPr lang="en-US" sz="2400" dirty="0">
              <a:latin typeface="Beirut" pitchFamily="2" charset="-78"/>
              <a:cs typeface="Beirut" pitchFamily="2" charset="-78"/>
            </a:endParaRPr>
          </a:p>
          <a:p>
            <a:pPr marL="342900" indent="-228600" defTabSz="914400">
              <a:lnSpc>
                <a:spcPct val="90000"/>
              </a:lnSpc>
              <a:spcAft>
                <a:spcPts val="600"/>
              </a:spcAft>
              <a:buFont typeface="Arial" panose="020B0604020202020204" pitchFamily="34" charset="0"/>
              <a:buChar char="•"/>
            </a:pPr>
            <a:r>
              <a:rPr lang="en-US" altLang="en-US" sz="2400" b="1" dirty="0">
                <a:latin typeface="Beirut" pitchFamily="2" charset="-78"/>
                <a:cs typeface="Beirut" pitchFamily="2" charset="-78"/>
              </a:rPr>
              <a:t>April 1520</a:t>
            </a:r>
            <a:r>
              <a:rPr lang="en-US" altLang="en-US" sz="2400" dirty="0">
                <a:latin typeface="Beirut" pitchFamily="2" charset="-78"/>
                <a:cs typeface="Beirut" pitchFamily="2" charset="-78"/>
              </a:rPr>
              <a:t>: Departs for the coast  to quell attack ordered by Velázquez</a:t>
            </a:r>
          </a:p>
          <a:p>
            <a:pPr marL="342900" indent="-228600" defTabSz="914400">
              <a:lnSpc>
                <a:spcPct val="90000"/>
              </a:lnSpc>
              <a:spcAft>
                <a:spcPts val="600"/>
              </a:spcAft>
              <a:buFont typeface="Arial" panose="020B0604020202020204" pitchFamily="34" charset="0"/>
              <a:buChar char="•"/>
            </a:pPr>
            <a:r>
              <a:rPr lang="en-US" altLang="en-US" sz="2400" dirty="0">
                <a:latin typeface="Beirut" pitchFamily="2" charset="-78"/>
                <a:cs typeface="Beirut" pitchFamily="2" charset="-78"/>
              </a:rPr>
              <a:t>Leaves </a:t>
            </a:r>
            <a:r>
              <a:rPr lang="en-US" altLang="en-US" sz="2400" b="1" dirty="0">
                <a:latin typeface="Beirut" pitchFamily="2" charset="-78"/>
                <a:cs typeface="Beirut" pitchFamily="2" charset="-78"/>
              </a:rPr>
              <a:t>Pedro de Alvarado </a:t>
            </a:r>
            <a:r>
              <a:rPr lang="en-US" altLang="en-US" sz="2400" dirty="0">
                <a:latin typeface="Beirut" pitchFamily="2" charset="-78"/>
                <a:cs typeface="Beirut" pitchFamily="2" charset="-78"/>
              </a:rPr>
              <a:t>in command</a:t>
            </a:r>
          </a:p>
        </p:txBody>
      </p:sp>
    </p:spTree>
    <p:extLst>
      <p:ext uri="{BB962C8B-B14F-4D97-AF65-F5344CB8AC3E}">
        <p14:creationId xmlns:p14="http://schemas.microsoft.com/office/powerpoint/2010/main" val="23002423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4" name="Imagen 3" descr="Matanza_templo2.jpg"/>
          <p:cNvPicPr>
            <a:picLocks noChangeAspect="1"/>
          </p:cNvPicPr>
          <p:nvPr/>
        </p:nvPicPr>
        <p:blipFill rotWithShape="1">
          <a:blip r:embed="rId2">
            <a:extLst>
              <a:ext uri="{28A0092B-C50C-407E-A947-70E740481C1C}">
                <a14:useLocalDpi xmlns:a14="http://schemas.microsoft.com/office/drawing/2010/main" val="0"/>
              </a:ext>
            </a:extLst>
          </a:blip>
          <a:srcRect r="1145"/>
          <a:stretch/>
        </p:blipFill>
        <p:spPr>
          <a:xfrm>
            <a:off x="0" y="390352"/>
            <a:ext cx="9144000" cy="6001913"/>
          </a:xfrm>
          <a:prstGeom prst="rect">
            <a:avLst/>
          </a:prstGeom>
          <a:ln>
            <a:solidFill>
              <a:srgbClr val="DCE1F0"/>
            </a:solidFill>
          </a:ln>
        </p:spPr>
      </p:pic>
      <p:sp>
        <p:nvSpPr>
          <p:cNvPr id="2" name="Rectangle 1">
            <a:extLst>
              <a:ext uri="{FF2B5EF4-FFF2-40B4-BE49-F238E27FC236}">
                <a16:creationId xmlns:a16="http://schemas.microsoft.com/office/drawing/2014/main" id="{DE325039-7797-EB4C-A912-DC91F172DD6B}"/>
              </a:ext>
            </a:extLst>
          </p:cNvPr>
          <p:cNvSpPr/>
          <p:nvPr/>
        </p:nvSpPr>
        <p:spPr>
          <a:xfrm>
            <a:off x="0" y="5822528"/>
            <a:ext cx="8421330" cy="794101"/>
          </a:xfrm>
          <a:prstGeom prst="rect">
            <a:avLst/>
          </a:prstGeom>
          <a:solidFill>
            <a:srgbClr val="FF927E">
              <a:alpha val="76863"/>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endParaRPr lang="en-ES" dirty="0"/>
          </a:p>
        </p:txBody>
      </p:sp>
      <p:sp>
        <p:nvSpPr>
          <p:cNvPr id="6" name="Rectángulo 2">
            <a:extLst>
              <a:ext uri="{FF2B5EF4-FFF2-40B4-BE49-F238E27FC236}">
                <a16:creationId xmlns:a16="http://schemas.microsoft.com/office/drawing/2014/main" id="{04F7F1C0-2871-BE43-A311-A65C25267531}"/>
              </a:ext>
            </a:extLst>
          </p:cNvPr>
          <p:cNvSpPr/>
          <p:nvPr/>
        </p:nvSpPr>
        <p:spPr>
          <a:xfrm>
            <a:off x="0" y="5913650"/>
            <a:ext cx="8007614" cy="553998"/>
          </a:xfrm>
          <a:prstGeom prst="rect">
            <a:avLst/>
          </a:prstGeom>
        </p:spPr>
        <p:txBody>
          <a:bodyPr wrap="square">
            <a:spAutoFit/>
          </a:bodyPr>
          <a:lstStyle/>
          <a:p>
            <a:r>
              <a:rPr lang="en-US" altLang="en-US" sz="3000" b="1" dirty="0">
                <a:solidFill>
                  <a:schemeClr val="tx1">
                    <a:lumMod val="95000"/>
                    <a:lumOff val="5000"/>
                  </a:schemeClr>
                </a:solidFill>
                <a:latin typeface="Bodoni 72" pitchFamily="2" charset="0"/>
                <a:cs typeface="Athelas Regular"/>
              </a:rPr>
              <a:t>22 May 1520: Massacre at the Great Temple</a:t>
            </a:r>
          </a:p>
        </p:txBody>
      </p:sp>
    </p:spTree>
    <p:extLst>
      <p:ext uri="{BB962C8B-B14F-4D97-AF65-F5344CB8AC3E}">
        <p14:creationId xmlns:p14="http://schemas.microsoft.com/office/powerpoint/2010/main" val="1599332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14" name="Straight Connector 13">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a:off x="169092" y="1876334"/>
            <a:ext cx="4513005" cy="3934578"/>
          </a:xfrm>
          <a:prstGeom prst="rect">
            <a:avLst/>
          </a:prstGeom>
        </p:spPr>
        <p:txBody>
          <a:bodyPr vert="horz" lIns="91440" tIns="45720" rIns="91440" bIns="45720" rtlCol="0">
            <a:noAutofit/>
          </a:bodyPr>
          <a:lstStyle/>
          <a:p>
            <a:pPr marL="342900" indent="-228600" defTabSz="914400">
              <a:lnSpc>
                <a:spcPct val="90000"/>
              </a:lnSpc>
              <a:spcAft>
                <a:spcPts val="600"/>
              </a:spcAft>
              <a:buFont typeface="Arial" panose="020B0604020202020204" pitchFamily="34" charset="0"/>
              <a:buChar char="•"/>
            </a:pPr>
            <a:r>
              <a:rPr lang="en-US" altLang="en-US" sz="2800" b="1" dirty="0">
                <a:solidFill>
                  <a:schemeClr val="bg1"/>
                </a:solidFill>
                <a:latin typeface="Bodoni 72" pitchFamily="2" charset="0"/>
                <a:cs typeface="Arial" panose="020B0604020202020204" pitchFamily="34" charset="0"/>
              </a:rPr>
              <a:t>June 1520: Cortés returns to chaos…</a:t>
            </a:r>
          </a:p>
          <a:p>
            <a:pPr marL="342900" indent="-228600" defTabSz="914400">
              <a:lnSpc>
                <a:spcPct val="90000"/>
              </a:lnSpc>
              <a:spcAft>
                <a:spcPts val="600"/>
              </a:spcAft>
              <a:buFont typeface="Arial" panose="020B0604020202020204" pitchFamily="34" charset="0"/>
              <a:buChar char="•"/>
            </a:pPr>
            <a:r>
              <a:rPr lang="en-US" altLang="en-US" sz="2800" b="1" dirty="0">
                <a:solidFill>
                  <a:schemeClr val="bg1"/>
                </a:solidFill>
                <a:latin typeface="Bodoni 72" pitchFamily="2" charset="0"/>
                <a:cs typeface="Arial" panose="020B0604020202020204" pitchFamily="34" charset="0"/>
              </a:rPr>
              <a:t>Comes back with Caribbean soldiers and thousands of indigenous recruits. But Alvarado has lost control.</a:t>
            </a:r>
          </a:p>
          <a:p>
            <a:pPr marL="342900" indent="-228600" defTabSz="914400">
              <a:lnSpc>
                <a:spcPct val="90000"/>
              </a:lnSpc>
              <a:spcAft>
                <a:spcPts val="600"/>
              </a:spcAft>
              <a:buFont typeface="Arial" panose="020B0604020202020204" pitchFamily="34" charset="0"/>
              <a:buChar char="•"/>
            </a:pPr>
            <a:r>
              <a:rPr lang="en-US" altLang="en-US" sz="2800" b="1" dirty="0">
                <a:solidFill>
                  <a:schemeClr val="bg1"/>
                </a:solidFill>
                <a:latin typeface="Bodoni 72" pitchFamily="2" charset="0"/>
                <a:cs typeface="Arial" panose="020B0604020202020204" pitchFamily="34" charset="0"/>
              </a:rPr>
              <a:t>Aztecs have chosen a new ruler: Cuauhtémoc</a:t>
            </a:r>
          </a:p>
          <a:p>
            <a:pPr marL="342900" indent="-228600" defTabSz="914400">
              <a:lnSpc>
                <a:spcPct val="90000"/>
              </a:lnSpc>
              <a:spcAft>
                <a:spcPts val="600"/>
              </a:spcAft>
              <a:buFont typeface="Arial" panose="020B0604020202020204" pitchFamily="34" charset="0"/>
              <a:buChar char="•"/>
            </a:pPr>
            <a:r>
              <a:rPr lang="en-US" altLang="en-US" sz="2800" b="1" dirty="0">
                <a:solidFill>
                  <a:schemeClr val="bg1"/>
                </a:solidFill>
                <a:latin typeface="Bodoni 72" pitchFamily="2" charset="0"/>
                <a:cs typeface="Arial" panose="020B0604020202020204" pitchFamily="34" charset="0"/>
              </a:rPr>
              <a:t>Death of Moctezuma</a:t>
            </a:r>
          </a:p>
        </p:txBody>
      </p:sp>
      <p:cxnSp>
        <p:nvCxnSpPr>
          <p:cNvPr id="16" name="Straight Connector 15">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Imagen 2">
            <a:extLst>
              <a:ext uri="{FF2B5EF4-FFF2-40B4-BE49-F238E27FC236}">
                <a16:creationId xmlns:a16="http://schemas.microsoft.com/office/drawing/2014/main" id="{2686F8A6-0F7B-724E-BF3D-52B06F0A0F06}"/>
              </a:ext>
            </a:extLst>
          </p:cNvPr>
          <p:cNvPicPr>
            <a:picLocks noChangeAspect="1"/>
          </p:cNvPicPr>
          <p:nvPr/>
        </p:nvPicPr>
        <p:blipFill rotWithShape="1">
          <a:blip r:embed="rId2"/>
          <a:srcRect l="7873" r="7968"/>
          <a:stretch/>
        </p:blipFill>
        <p:spPr>
          <a:xfrm>
            <a:off x="4682097" y="231984"/>
            <a:ext cx="4148341" cy="6394032"/>
          </a:xfrm>
          <a:prstGeom prst="rect">
            <a:avLst/>
          </a:prstGeom>
        </p:spPr>
      </p:pic>
      <p:sp>
        <p:nvSpPr>
          <p:cNvPr id="3" name="Rectangle 2">
            <a:extLst>
              <a:ext uri="{FF2B5EF4-FFF2-40B4-BE49-F238E27FC236}">
                <a16:creationId xmlns:a16="http://schemas.microsoft.com/office/drawing/2014/main" id="{27030043-CEEC-2144-B744-6DF30E7998A0}"/>
              </a:ext>
            </a:extLst>
          </p:cNvPr>
          <p:cNvSpPr/>
          <p:nvPr/>
        </p:nvSpPr>
        <p:spPr>
          <a:xfrm>
            <a:off x="486697" y="1622323"/>
            <a:ext cx="3849329" cy="206481"/>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a:p>
        </p:txBody>
      </p:sp>
      <p:sp>
        <p:nvSpPr>
          <p:cNvPr id="19" name="Rectangle 18">
            <a:extLst>
              <a:ext uri="{FF2B5EF4-FFF2-40B4-BE49-F238E27FC236}">
                <a16:creationId xmlns:a16="http://schemas.microsoft.com/office/drawing/2014/main" id="{2DCB15A9-9924-724E-9821-96B870C7E2DB}"/>
              </a:ext>
            </a:extLst>
          </p:cNvPr>
          <p:cNvSpPr/>
          <p:nvPr/>
        </p:nvSpPr>
        <p:spPr>
          <a:xfrm>
            <a:off x="606926" y="5604431"/>
            <a:ext cx="3849329" cy="206481"/>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a:p>
        </p:txBody>
      </p:sp>
    </p:spTree>
    <p:extLst>
      <p:ext uri="{BB962C8B-B14F-4D97-AF65-F5344CB8AC3E}">
        <p14:creationId xmlns:p14="http://schemas.microsoft.com/office/powerpoint/2010/main" val="441428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CA0DAA6-33B8-4A25-810D-2F4D816FB4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3729445"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ángulo 7"/>
          <p:cNvSpPr/>
          <p:nvPr/>
        </p:nvSpPr>
        <p:spPr>
          <a:xfrm>
            <a:off x="271433" y="1264284"/>
            <a:ext cx="2961073" cy="1198696"/>
          </a:xfrm>
          <a:prstGeom prst="rect">
            <a:avLst/>
          </a:prstGeom>
          <a:noFill/>
        </p:spPr>
        <p:txBody>
          <a:bodyPr vert="horz" lIns="91440" tIns="45720" rIns="91440" bIns="45720" rtlCol="0" anchor="b">
            <a:normAutofit fontScale="85000" lnSpcReduction="20000"/>
          </a:bodyPr>
          <a:lstStyle/>
          <a:p>
            <a:pPr algn="ctr" defTabSz="914400">
              <a:lnSpc>
                <a:spcPct val="90000"/>
              </a:lnSpc>
              <a:spcBef>
                <a:spcPct val="0"/>
              </a:spcBef>
              <a:spcAft>
                <a:spcPts val="600"/>
              </a:spcAft>
            </a:pPr>
            <a:r>
              <a:rPr lang="en-US" sz="3800" dirty="0">
                <a:solidFill>
                  <a:schemeClr val="bg1"/>
                </a:solidFill>
                <a:latin typeface="Beirut" pitchFamily="2" charset="-78"/>
                <a:ea typeface="+mj-ea"/>
                <a:cs typeface="Beirut" pitchFamily="2" charset="-78"/>
              </a:rPr>
              <a:t>30 June 1520 </a:t>
            </a:r>
          </a:p>
          <a:p>
            <a:pPr algn="ctr" defTabSz="914400">
              <a:lnSpc>
                <a:spcPct val="90000"/>
              </a:lnSpc>
              <a:spcBef>
                <a:spcPct val="0"/>
              </a:spcBef>
              <a:spcAft>
                <a:spcPts val="600"/>
              </a:spcAft>
            </a:pPr>
            <a:endParaRPr lang="en-US" sz="2800" i="1" dirty="0">
              <a:solidFill>
                <a:schemeClr val="bg1"/>
              </a:solidFill>
              <a:latin typeface="Beirut" pitchFamily="2" charset="-78"/>
              <a:ea typeface="+mj-ea"/>
              <a:cs typeface="Beirut" pitchFamily="2" charset="-78"/>
            </a:endParaRPr>
          </a:p>
          <a:p>
            <a:pPr algn="ctr" defTabSz="914400">
              <a:lnSpc>
                <a:spcPct val="90000"/>
              </a:lnSpc>
              <a:spcBef>
                <a:spcPct val="0"/>
              </a:spcBef>
              <a:spcAft>
                <a:spcPts val="600"/>
              </a:spcAft>
            </a:pPr>
            <a:r>
              <a:rPr lang="en-US" sz="2800" i="1" dirty="0" err="1">
                <a:solidFill>
                  <a:schemeClr val="bg1"/>
                </a:solidFill>
                <a:latin typeface="Beirut" pitchFamily="2" charset="-78"/>
                <a:ea typeface="+mj-ea"/>
                <a:cs typeface="Beirut" pitchFamily="2" charset="-78"/>
              </a:rPr>
              <a:t>Noche</a:t>
            </a:r>
            <a:r>
              <a:rPr lang="en-US" sz="2800" i="1" dirty="0">
                <a:solidFill>
                  <a:schemeClr val="bg1"/>
                </a:solidFill>
                <a:latin typeface="Beirut" pitchFamily="2" charset="-78"/>
                <a:ea typeface="+mj-ea"/>
                <a:cs typeface="Beirut" pitchFamily="2" charset="-78"/>
              </a:rPr>
              <a:t> Triste</a:t>
            </a:r>
          </a:p>
        </p:txBody>
      </p:sp>
      <p:pic>
        <p:nvPicPr>
          <p:cNvPr id="5" name="Imagen 4" descr="noche triste.jpg"/>
          <p:cNvPicPr>
            <a:picLocks noChangeAspect="1"/>
          </p:cNvPicPr>
          <p:nvPr/>
        </p:nvPicPr>
        <p:blipFill rotWithShape="1">
          <a:blip r:embed="rId2">
            <a:extLst>
              <a:ext uri="{28A0092B-C50C-407E-A947-70E740481C1C}">
                <a14:useLocalDpi xmlns:a14="http://schemas.microsoft.com/office/drawing/2010/main" val="0"/>
              </a:ext>
            </a:extLst>
          </a:blip>
          <a:srcRect l="18688" r="19487"/>
          <a:stretch/>
        </p:blipFill>
        <p:spPr>
          <a:xfrm>
            <a:off x="3490722" y="10"/>
            <a:ext cx="5653278" cy="6857990"/>
          </a:xfrm>
          <a:prstGeom prst="rect">
            <a:avLst/>
          </a:prstGeom>
        </p:spPr>
      </p:pic>
      <p:pic>
        <p:nvPicPr>
          <p:cNvPr id="6" name="Imagen 1">
            <a:extLst>
              <a:ext uri="{FF2B5EF4-FFF2-40B4-BE49-F238E27FC236}">
                <a16:creationId xmlns:a16="http://schemas.microsoft.com/office/drawing/2014/main" id="{F0EE6164-2E23-B14D-9584-1B37D26BB1D6}"/>
              </a:ext>
            </a:extLst>
          </p:cNvPr>
          <p:cNvPicPr>
            <a:picLocks noChangeAspect="1"/>
          </p:cNvPicPr>
          <p:nvPr/>
        </p:nvPicPr>
        <p:blipFill rotWithShape="1">
          <a:blip r:embed="rId3">
            <a:duotone>
              <a:prstClr val="black"/>
              <a:srgbClr val="DAD6D4">
                <a:tint val="45000"/>
                <a:satMod val="400000"/>
              </a:srgbClr>
            </a:duotone>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Lst>
          </a:blip>
          <a:srcRect l="30451" t="55554" r="30894" b="4445"/>
          <a:stretch/>
        </p:blipFill>
        <p:spPr>
          <a:xfrm>
            <a:off x="496936" y="2806531"/>
            <a:ext cx="2735570" cy="2787185"/>
          </a:xfrm>
          <a:prstGeom prst="rect">
            <a:avLst/>
          </a:prstGeom>
          <a:ln>
            <a:solidFill>
              <a:srgbClr val="727272"/>
            </a:solidFill>
          </a:ln>
        </p:spPr>
      </p:pic>
    </p:spTree>
    <p:extLst>
      <p:ext uri="{BB962C8B-B14F-4D97-AF65-F5344CB8AC3E}">
        <p14:creationId xmlns:p14="http://schemas.microsoft.com/office/powerpoint/2010/main" val="41321820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DURAN.jpg"/>
          <p:cNvPicPr>
            <a:picLocks noChangeAspect="1"/>
          </p:cNvPicPr>
          <p:nvPr/>
        </p:nvPicPr>
        <p:blipFill rotWithShape="1">
          <a:blip r:embed="rId2">
            <a:extLst>
              <a:ext uri="{28A0092B-C50C-407E-A947-70E740481C1C}">
                <a14:useLocalDpi xmlns:a14="http://schemas.microsoft.com/office/drawing/2010/main" val="0"/>
              </a:ext>
            </a:extLst>
          </a:blip>
          <a:srcRect l="2336" t="16250" r="2311" b="17725"/>
          <a:stretch/>
        </p:blipFill>
        <p:spPr>
          <a:xfrm>
            <a:off x="442452" y="320040"/>
            <a:ext cx="8259096" cy="4303462"/>
          </a:xfrm>
          <a:prstGeom prst="rect">
            <a:avLst/>
          </a:prstGeom>
        </p:spPr>
      </p:pic>
      <p:sp>
        <p:nvSpPr>
          <p:cNvPr id="11" name="Rectangle 10">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4782312"/>
            <a:ext cx="8661654"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3" name="Straight Connector 12">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044952"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3284981" y="5009083"/>
            <a:ext cx="5616687" cy="1345997"/>
          </a:xfrm>
          <a:prstGeom prst="rect">
            <a:avLst/>
          </a:prstGeom>
        </p:spPr>
        <p:txBody>
          <a:bodyPr vert="horz" lIns="91440" tIns="45720" rIns="91440" bIns="45720" rtlCol="0" anchor="ctr">
            <a:normAutofit/>
          </a:bodyPr>
          <a:lstStyle/>
          <a:p>
            <a:pPr defTabSz="914400">
              <a:lnSpc>
                <a:spcPct val="90000"/>
              </a:lnSpc>
              <a:spcAft>
                <a:spcPts val="600"/>
              </a:spcAft>
            </a:pPr>
            <a:r>
              <a:rPr lang="en-US" sz="2200" dirty="0">
                <a:solidFill>
                  <a:schemeClr val="bg1"/>
                </a:solidFill>
                <a:latin typeface="Helvetica" pitchFamily="2" charset="0"/>
              </a:rPr>
              <a:t>The Mexican Counterattack, </a:t>
            </a:r>
            <a:r>
              <a:rPr lang="en-US" sz="2200" i="1" dirty="0">
                <a:solidFill>
                  <a:schemeClr val="bg1"/>
                </a:solidFill>
                <a:latin typeface="Helvetica" pitchFamily="2" charset="0"/>
              </a:rPr>
              <a:t>Duran Codex</a:t>
            </a:r>
            <a:r>
              <a:rPr lang="en-US" sz="2200" dirty="0">
                <a:solidFill>
                  <a:schemeClr val="bg1"/>
                </a:solidFill>
                <a:latin typeface="Helvetica" pitchFamily="2" charset="0"/>
              </a:rPr>
              <a:t>, mid-16THC</a:t>
            </a:r>
          </a:p>
        </p:txBody>
      </p:sp>
    </p:spTree>
    <p:extLst>
      <p:ext uri="{BB962C8B-B14F-4D97-AF65-F5344CB8AC3E}">
        <p14:creationId xmlns:p14="http://schemas.microsoft.com/office/powerpoint/2010/main" val="2509241533"/>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Cortes Conquista.jpg"/>
          <p:cNvPicPr>
            <a:picLocks noChangeAspect="1"/>
          </p:cNvPicPr>
          <p:nvPr/>
        </p:nvPicPr>
        <p:blipFill rotWithShape="1">
          <a:blip r:embed="rId2">
            <a:extLst>
              <a:ext uri="{28A0092B-C50C-407E-A947-70E740481C1C}">
                <a14:useLocalDpi xmlns:a14="http://schemas.microsoft.com/office/drawing/2010/main" val="0"/>
              </a:ext>
            </a:extLst>
          </a:blip>
          <a:srcRect l="24123" r="10547" b="-1"/>
          <a:stretch/>
        </p:blipFill>
        <p:spPr>
          <a:xfrm>
            <a:off x="2432021" y="10"/>
            <a:ext cx="6711980"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16" name="Freeform: Shape 10">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341754"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D5D5D5"/>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334896"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87775" y="674370"/>
            <a:ext cx="73152" cy="4114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183" y="2443480"/>
            <a:ext cx="250317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Rectángulo 2"/>
          <p:cNvSpPr/>
          <p:nvPr/>
        </p:nvSpPr>
        <p:spPr>
          <a:xfrm>
            <a:off x="278320" y="2718054"/>
            <a:ext cx="3063434" cy="3207258"/>
          </a:xfrm>
          <a:prstGeom prst="rect">
            <a:avLst/>
          </a:prstGeom>
        </p:spPr>
        <p:txBody>
          <a:bodyPr vert="horz" lIns="91440" tIns="45720" rIns="91440" bIns="45720" rtlCol="0" anchor="t">
            <a:normAutofit/>
          </a:bodyPr>
          <a:lstStyle/>
          <a:p>
            <a:pPr indent="-228600" defTabSz="914400">
              <a:lnSpc>
                <a:spcPct val="90000"/>
              </a:lnSpc>
              <a:spcAft>
                <a:spcPts val="600"/>
              </a:spcAft>
              <a:buFont typeface="Arial" panose="020B0604020202020204" pitchFamily="34" charset="0"/>
              <a:buChar char="•"/>
            </a:pPr>
            <a:r>
              <a:rPr lang="en-US" altLang="en-US" sz="2400" dirty="0">
                <a:latin typeface="Helvetica Light" panose="020B0403020202020204" pitchFamily="34" charset="0"/>
              </a:rPr>
              <a:t>1520-1521: Siege and destruction of </a:t>
            </a:r>
            <a:r>
              <a:rPr lang="en-US" altLang="en-US" sz="2400" dirty="0" err="1">
                <a:latin typeface="Helvetica Light" panose="020B0403020202020204" pitchFamily="34" charset="0"/>
              </a:rPr>
              <a:t>Tenochtitlán</a:t>
            </a:r>
            <a:endParaRPr lang="en-US" altLang="en-US" sz="2400" dirty="0">
              <a:latin typeface="Helvetica Light" panose="020B0403020202020204" pitchFamily="34" charset="0"/>
            </a:endParaRPr>
          </a:p>
          <a:p>
            <a:pPr defTabSz="914400">
              <a:lnSpc>
                <a:spcPct val="90000"/>
              </a:lnSpc>
              <a:spcAft>
                <a:spcPts val="600"/>
              </a:spcAft>
            </a:pPr>
            <a:endParaRPr lang="en-US" sz="2400" dirty="0">
              <a:latin typeface="Helvetica Light" panose="020B0403020202020204" pitchFamily="34" charset="0"/>
            </a:endParaRPr>
          </a:p>
          <a:p>
            <a:pPr indent="-228600" defTabSz="914400">
              <a:lnSpc>
                <a:spcPct val="90000"/>
              </a:lnSpc>
              <a:spcAft>
                <a:spcPts val="600"/>
              </a:spcAft>
              <a:buFont typeface="Arial" panose="020B0604020202020204" pitchFamily="34" charset="0"/>
              <a:buChar char="•"/>
            </a:pPr>
            <a:r>
              <a:rPr lang="en-US" sz="2400" dirty="0">
                <a:latin typeface="Helvetica Light" panose="020B0403020202020204" pitchFamily="34" charset="0"/>
              </a:rPr>
              <a:t>13 August 1521: Spanish regain control of the Aztec capital</a:t>
            </a:r>
          </a:p>
        </p:txBody>
      </p:sp>
      <p:sp>
        <p:nvSpPr>
          <p:cNvPr id="2" name="Rectangle 1">
            <a:extLst>
              <a:ext uri="{FF2B5EF4-FFF2-40B4-BE49-F238E27FC236}">
                <a16:creationId xmlns:a16="http://schemas.microsoft.com/office/drawing/2014/main" id="{5849461A-E6D4-1547-A753-8FA989EA9A00}"/>
              </a:ext>
            </a:extLst>
          </p:cNvPr>
          <p:cNvSpPr/>
          <p:nvPr/>
        </p:nvSpPr>
        <p:spPr>
          <a:xfrm>
            <a:off x="278320" y="737419"/>
            <a:ext cx="591835" cy="32446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a:p>
        </p:txBody>
      </p:sp>
    </p:spTree>
    <p:extLst>
      <p:ext uri="{BB962C8B-B14F-4D97-AF65-F5344CB8AC3E}">
        <p14:creationId xmlns:p14="http://schemas.microsoft.com/office/powerpoint/2010/main" val="20619135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4" name="Imagen 3" descr="MESOAMERICA1.jpeg"/>
          <p:cNvPicPr>
            <a:picLocks noChangeAspect="1"/>
          </p:cNvPicPr>
          <p:nvPr/>
        </p:nvPicPr>
        <p:blipFill rotWithShape="1">
          <a:blip r:embed="rId2">
            <a:extLst>
              <a:ext uri="{28A0092B-C50C-407E-A947-70E740481C1C}">
                <a14:useLocalDpi xmlns:a14="http://schemas.microsoft.com/office/drawing/2010/main" val="0"/>
              </a:ext>
            </a:extLst>
          </a:blip>
          <a:srcRect r="67309" b="68459"/>
          <a:stretch/>
        </p:blipFill>
        <p:spPr>
          <a:xfrm>
            <a:off x="6578766" y="4736514"/>
            <a:ext cx="2406316" cy="1543914"/>
          </a:xfrm>
          <a:prstGeom prst="rect">
            <a:avLst/>
          </a:prstGeom>
        </p:spPr>
      </p:pic>
      <p:pic>
        <p:nvPicPr>
          <p:cNvPr id="5" name="Imagen 3" descr="MESOAMERICA1.jpeg">
            <a:extLst>
              <a:ext uri="{FF2B5EF4-FFF2-40B4-BE49-F238E27FC236}">
                <a16:creationId xmlns:a16="http://schemas.microsoft.com/office/drawing/2014/main" id="{C0999807-C493-F344-9BE3-C21D4A52F94C}"/>
              </a:ext>
            </a:extLst>
          </p:cNvPr>
          <p:cNvPicPr>
            <a:picLocks noChangeAspect="1"/>
          </p:cNvPicPr>
          <p:nvPr/>
        </p:nvPicPr>
        <p:blipFill rotWithShape="1">
          <a:blip r:embed="rId2">
            <a:extLst>
              <a:ext uri="{28A0092B-C50C-407E-A947-70E740481C1C}">
                <a14:useLocalDpi xmlns:a14="http://schemas.microsoft.com/office/drawing/2010/main" val="0"/>
              </a:ext>
            </a:extLst>
          </a:blip>
          <a:srcRect l="15910" t="41701" r="38650" b="18972"/>
          <a:stretch/>
        </p:blipFill>
        <p:spPr>
          <a:xfrm>
            <a:off x="1650835" y="469175"/>
            <a:ext cx="7334247" cy="4221148"/>
          </a:xfrm>
          <a:prstGeom prst="rect">
            <a:avLst/>
          </a:prstGeom>
        </p:spPr>
      </p:pic>
      <p:pic>
        <p:nvPicPr>
          <p:cNvPr id="6" name="Imagen 2" descr="alvarado 2.jpg">
            <a:extLst>
              <a:ext uri="{FF2B5EF4-FFF2-40B4-BE49-F238E27FC236}">
                <a16:creationId xmlns:a16="http://schemas.microsoft.com/office/drawing/2014/main" id="{3BA07BC5-13AE-CD4F-9124-A2675BFF00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170" y="3475192"/>
            <a:ext cx="3127247" cy="2522645"/>
          </a:xfrm>
          <a:prstGeom prst="rect">
            <a:avLst/>
          </a:prstGeom>
        </p:spPr>
      </p:pic>
    </p:spTree>
    <p:extLst>
      <p:ext uri="{BB962C8B-B14F-4D97-AF65-F5344CB8AC3E}">
        <p14:creationId xmlns:p14="http://schemas.microsoft.com/office/powerpoint/2010/main" val="3364149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ángulo 2"/>
          <p:cNvSpPr/>
          <p:nvPr/>
        </p:nvSpPr>
        <p:spPr>
          <a:xfrm>
            <a:off x="480060" y="5592587"/>
            <a:ext cx="8183880" cy="640081"/>
          </a:xfrm>
          <a:prstGeom prst="rect">
            <a:avLst/>
          </a:prstGeom>
        </p:spPr>
        <p:txBody>
          <a:bodyPr vert="horz" lIns="91440" tIns="45720" rIns="91440" bIns="45720" rtlCol="0" anchor="ctr">
            <a:noAutofit/>
          </a:bodyPr>
          <a:lstStyle/>
          <a:p>
            <a:pPr lvl="0" algn="ctr" defTabSz="914400">
              <a:lnSpc>
                <a:spcPct val="90000"/>
              </a:lnSpc>
              <a:spcBef>
                <a:spcPct val="0"/>
              </a:spcBef>
              <a:spcAft>
                <a:spcPts val="600"/>
              </a:spcAft>
            </a:pPr>
            <a:r>
              <a:rPr lang="en-US" sz="4200" dirty="0">
                <a:latin typeface="Futura Medium" panose="020B0602020204020303" pitchFamily="34" charset="-79"/>
                <a:ea typeface="+mj-ea"/>
                <a:cs typeface="Futura Medium" panose="020B0602020204020303" pitchFamily="34" charset="-79"/>
              </a:rPr>
              <a:t>The Inca Empire - </a:t>
            </a:r>
            <a:r>
              <a:rPr lang="en-US" sz="4200" i="1" dirty="0" err="1">
                <a:latin typeface="Futura Medium" panose="020B0602020204020303" pitchFamily="34" charset="-79"/>
                <a:ea typeface="+mj-ea"/>
                <a:cs typeface="Futura Medium" panose="020B0602020204020303" pitchFamily="34" charset="-79"/>
              </a:rPr>
              <a:t>Tahuantinsuyu</a:t>
            </a:r>
            <a:endParaRPr lang="en-US" sz="4200" i="1" dirty="0">
              <a:latin typeface="Futura Medium" panose="020B0602020204020303" pitchFamily="34" charset="-79"/>
              <a:ea typeface="+mj-ea"/>
              <a:cs typeface="Futura Medium" panose="020B0602020204020303" pitchFamily="34" charset="-79"/>
            </a:endParaRPr>
          </a:p>
        </p:txBody>
      </p:sp>
      <p:pic>
        <p:nvPicPr>
          <p:cNvPr id="12" name="Imagen 11" descr="machu8.jpg"/>
          <p:cNvPicPr>
            <a:picLocks noChangeAspect="1"/>
          </p:cNvPicPr>
          <p:nvPr/>
        </p:nvPicPr>
        <p:blipFill rotWithShape="1">
          <a:blip r:embed="rId2">
            <a:extLst>
              <a:ext uri="{28A0092B-C50C-407E-A947-70E740481C1C}">
                <a14:useLocalDpi xmlns:a14="http://schemas.microsoft.com/office/drawing/2010/main" val="0"/>
              </a:ext>
            </a:extLst>
          </a:blip>
          <a:srcRect l="-2" t="11125" r="3" b="3891"/>
          <a:stretch/>
        </p:blipFill>
        <p:spPr>
          <a:xfrm>
            <a:off x="480060" y="640081"/>
            <a:ext cx="8183880" cy="4625094"/>
          </a:xfrm>
          <a:prstGeom prst="rect">
            <a:avLst/>
          </a:prstGeom>
          <a:ln w="19050">
            <a:solidFill>
              <a:schemeClr val="tx1"/>
            </a:solidFill>
            <a:miter lim="800000"/>
          </a:ln>
        </p:spPr>
      </p:pic>
    </p:spTree>
    <p:extLst>
      <p:ext uri="{BB962C8B-B14F-4D97-AF65-F5344CB8AC3E}">
        <p14:creationId xmlns:p14="http://schemas.microsoft.com/office/powerpoint/2010/main" val="445066886"/>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descr="Inca_huayna_capa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474" y="1440953"/>
            <a:ext cx="2637839" cy="3969947"/>
          </a:xfrm>
          <a:prstGeom prst="rect">
            <a:avLst/>
          </a:prstGeom>
        </p:spPr>
      </p:pic>
      <p:cxnSp>
        <p:nvCxnSpPr>
          <p:cNvPr id="12" name="Straight Connector 11">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1242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7" name="Imagen 6" descr="incatextile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3007" y="1878984"/>
            <a:ext cx="2653008" cy="3093886"/>
          </a:xfrm>
          <a:prstGeom prst="rect">
            <a:avLst/>
          </a:prstGeom>
        </p:spPr>
      </p:pic>
      <p:cxnSp>
        <p:nvCxnSpPr>
          <p:cNvPr id="14" name="Straight Connector 13">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9694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5" name="Imagen 4" descr="Atahuallp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1752" y="1724096"/>
            <a:ext cx="2637840" cy="3403664"/>
          </a:xfrm>
          <a:prstGeom prst="rect">
            <a:avLst/>
          </a:prstGeom>
        </p:spPr>
      </p:pic>
    </p:spTree>
    <p:extLst>
      <p:ext uri="{BB962C8B-B14F-4D97-AF65-F5344CB8AC3E}">
        <p14:creationId xmlns:p14="http://schemas.microsoft.com/office/powerpoint/2010/main" val="20814515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4" name="Imagen 3" descr="PERU1.jpeg"/>
          <p:cNvPicPr>
            <a:picLocks noChangeAspect="1"/>
          </p:cNvPicPr>
          <p:nvPr/>
        </p:nvPicPr>
        <p:blipFill rotWithShape="1">
          <a:blip r:embed="rId2">
            <a:extLst>
              <a:ext uri="{28A0092B-C50C-407E-A947-70E740481C1C}">
                <a14:useLocalDpi xmlns:a14="http://schemas.microsoft.com/office/drawing/2010/main" val="0"/>
              </a:ext>
            </a:extLst>
          </a:blip>
          <a:srcRect r="45150"/>
          <a:stretch/>
        </p:blipFill>
        <p:spPr>
          <a:xfrm>
            <a:off x="3328933" y="0"/>
            <a:ext cx="5624567" cy="6858000"/>
          </a:xfrm>
          <a:prstGeom prst="rect">
            <a:avLst/>
          </a:prstGeom>
          <a:ln>
            <a:solidFill>
              <a:srgbClr val="32242D"/>
            </a:solidFill>
          </a:ln>
        </p:spPr>
      </p:pic>
      <p:pic>
        <p:nvPicPr>
          <p:cNvPr id="5" name="Imagen 4" descr="PERU1.jpeg"/>
          <p:cNvPicPr>
            <a:picLocks noChangeAspect="1"/>
          </p:cNvPicPr>
          <p:nvPr/>
        </p:nvPicPr>
        <p:blipFill rotWithShape="1">
          <a:blip r:embed="rId2">
            <a:extLst>
              <a:ext uri="{28A0092B-C50C-407E-A947-70E740481C1C}">
                <a14:useLocalDpi xmlns:a14="http://schemas.microsoft.com/office/drawing/2010/main" val="0"/>
              </a:ext>
            </a:extLst>
          </a:blip>
          <a:srcRect l="60815" r="3171"/>
          <a:stretch/>
        </p:blipFill>
        <p:spPr>
          <a:xfrm>
            <a:off x="190500" y="338666"/>
            <a:ext cx="2986269" cy="5545667"/>
          </a:xfrm>
          <a:prstGeom prst="rect">
            <a:avLst/>
          </a:prstGeom>
          <a:ln>
            <a:solidFill>
              <a:srgbClr val="32242D"/>
            </a:solidFill>
          </a:ln>
        </p:spPr>
      </p:pic>
    </p:spTree>
    <p:extLst>
      <p:ext uri="{BB962C8B-B14F-4D97-AF65-F5344CB8AC3E}">
        <p14:creationId xmlns:p14="http://schemas.microsoft.com/office/powerpoint/2010/main" val="673960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descr="Screen Shot 2019-08-27 at 11.59.58.png"/>
          <p:cNvPicPr>
            <a:picLocks noChangeAspect="1"/>
          </p:cNvPicPr>
          <p:nvPr/>
        </p:nvPicPr>
        <p:blipFill rotWithShape="1">
          <a:blip r:embed="rId2">
            <a:extLst>
              <a:ext uri="{28A0092B-C50C-407E-A947-70E740481C1C}">
                <a14:useLocalDpi xmlns:a14="http://schemas.microsoft.com/office/drawing/2010/main" val="0"/>
              </a:ext>
            </a:extLst>
          </a:blip>
          <a:srcRect r="4" b="20005"/>
          <a:stretch/>
        </p:blipFill>
        <p:spPr>
          <a:xfrm>
            <a:off x="5948172" y="10"/>
            <a:ext cx="3195828" cy="2569454"/>
          </a:xfrm>
          <a:prstGeom prst="rect">
            <a:avLst/>
          </a:prstGeom>
        </p:spPr>
      </p:pic>
      <p:sp>
        <p:nvSpPr>
          <p:cNvPr id="8" name="CuadroTexto 7"/>
          <p:cNvSpPr txBox="1"/>
          <p:nvPr/>
        </p:nvSpPr>
        <p:spPr>
          <a:xfrm>
            <a:off x="571280" y="1709928"/>
            <a:ext cx="4870629" cy="3438144"/>
          </a:xfrm>
          <a:prstGeom prst="rect">
            <a:avLst/>
          </a:prstGeom>
        </p:spPr>
        <p:txBody>
          <a:bodyPr vert="horz" lIns="91440" tIns="45720" rIns="91440" bIns="45720" rtlCol="0">
            <a:normAutofit/>
          </a:bodyPr>
          <a:lstStyle/>
          <a:p>
            <a:pPr algn="ctr" defTabSz="914400">
              <a:lnSpc>
                <a:spcPct val="90000"/>
              </a:lnSpc>
              <a:spcAft>
                <a:spcPts val="600"/>
              </a:spcAft>
            </a:pPr>
            <a:r>
              <a:rPr lang="en-US" sz="2100" dirty="0"/>
              <a:t>‘</a:t>
            </a:r>
            <a:r>
              <a:rPr lang="en-US" sz="2100" dirty="0">
                <a:latin typeface="Helvetica Light" panose="020B0403020202020204" pitchFamily="34" charset="0"/>
              </a:rPr>
              <a:t>The truth, is that conquering half the world in the 16th century with a handful of short, illiterate, rough, bloodthirsty, and starving blokes may not be the most delicate moral action in history; but in terms of objective, global history, is an awesome feat.’</a:t>
            </a:r>
          </a:p>
        </p:txBody>
      </p:sp>
      <p:pic>
        <p:nvPicPr>
          <p:cNvPr id="5" name="Imagen 4" descr="vigo3.jpg"/>
          <p:cNvPicPr>
            <a:picLocks noChangeAspect="1"/>
          </p:cNvPicPr>
          <p:nvPr/>
        </p:nvPicPr>
        <p:blipFill rotWithShape="1">
          <a:blip r:embed="rId3">
            <a:extLst>
              <a:ext uri="{28A0092B-C50C-407E-A947-70E740481C1C}">
                <a14:useLocalDpi xmlns:a14="http://schemas.microsoft.com/office/drawing/2010/main" val="0"/>
              </a:ext>
            </a:extLst>
          </a:blip>
          <a:srcRect r="3" b="8908"/>
          <a:stretch/>
        </p:blipFill>
        <p:spPr>
          <a:xfrm>
            <a:off x="5948172" y="2743200"/>
            <a:ext cx="3195828" cy="4114800"/>
          </a:xfrm>
          <a:prstGeom prst="rect">
            <a:avLst/>
          </a:prstGeom>
        </p:spPr>
      </p:pic>
    </p:spTree>
    <p:extLst>
      <p:ext uri="{BB962C8B-B14F-4D97-AF65-F5344CB8AC3E}">
        <p14:creationId xmlns:p14="http://schemas.microsoft.com/office/powerpoint/2010/main" val="2021537705"/>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4" name="Imagen 4" descr="PIZARRO.png">
            <a:extLst>
              <a:ext uri="{FF2B5EF4-FFF2-40B4-BE49-F238E27FC236}">
                <a16:creationId xmlns:a16="http://schemas.microsoft.com/office/drawing/2014/main" id="{9796FE40-5174-1446-9AD9-96F60F5C5A89}"/>
              </a:ext>
            </a:extLst>
          </p:cNvPr>
          <p:cNvPicPr>
            <a:picLocks noChangeAspect="1"/>
          </p:cNvPicPr>
          <p:nvPr/>
        </p:nvPicPr>
        <p:blipFill rotWithShape="1">
          <a:blip r:embed="rId2">
            <a:extLst>
              <a:ext uri="{28A0092B-C50C-407E-A947-70E740481C1C}">
                <a14:useLocalDpi xmlns:a14="http://schemas.microsoft.com/office/drawing/2010/main" val="0"/>
              </a:ext>
            </a:extLst>
          </a:blip>
          <a:srcRect l="3824" r="18710"/>
          <a:stretch/>
        </p:blipFill>
        <p:spPr>
          <a:xfrm>
            <a:off x="20" y="10"/>
            <a:ext cx="3479779" cy="6857990"/>
          </a:xfrm>
          <a:prstGeom prst="rect">
            <a:avLst/>
          </a:prstGeom>
        </p:spPr>
      </p:pic>
      <p:sp>
        <p:nvSpPr>
          <p:cNvPr id="5" name="Rectangle 3">
            <a:extLst>
              <a:ext uri="{FF2B5EF4-FFF2-40B4-BE49-F238E27FC236}">
                <a16:creationId xmlns:a16="http://schemas.microsoft.com/office/drawing/2014/main" id="{7317CFCD-2BF7-4AFE-BB86-509FF0BC1D17}"/>
              </a:ext>
            </a:extLst>
          </p:cNvPr>
          <p:cNvSpPr txBox="1">
            <a:spLocks noChangeArrowheads="1"/>
          </p:cNvSpPr>
          <p:nvPr/>
        </p:nvSpPr>
        <p:spPr>
          <a:xfrm>
            <a:off x="3802455" y="929148"/>
            <a:ext cx="4987584" cy="525219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228600" defTabSz="914400">
              <a:lnSpc>
                <a:spcPct val="90000"/>
              </a:lnSpc>
              <a:buFont typeface="Arial" panose="020B0604020202020204" pitchFamily="34" charset="0"/>
              <a:buChar char="•"/>
            </a:pPr>
            <a:r>
              <a:rPr lang="en-US" altLang="en-US" sz="2200" dirty="0">
                <a:latin typeface="Futura Medium" panose="020B0602020204020303" pitchFamily="34" charset="-79"/>
                <a:cs typeface="Futura Medium" panose="020B0602020204020303" pitchFamily="34" charset="-79"/>
              </a:rPr>
              <a:t>1513</a:t>
            </a:r>
            <a:r>
              <a:rPr lang="en-US" altLang="en-US" sz="2200" dirty="0">
                <a:latin typeface="Helvetica Light" panose="020B0403020202020204" pitchFamily="34" charset="0"/>
              </a:rPr>
              <a:t> First settlement and conquest of panama (Vasco </a:t>
            </a:r>
            <a:r>
              <a:rPr lang="en-US" altLang="en-US" sz="2200" dirty="0" err="1">
                <a:latin typeface="Helvetica Light" panose="020B0403020202020204" pitchFamily="34" charset="0"/>
              </a:rPr>
              <a:t>Nuñez</a:t>
            </a:r>
            <a:r>
              <a:rPr lang="en-US" altLang="en-US" sz="2200" dirty="0">
                <a:latin typeface="Helvetica Light" panose="020B0403020202020204" pitchFamily="34" charset="0"/>
              </a:rPr>
              <a:t> de Balboa, Pedro Arias </a:t>
            </a:r>
            <a:r>
              <a:rPr lang="en-US" altLang="en-US" sz="2200" dirty="0" err="1">
                <a:latin typeface="Helvetica Light" panose="020B0403020202020204" pitchFamily="34" charset="0"/>
              </a:rPr>
              <a:t>Dávila</a:t>
            </a:r>
            <a:r>
              <a:rPr lang="en-US" altLang="en-US" sz="2200" dirty="0">
                <a:latin typeface="Helvetica Light" panose="020B0403020202020204" pitchFamily="34" charset="0"/>
              </a:rPr>
              <a:t>)</a:t>
            </a:r>
          </a:p>
          <a:p>
            <a:pPr indent="-228600" defTabSz="914400">
              <a:lnSpc>
                <a:spcPct val="90000"/>
              </a:lnSpc>
              <a:buFont typeface="Arial" panose="020B0604020202020204" pitchFamily="34" charset="0"/>
              <a:buChar char="•"/>
            </a:pPr>
            <a:r>
              <a:rPr lang="en-US" altLang="en-US" sz="2200" dirty="0">
                <a:latin typeface="Futura Medium" panose="020B0602020204020303" pitchFamily="34" charset="-79"/>
                <a:cs typeface="Futura Medium" panose="020B0602020204020303" pitchFamily="34" charset="-79"/>
              </a:rPr>
              <a:t>1530</a:t>
            </a:r>
            <a:r>
              <a:rPr lang="en-US" altLang="en-US" sz="2200" dirty="0">
                <a:latin typeface="Helvetica Light" panose="020B0403020202020204" pitchFamily="34" charset="0"/>
              </a:rPr>
              <a:t> Francisco Pizarro leaves Panama; arrives in Tumbes (North coast of Inca Empire, today’s Peru)</a:t>
            </a:r>
          </a:p>
          <a:p>
            <a:pPr indent="-228600" defTabSz="914400">
              <a:lnSpc>
                <a:spcPct val="90000"/>
              </a:lnSpc>
              <a:buFont typeface="Arial" panose="020B0604020202020204" pitchFamily="34" charset="0"/>
              <a:buChar char="•"/>
            </a:pPr>
            <a:r>
              <a:rPr lang="en-US" altLang="en-US" sz="2200" dirty="0">
                <a:latin typeface="Futura Medium" panose="020B0602020204020303" pitchFamily="34" charset="-79"/>
                <a:cs typeface="Futura Medium" panose="020B0602020204020303" pitchFamily="34" charset="-79"/>
              </a:rPr>
              <a:t>November 16, 1532</a:t>
            </a:r>
            <a:r>
              <a:rPr lang="en-US" altLang="en-US" sz="2200" dirty="0">
                <a:latin typeface="Helvetica Light" panose="020B0403020202020204" pitchFamily="34" charset="0"/>
              </a:rPr>
              <a:t>: Battle of Cajamarca</a:t>
            </a:r>
          </a:p>
          <a:p>
            <a:pPr indent="-228600" defTabSz="914400">
              <a:lnSpc>
                <a:spcPct val="90000"/>
              </a:lnSpc>
              <a:buFont typeface="Arial" panose="020B0604020202020204" pitchFamily="34" charset="0"/>
              <a:buChar char="•"/>
            </a:pPr>
            <a:r>
              <a:rPr lang="en-US" altLang="en-US" sz="2200" dirty="0">
                <a:latin typeface="Helvetica Light" panose="020B0403020202020204" pitchFamily="34" charset="0"/>
              </a:rPr>
              <a:t>Atahualpa imprisoned, huge ransom in gold is paid; but later executed</a:t>
            </a:r>
          </a:p>
          <a:p>
            <a:pPr marL="285750" indent="-228600" defTabSz="914400">
              <a:lnSpc>
                <a:spcPct val="90000"/>
              </a:lnSpc>
              <a:buFont typeface="Arial" panose="020B0604020202020204" pitchFamily="34" charset="0"/>
              <a:buChar char="•"/>
            </a:pPr>
            <a:r>
              <a:rPr lang="en-US" altLang="en-US" sz="2200" dirty="0">
                <a:latin typeface="Futura Medium" panose="020B0602020204020303" pitchFamily="34" charset="-79"/>
                <a:cs typeface="Futura Medium" panose="020B0602020204020303" pitchFamily="34" charset="-79"/>
              </a:rPr>
              <a:t>1533</a:t>
            </a:r>
            <a:r>
              <a:rPr lang="en-US" altLang="en-US" sz="2200" dirty="0">
                <a:latin typeface="Helvetica Light" panose="020B0403020202020204" pitchFamily="34" charset="0"/>
              </a:rPr>
              <a:t> Pizarro &amp; Diego de Almagro take residence in Cuzco</a:t>
            </a:r>
          </a:p>
          <a:p>
            <a:pPr marL="285750" indent="-228600" defTabSz="914400">
              <a:lnSpc>
                <a:spcPct val="90000"/>
              </a:lnSpc>
              <a:buFont typeface="Arial" panose="020B0604020202020204" pitchFamily="34" charset="0"/>
              <a:buChar char="•"/>
            </a:pPr>
            <a:r>
              <a:rPr lang="en-US" altLang="en-US" sz="2200" dirty="0">
                <a:latin typeface="Futura Medium" panose="020B0602020204020303" pitchFamily="34" charset="-79"/>
                <a:cs typeface="Futura Medium" panose="020B0602020204020303" pitchFamily="34" charset="-79"/>
              </a:rPr>
              <a:t>1535</a:t>
            </a:r>
            <a:r>
              <a:rPr lang="en-US" altLang="en-US" sz="2200" dirty="0">
                <a:latin typeface="Helvetica Light" panose="020B0403020202020204" pitchFamily="34" charset="0"/>
              </a:rPr>
              <a:t> Foundation of Lima (more accessible)</a:t>
            </a:r>
          </a:p>
          <a:p>
            <a:pPr indent="-228600" defTabSz="914400">
              <a:lnSpc>
                <a:spcPct val="90000"/>
              </a:lnSpc>
              <a:buFont typeface="Arial" panose="020B0604020202020204" pitchFamily="34" charset="0"/>
              <a:buChar char="•"/>
            </a:pPr>
            <a:endParaRPr lang="en-US" altLang="en-US" sz="1900" dirty="0"/>
          </a:p>
          <a:p>
            <a:pPr indent="-228600" defTabSz="914400">
              <a:lnSpc>
                <a:spcPct val="90000"/>
              </a:lnSpc>
              <a:buFont typeface="Arial" panose="020B0604020202020204" pitchFamily="34" charset="0"/>
              <a:buChar char="•"/>
            </a:pPr>
            <a:endParaRPr lang="en-US" altLang="en-US" sz="1900" b="1" dirty="0"/>
          </a:p>
          <a:p>
            <a:pPr indent="-228600" defTabSz="914400">
              <a:lnSpc>
                <a:spcPct val="90000"/>
              </a:lnSpc>
              <a:buFont typeface="Arial" panose="020B0604020202020204" pitchFamily="34" charset="0"/>
              <a:buChar char="•"/>
            </a:pPr>
            <a:endParaRPr lang="en-US" altLang="en-US" sz="1900" b="1" dirty="0"/>
          </a:p>
          <a:p>
            <a:pPr indent="-228600" defTabSz="914400">
              <a:lnSpc>
                <a:spcPct val="90000"/>
              </a:lnSpc>
              <a:buFont typeface="Arial" panose="020B0604020202020204" pitchFamily="34" charset="0"/>
              <a:buChar char="•"/>
            </a:pPr>
            <a:endParaRPr lang="en-US" altLang="en-US" sz="1900" dirty="0"/>
          </a:p>
        </p:txBody>
      </p:sp>
    </p:spTree>
    <p:extLst>
      <p:ext uri="{BB962C8B-B14F-4D97-AF65-F5344CB8AC3E}">
        <p14:creationId xmlns:p14="http://schemas.microsoft.com/office/powerpoint/2010/main" val="1881562069"/>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descr="CAPTUREATA.jpg"/>
          <p:cNvPicPr>
            <a:picLocks noChangeAspect="1"/>
          </p:cNvPicPr>
          <p:nvPr/>
        </p:nvPicPr>
        <p:blipFill rotWithShape="1">
          <a:blip r:embed="rId2">
            <a:extLst>
              <a:ext uri="{28A0092B-C50C-407E-A947-70E740481C1C}">
                <a14:useLocalDpi xmlns:a14="http://schemas.microsoft.com/office/drawing/2010/main" val="0"/>
              </a:ext>
            </a:extLst>
          </a:blip>
          <a:srcRect b="24726"/>
          <a:stretch/>
        </p:blipFill>
        <p:spPr>
          <a:xfrm>
            <a:off x="482600" y="981789"/>
            <a:ext cx="8178799" cy="4894421"/>
          </a:xfrm>
          <a:prstGeom prst="rect">
            <a:avLst/>
          </a:prstGeom>
        </p:spPr>
      </p:pic>
      <p:sp>
        <p:nvSpPr>
          <p:cNvPr id="7" name="Anillo 6"/>
          <p:cNvSpPr/>
          <p:nvPr/>
        </p:nvSpPr>
        <p:spPr>
          <a:xfrm>
            <a:off x="2326212" y="1216145"/>
            <a:ext cx="3831167" cy="3954012"/>
          </a:xfrm>
          <a:prstGeom prst="donut">
            <a:avLst>
              <a:gd name="adj" fmla="val 1100"/>
            </a:avLst>
          </a:prstGeom>
          <a:solidFill>
            <a:srgbClr val="FFC000"/>
          </a:solidFill>
          <a:ln w="762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n>
                <a:solidFill>
                  <a:srgbClr val="BF89A1"/>
                </a:solidFill>
              </a:ln>
              <a:solidFill>
                <a:srgbClr val="2E2028"/>
              </a:solidFill>
            </a:endParaRPr>
          </a:p>
        </p:txBody>
      </p:sp>
    </p:spTree>
    <p:extLst>
      <p:ext uri="{BB962C8B-B14F-4D97-AF65-F5344CB8AC3E}">
        <p14:creationId xmlns:p14="http://schemas.microsoft.com/office/powerpoint/2010/main" val="17469494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3" name="Imagen 2" descr="cuarto rescate.jpg"/>
          <p:cNvPicPr>
            <a:picLocks noChangeAspect="1"/>
          </p:cNvPicPr>
          <p:nvPr/>
        </p:nvPicPr>
        <p:blipFill rotWithShape="1">
          <a:blip r:embed="rId2">
            <a:extLst>
              <a:ext uri="{28A0092B-C50C-407E-A947-70E740481C1C}">
                <a14:useLocalDpi xmlns:a14="http://schemas.microsoft.com/office/drawing/2010/main" val="0"/>
              </a:ext>
            </a:extLst>
          </a:blip>
          <a:srcRect l="25"/>
          <a:stretch/>
        </p:blipFill>
        <p:spPr>
          <a:xfrm>
            <a:off x="20" y="10"/>
            <a:ext cx="9141694" cy="6857990"/>
          </a:xfrm>
          <a:prstGeom prst="rect">
            <a:avLst/>
          </a:prstGeom>
        </p:spPr>
      </p:pic>
      <p:sp>
        <p:nvSpPr>
          <p:cNvPr id="9" name="Freeform: Shape 8">
            <a:extLst>
              <a:ext uri="{FF2B5EF4-FFF2-40B4-BE49-F238E27FC236}">
                <a16:creationId xmlns:a16="http://schemas.microsoft.com/office/drawing/2014/main" id="{5E8D2E83-FB3A-40E7-A9E5-7AB389D612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23809"/>
            <a:ext cx="8262707"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bg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CuadroTexto 3"/>
          <p:cNvSpPr txBox="1"/>
          <p:nvPr/>
        </p:nvSpPr>
        <p:spPr>
          <a:xfrm>
            <a:off x="463547" y="4856921"/>
            <a:ext cx="7173771" cy="1249240"/>
          </a:xfrm>
          <a:prstGeom prst="rect">
            <a:avLst/>
          </a:prstGeom>
        </p:spPr>
        <p:txBody>
          <a:bodyPr vert="horz" lIns="91440" tIns="45720" rIns="91440" bIns="45720" rtlCol="0">
            <a:normAutofit/>
          </a:bodyPr>
          <a:lstStyle/>
          <a:p>
            <a:pPr defTabSz="914400">
              <a:lnSpc>
                <a:spcPct val="90000"/>
              </a:lnSpc>
              <a:spcAft>
                <a:spcPts val="600"/>
              </a:spcAft>
            </a:pPr>
            <a:r>
              <a:rPr lang="en-US" sz="3600" dirty="0">
                <a:latin typeface="Futura Medium" panose="020B0602020204020303" pitchFamily="34" charset="-79"/>
                <a:cs typeface="Futura Medium" panose="020B0602020204020303" pitchFamily="34" charset="-79"/>
              </a:rPr>
              <a:t>U$S 232.000.000</a:t>
            </a:r>
          </a:p>
        </p:txBody>
      </p:sp>
    </p:spTree>
    <p:extLst>
      <p:ext uri="{BB962C8B-B14F-4D97-AF65-F5344CB8AC3E}">
        <p14:creationId xmlns:p14="http://schemas.microsoft.com/office/powerpoint/2010/main" val="2846087611"/>
      </p:ext>
    </p:extLst>
  </p:cSld>
  <p:clrMapOvr>
    <a:overrideClrMapping bg1="dk1" tx1="lt1" bg2="dk2" tx2="lt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97661" y="280374"/>
            <a:ext cx="8579095"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ángulo 5"/>
          <p:cNvSpPr/>
          <p:nvPr/>
        </p:nvSpPr>
        <p:spPr>
          <a:xfrm>
            <a:off x="409763" y="433545"/>
            <a:ext cx="8354890" cy="930447"/>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2900" dirty="0">
                <a:solidFill>
                  <a:srgbClr val="FFFFFF"/>
                </a:solidFill>
                <a:latin typeface="Helvetica Light" panose="020B0403020202020204" pitchFamily="34" charset="0"/>
                <a:ea typeface="+mj-ea"/>
                <a:cs typeface="+mj-cs"/>
              </a:rPr>
              <a:t>Felipe </a:t>
            </a:r>
            <a:r>
              <a:rPr lang="en-US" sz="2900" dirty="0" err="1">
                <a:solidFill>
                  <a:srgbClr val="FFFFFF"/>
                </a:solidFill>
                <a:latin typeface="Helvetica Light" panose="020B0403020202020204" pitchFamily="34" charset="0"/>
                <a:ea typeface="+mj-ea"/>
                <a:cs typeface="+mj-cs"/>
              </a:rPr>
              <a:t>Guaman</a:t>
            </a:r>
            <a:r>
              <a:rPr lang="en-US" sz="2900" dirty="0">
                <a:solidFill>
                  <a:srgbClr val="FFFFFF"/>
                </a:solidFill>
                <a:latin typeface="Helvetica Light" panose="020B0403020202020204" pitchFamily="34" charset="0"/>
                <a:ea typeface="+mj-ea"/>
                <a:cs typeface="+mj-cs"/>
              </a:rPr>
              <a:t> Poma de Ayala, </a:t>
            </a:r>
            <a:r>
              <a:rPr lang="en-US" sz="2900" i="1" dirty="0">
                <a:solidFill>
                  <a:srgbClr val="FFFFFF"/>
                </a:solidFill>
                <a:latin typeface="Helvetica Light" panose="020B0403020202020204" pitchFamily="34" charset="0"/>
                <a:ea typeface="+mj-ea"/>
                <a:cs typeface="+mj-cs"/>
              </a:rPr>
              <a:t>Nueva </a:t>
            </a:r>
            <a:r>
              <a:rPr lang="en-US" sz="2900" i="1" dirty="0" err="1">
                <a:solidFill>
                  <a:srgbClr val="FFFFFF"/>
                </a:solidFill>
                <a:latin typeface="Helvetica Light" panose="020B0403020202020204" pitchFamily="34" charset="0"/>
                <a:ea typeface="+mj-ea"/>
                <a:cs typeface="+mj-cs"/>
              </a:rPr>
              <a:t>crónica</a:t>
            </a:r>
            <a:r>
              <a:rPr lang="en-US" sz="2900" i="1" dirty="0">
                <a:solidFill>
                  <a:srgbClr val="FFFFFF"/>
                </a:solidFill>
                <a:latin typeface="Helvetica Light" panose="020B0403020202020204" pitchFamily="34" charset="0"/>
                <a:ea typeface="+mj-ea"/>
                <a:cs typeface="+mj-cs"/>
              </a:rPr>
              <a:t> de </a:t>
            </a:r>
            <a:r>
              <a:rPr lang="en-US" sz="2900" i="1" dirty="0" err="1">
                <a:solidFill>
                  <a:srgbClr val="FFFFFF"/>
                </a:solidFill>
                <a:latin typeface="Helvetica Light" panose="020B0403020202020204" pitchFamily="34" charset="0"/>
                <a:ea typeface="+mj-ea"/>
                <a:cs typeface="+mj-cs"/>
              </a:rPr>
              <a:t>Buen</a:t>
            </a:r>
            <a:r>
              <a:rPr lang="en-US" sz="2900" i="1" dirty="0">
                <a:solidFill>
                  <a:srgbClr val="FFFFFF"/>
                </a:solidFill>
                <a:latin typeface="Helvetica Light" panose="020B0403020202020204" pitchFamily="34" charset="0"/>
                <a:ea typeface="+mj-ea"/>
                <a:cs typeface="+mj-cs"/>
              </a:rPr>
              <a:t> </a:t>
            </a:r>
            <a:r>
              <a:rPr lang="en-US" sz="2900" i="1" dirty="0" err="1">
                <a:solidFill>
                  <a:srgbClr val="FFFFFF"/>
                </a:solidFill>
                <a:latin typeface="Helvetica Light" panose="020B0403020202020204" pitchFamily="34" charset="0"/>
                <a:ea typeface="+mj-ea"/>
                <a:cs typeface="+mj-cs"/>
              </a:rPr>
              <a:t>Gobierno</a:t>
            </a:r>
            <a:r>
              <a:rPr lang="en-US" sz="2900" dirty="0">
                <a:solidFill>
                  <a:srgbClr val="FFFFFF"/>
                </a:solidFill>
                <a:latin typeface="Helvetica Light" panose="020B0403020202020204" pitchFamily="34" charset="0"/>
                <a:ea typeface="+mj-ea"/>
                <a:cs typeface="+mj-cs"/>
              </a:rPr>
              <a:t> (1615) </a:t>
            </a:r>
          </a:p>
        </p:txBody>
      </p:sp>
      <p:cxnSp>
        <p:nvCxnSpPr>
          <p:cNvPr id="15" name="Straight Connector 14">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72558" y="1522292"/>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 name="Imagen 7" descr="ATAHUALPOM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501" y="2426818"/>
            <a:ext cx="2898286" cy="3997637"/>
          </a:xfrm>
          <a:prstGeom prst="rect">
            <a:avLst/>
          </a:prstGeom>
        </p:spPr>
      </p:pic>
      <p:cxnSp>
        <p:nvCxnSpPr>
          <p:cNvPr id="17" name="Straight Connector 16">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8720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4" name="Imagen 3" descr="pizarro2.jpg"/>
          <p:cNvPicPr>
            <a:picLocks noChangeAspect="1"/>
          </p:cNvPicPr>
          <p:nvPr/>
        </p:nvPicPr>
        <p:blipFill rotWithShape="1">
          <a:blip r:embed="rId3">
            <a:extLst>
              <a:ext uri="{28A0092B-C50C-407E-A947-70E740481C1C}">
                <a14:useLocalDpi xmlns:a14="http://schemas.microsoft.com/office/drawing/2010/main" val="0"/>
              </a:ext>
            </a:extLst>
          </a:blip>
          <a:srcRect l="2962" r="4175" b="4478"/>
          <a:stretch/>
        </p:blipFill>
        <p:spPr>
          <a:xfrm>
            <a:off x="5456394" y="2426818"/>
            <a:ext cx="2846757" cy="3997637"/>
          </a:xfrm>
          <a:prstGeom prst="rect">
            <a:avLst/>
          </a:prstGeom>
        </p:spPr>
      </p:pic>
    </p:spTree>
    <p:extLst>
      <p:ext uri="{BB962C8B-B14F-4D97-AF65-F5344CB8AC3E}">
        <p14:creationId xmlns:p14="http://schemas.microsoft.com/office/powerpoint/2010/main" val="2663571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36866" name="Rectangle 2">
            <a:extLst>
              <a:ext uri="{FF2B5EF4-FFF2-40B4-BE49-F238E27FC236}">
                <a16:creationId xmlns:a16="http://schemas.microsoft.com/office/drawing/2014/main" id="{0B562ED0-7546-4159-9DD6-6600336C0116}"/>
              </a:ext>
            </a:extLst>
          </p:cNvPr>
          <p:cNvSpPr>
            <a:spLocks noGrp="1" noChangeArrowheads="1"/>
          </p:cNvSpPr>
          <p:nvPr>
            <p:ph type="title"/>
          </p:nvPr>
        </p:nvSpPr>
        <p:spPr>
          <a:xfrm>
            <a:off x="313653" y="183177"/>
            <a:ext cx="4151399" cy="1773936"/>
          </a:xfrm>
        </p:spPr>
        <p:txBody>
          <a:bodyPr anchor="b">
            <a:normAutofit/>
          </a:bodyPr>
          <a:lstStyle/>
          <a:p>
            <a:r>
              <a:rPr lang="en-GB" altLang="en-US" sz="3500" dirty="0">
                <a:latin typeface="Futura Medium" panose="020B0602020204020303" pitchFamily="34" charset="-79"/>
                <a:cs typeface="Futura Medium" panose="020B0602020204020303" pitchFamily="34" charset="-79"/>
              </a:rPr>
              <a:t>Continuing Strife in Peru, 1530s-70s</a:t>
            </a:r>
          </a:p>
        </p:txBody>
      </p:sp>
      <p:sp>
        <p:nvSpPr>
          <p:cNvPr id="36867" name="Rectangle 3">
            <a:extLst>
              <a:ext uri="{FF2B5EF4-FFF2-40B4-BE49-F238E27FC236}">
                <a16:creationId xmlns:a16="http://schemas.microsoft.com/office/drawing/2014/main" id="{1CFCA462-0A0F-4EBC-A32C-3B58F256FF4D}"/>
              </a:ext>
            </a:extLst>
          </p:cNvPr>
          <p:cNvSpPr>
            <a:spLocks noGrp="1" noChangeArrowheads="1"/>
          </p:cNvSpPr>
          <p:nvPr>
            <p:ph type="body" idx="1"/>
          </p:nvPr>
        </p:nvSpPr>
        <p:spPr>
          <a:xfrm>
            <a:off x="313653" y="2128487"/>
            <a:ext cx="4258347" cy="4390299"/>
          </a:xfrm>
        </p:spPr>
        <p:txBody>
          <a:bodyPr anchor="t">
            <a:noAutofit/>
          </a:bodyPr>
          <a:lstStyle/>
          <a:p>
            <a:pPr>
              <a:lnSpc>
                <a:spcPct val="90000"/>
              </a:lnSpc>
            </a:pPr>
            <a:r>
              <a:rPr lang="en-GB" altLang="en-US" sz="1800" dirty="0">
                <a:latin typeface="Avenir Light"/>
                <a:cs typeface="Avenir Light"/>
              </a:rPr>
              <a:t>Conquest of northern Inca territories (Quito) </a:t>
            </a:r>
          </a:p>
          <a:p>
            <a:pPr>
              <a:lnSpc>
                <a:spcPct val="90000"/>
              </a:lnSpc>
            </a:pPr>
            <a:r>
              <a:rPr lang="en-GB" altLang="en-US" sz="1800" dirty="0">
                <a:latin typeface="Avenir Light"/>
                <a:cs typeface="Avenir Light"/>
              </a:rPr>
              <a:t>Continuing </a:t>
            </a:r>
            <a:r>
              <a:rPr lang="en-GB" altLang="en-US" sz="1800" b="1" dirty="0">
                <a:latin typeface="Avenir Light"/>
                <a:cs typeface="Avenir Light"/>
              </a:rPr>
              <a:t>Inca resistance: Manco Inca </a:t>
            </a:r>
            <a:r>
              <a:rPr lang="en-GB" altLang="en-US" sz="1800" dirty="0">
                <a:latin typeface="Avenir Light"/>
                <a:cs typeface="Avenir Light"/>
              </a:rPr>
              <a:t>besieges Cuzco &amp; Lima, </a:t>
            </a:r>
            <a:r>
              <a:rPr lang="en-GB" altLang="en-US" sz="1800" b="1" dirty="0">
                <a:latin typeface="Avenir Light"/>
                <a:cs typeface="Avenir Light"/>
              </a:rPr>
              <a:t>1536</a:t>
            </a:r>
          </a:p>
          <a:p>
            <a:pPr>
              <a:lnSpc>
                <a:spcPct val="90000"/>
              </a:lnSpc>
            </a:pPr>
            <a:r>
              <a:rPr lang="en-GB" altLang="en-US" sz="1800" dirty="0">
                <a:latin typeface="Avenir Light"/>
                <a:cs typeface="Avenir Light"/>
              </a:rPr>
              <a:t>Rivalries between </a:t>
            </a:r>
            <a:r>
              <a:rPr lang="en-GB" altLang="en-US" sz="1800" b="1" dirty="0">
                <a:latin typeface="Avenir Light"/>
                <a:cs typeface="Avenir Light"/>
              </a:rPr>
              <a:t>Almagro </a:t>
            </a:r>
            <a:r>
              <a:rPr lang="en-GB" altLang="en-US" sz="1800" dirty="0">
                <a:latin typeface="Avenir Light"/>
                <a:cs typeface="Avenir Light"/>
              </a:rPr>
              <a:t>and </a:t>
            </a:r>
            <a:r>
              <a:rPr lang="en-GB" altLang="en-US" sz="1800" b="1" dirty="0">
                <a:latin typeface="Avenir Light"/>
                <a:cs typeface="Avenir Light"/>
              </a:rPr>
              <a:t>Pizarro; civil war </a:t>
            </a:r>
            <a:r>
              <a:rPr lang="en-GB" altLang="en-US" sz="1800" dirty="0">
                <a:latin typeface="Avenir Light"/>
                <a:cs typeface="Avenir Light"/>
              </a:rPr>
              <a:t>between </a:t>
            </a:r>
            <a:r>
              <a:rPr lang="en-GB" altLang="en-US" sz="1800" i="1" dirty="0" err="1">
                <a:latin typeface="Avenir Light"/>
                <a:cs typeface="Avenir Light"/>
              </a:rPr>
              <a:t>Pizarros</a:t>
            </a:r>
            <a:r>
              <a:rPr lang="en-GB" altLang="en-US" sz="1800" dirty="0">
                <a:latin typeface="Avenir Light"/>
                <a:cs typeface="Avenir Light"/>
              </a:rPr>
              <a:t> and </a:t>
            </a:r>
            <a:r>
              <a:rPr lang="en-GB" altLang="en-US" sz="1800" i="1" dirty="0" err="1">
                <a:latin typeface="Avenir Light"/>
                <a:cs typeface="Avenir Light"/>
              </a:rPr>
              <a:t>Almagristas</a:t>
            </a:r>
            <a:endParaRPr lang="en-GB" altLang="en-US" sz="1800" i="1" dirty="0">
              <a:latin typeface="Avenir Light"/>
              <a:cs typeface="Avenir Light"/>
            </a:endParaRPr>
          </a:p>
          <a:p>
            <a:pPr>
              <a:lnSpc>
                <a:spcPct val="90000"/>
              </a:lnSpc>
            </a:pPr>
            <a:r>
              <a:rPr lang="en-GB" altLang="en-US" sz="1800" b="1" dirty="0">
                <a:latin typeface="Avenir Light"/>
                <a:cs typeface="Avenir Light"/>
              </a:rPr>
              <a:t>Independent Inca state </a:t>
            </a:r>
            <a:r>
              <a:rPr lang="en-GB" altLang="en-US" sz="1800" dirty="0">
                <a:latin typeface="Avenir Light"/>
                <a:cs typeface="Avenir Light"/>
              </a:rPr>
              <a:t>established </a:t>
            </a:r>
          </a:p>
          <a:p>
            <a:pPr>
              <a:lnSpc>
                <a:spcPct val="90000"/>
              </a:lnSpc>
            </a:pPr>
            <a:r>
              <a:rPr lang="en-GB" altLang="en-US" sz="1800" b="1" dirty="0">
                <a:latin typeface="Avenir Light"/>
                <a:cs typeface="Avenir Light"/>
              </a:rPr>
              <a:t>Tupac </a:t>
            </a:r>
            <a:r>
              <a:rPr lang="en-GB" altLang="en-US" sz="1800" b="1" dirty="0" err="1">
                <a:latin typeface="Avenir Light"/>
                <a:cs typeface="Avenir Light"/>
              </a:rPr>
              <a:t>Amaru</a:t>
            </a:r>
            <a:r>
              <a:rPr lang="en-GB" altLang="en-US" sz="1800" b="1" dirty="0">
                <a:latin typeface="Avenir Light"/>
                <a:cs typeface="Avenir Light"/>
              </a:rPr>
              <a:t> </a:t>
            </a:r>
            <a:r>
              <a:rPr lang="en-GB" altLang="en-US" sz="1800" dirty="0">
                <a:latin typeface="Avenir Light"/>
                <a:cs typeface="Avenir Light"/>
              </a:rPr>
              <a:t>rebellion in </a:t>
            </a:r>
            <a:r>
              <a:rPr lang="en-GB" altLang="en-US" sz="1800" b="1" dirty="0">
                <a:latin typeface="Avenir Light"/>
                <a:cs typeface="Avenir Light"/>
              </a:rPr>
              <a:t>1571 </a:t>
            </a:r>
            <a:r>
              <a:rPr lang="en-GB" altLang="en-US" sz="1800" dirty="0">
                <a:latin typeface="Avenir Light"/>
                <a:cs typeface="Avenir Light"/>
              </a:rPr>
              <a:t>(repudiation of Christianity); SYMBOL AND MYTH of Inca resistance</a:t>
            </a:r>
          </a:p>
          <a:p>
            <a:pPr>
              <a:lnSpc>
                <a:spcPct val="90000"/>
              </a:lnSpc>
            </a:pPr>
            <a:r>
              <a:rPr lang="en-GB" altLang="en-US" sz="1800" b="1" dirty="0">
                <a:latin typeface="Avenir Light"/>
                <a:cs typeface="Avenir Light"/>
              </a:rPr>
              <a:t>1570s: Viceroy Toledo </a:t>
            </a:r>
            <a:r>
              <a:rPr lang="en-GB" altLang="en-US" sz="1800" dirty="0">
                <a:latin typeface="Avenir Light"/>
                <a:cs typeface="Avenir Light"/>
              </a:rPr>
              <a:t>finally pacifies Peru</a:t>
            </a:r>
            <a:endParaRPr lang="en-GB" altLang="en-US" sz="1800" b="1" dirty="0">
              <a:latin typeface="Avenir Light"/>
              <a:cs typeface="Avenir Light"/>
            </a:endParaRPr>
          </a:p>
        </p:txBody>
      </p:sp>
      <p:cxnSp>
        <p:nvCxnSpPr>
          <p:cNvPr id="74" name="Straight Connector 73">
            <a:extLst>
              <a:ext uri="{FF2B5EF4-FFF2-40B4-BE49-F238E27FC236}">
                <a16:creationId xmlns:a16="http://schemas.microsoft.com/office/drawing/2014/main" id="{749A7284-D010-4ACB-A08A-FC3C3689B5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8947"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n 3" descr="pizarromuerte.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1204" y="662143"/>
            <a:ext cx="3769143" cy="5542857"/>
          </a:xfrm>
          <a:prstGeom prst="rect">
            <a:avLst/>
          </a:prstGeom>
        </p:spPr>
      </p:pic>
    </p:spTree>
    <p:extLst>
      <p:ext uri="{BB962C8B-B14F-4D97-AF65-F5344CB8AC3E}">
        <p14:creationId xmlns:p14="http://schemas.microsoft.com/office/powerpoint/2010/main" val="3043394534"/>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9" name="Freeform: Shape 55">
            <a:extLst>
              <a:ext uri="{FF2B5EF4-FFF2-40B4-BE49-F238E27FC236}">
                <a16:creationId xmlns:a16="http://schemas.microsoft.com/office/drawing/2014/main" id="{DFF2AC85-FAA0-4844-813F-83C04D738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80727" y="0"/>
            <a:ext cx="5460987" cy="6858000"/>
          </a:xfrm>
          <a:custGeom>
            <a:avLst/>
            <a:gdLst>
              <a:gd name="connsiteX0" fmla="*/ 361354 w 7281316"/>
              <a:gd name="connsiteY0" fmla="*/ 0 h 6858000"/>
              <a:gd name="connsiteX1" fmla="*/ 7281316 w 7281316"/>
              <a:gd name="connsiteY1" fmla="*/ 0 h 6858000"/>
              <a:gd name="connsiteX2" fmla="*/ 7281316 w 7281316"/>
              <a:gd name="connsiteY2" fmla="*/ 6858000 h 6858000"/>
              <a:gd name="connsiteX3" fmla="*/ 696735 w 7281316"/>
              <a:gd name="connsiteY3" fmla="*/ 6858000 h 6858000"/>
              <a:gd name="connsiteX4" fmla="*/ 690849 w 7281316"/>
              <a:gd name="connsiteY4" fmla="*/ 6842426 h 6858000"/>
              <a:gd name="connsiteX5" fmla="*/ 335637 w 7281316"/>
              <a:gd name="connsiteY5" fmla="*/ 9472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1316" h="6858000">
                <a:moveTo>
                  <a:pt x="361354" y="0"/>
                </a:moveTo>
                <a:lnTo>
                  <a:pt x="7281316" y="0"/>
                </a:lnTo>
                <a:lnTo>
                  <a:pt x="7281316" y="6858000"/>
                </a:lnTo>
                <a:lnTo>
                  <a:pt x="696735" y="6858000"/>
                </a:lnTo>
                <a:lnTo>
                  <a:pt x="690849" y="6842426"/>
                </a:lnTo>
                <a:cubicBezTo>
                  <a:pt x="-65870" y="4704140"/>
                  <a:pt x="-226206" y="2374054"/>
                  <a:pt x="335637" y="9472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Shape 57">
            <a:extLst>
              <a:ext uri="{FF2B5EF4-FFF2-40B4-BE49-F238E27FC236}">
                <a16:creationId xmlns:a16="http://schemas.microsoft.com/office/drawing/2014/main" id="{89CC0F1E-BAA2-47B1-8F83-7ECB9FD9E0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2168" y="0"/>
            <a:ext cx="5249546" cy="6858000"/>
          </a:xfrm>
          <a:custGeom>
            <a:avLst/>
            <a:gdLst>
              <a:gd name="connsiteX0" fmla="*/ 6999394 w 6999394"/>
              <a:gd name="connsiteY0" fmla="*/ 0 h 6858000"/>
              <a:gd name="connsiteX1" fmla="*/ 6999394 w 6999394"/>
              <a:gd name="connsiteY1" fmla="*/ 6858000 h 6858000"/>
              <a:gd name="connsiteX2" fmla="*/ 717029 w 6999394"/>
              <a:gd name="connsiteY2" fmla="*/ 6858000 h 6858000"/>
              <a:gd name="connsiteX3" fmla="*/ 623642 w 6999394"/>
              <a:gd name="connsiteY3" fmla="*/ 6599363 h 6858000"/>
              <a:gd name="connsiteX4" fmla="*/ 319533 w 6999394"/>
              <a:gd name="connsiteY4" fmla="*/ 193787 h 6858000"/>
              <a:gd name="connsiteX5" fmla="*/ 371685 w 6999394"/>
              <a:gd name="connsiteY5"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9394" h="6858000">
                <a:moveTo>
                  <a:pt x="6999394" y="0"/>
                </a:moveTo>
                <a:lnTo>
                  <a:pt x="6999394" y="6858000"/>
                </a:lnTo>
                <a:lnTo>
                  <a:pt x="717029" y="6858000"/>
                </a:lnTo>
                <a:lnTo>
                  <a:pt x="623642" y="6599363"/>
                </a:lnTo>
                <a:cubicBezTo>
                  <a:pt x="-67685" y="4563346"/>
                  <a:pt x="-206622" y="2355719"/>
                  <a:pt x="319533" y="193787"/>
                </a:cubicBezTo>
                <a:lnTo>
                  <a:pt x="371685" y="1"/>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ángulo 4"/>
          <p:cNvSpPr/>
          <p:nvPr/>
        </p:nvSpPr>
        <p:spPr>
          <a:xfrm>
            <a:off x="4402269" y="565158"/>
            <a:ext cx="4371180" cy="5459558"/>
          </a:xfrm>
          <a:prstGeom prst="rect">
            <a:avLst/>
          </a:prstGeom>
        </p:spPr>
        <p:txBody>
          <a:bodyPr vert="horz" lIns="91440" tIns="45720" rIns="91440" bIns="45720" rtlCol="0" anchor="ctr">
            <a:normAutofit/>
          </a:bodyPr>
          <a:lstStyle/>
          <a:p>
            <a:pPr lvl="0" indent="-228600" defTabSz="914400">
              <a:lnSpc>
                <a:spcPct val="90000"/>
              </a:lnSpc>
              <a:spcAft>
                <a:spcPts val="600"/>
              </a:spcAft>
              <a:buFont typeface="Arial" panose="020B0604020202020204" pitchFamily="34" charset="0"/>
              <a:buChar char="•"/>
            </a:pPr>
            <a:endParaRPr lang="en-US" sz="1900" dirty="0">
              <a:solidFill>
                <a:schemeClr val="bg1"/>
              </a:solidFill>
            </a:endParaRPr>
          </a:p>
          <a:p>
            <a:pPr lvl="0" defTabSz="914400">
              <a:lnSpc>
                <a:spcPct val="90000"/>
              </a:lnSpc>
              <a:spcAft>
                <a:spcPts val="600"/>
              </a:spcAft>
            </a:pPr>
            <a:r>
              <a:rPr lang="en-US" sz="3200" dirty="0">
                <a:solidFill>
                  <a:schemeClr val="bg1"/>
                </a:solidFill>
                <a:latin typeface="Futura Medium" panose="020B0602020204020303" pitchFamily="34" charset="-79"/>
                <a:cs typeface="Futura Medium" panose="020B0602020204020303" pitchFamily="34" charset="-79"/>
              </a:rPr>
              <a:t>3. Explanations for success</a:t>
            </a:r>
          </a:p>
          <a:p>
            <a:pPr lvl="0" defTabSz="914400">
              <a:lnSpc>
                <a:spcPct val="90000"/>
              </a:lnSpc>
              <a:spcAft>
                <a:spcPts val="600"/>
              </a:spcAft>
            </a:pPr>
            <a:endParaRPr lang="en-US" sz="2400" dirty="0">
              <a:solidFill>
                <a:schemeClr val="bg1"/>
              </a:solidFill>
              <a:latin typeface="Futura Medium" panose="020B0602020204020303" pitchFamily="34" charset="-79"/>
              <a:cs typeface="Futura Medium" panose="020B0602020204020303" pitchFamily="34" charset="-79"/>
            </a:endParaRPr>
          </a:p>
          <a:p>
            <a:pPr marL="914400" lvl="1" indent="-228600" defTabSz="914400">
              <a:lnSpc>
                <a:spcPct val="90000"/>
              </a:lnSpc>
              <a:spcAft>
                <a:spcPts val="600"/>
              </a:spcAft>
              <a:buFont typeface="Arial" panose="020B0604020202020204" pitchFamily="34" charset="0"/>
              <a:buChar char="•"/>
            </a:pPr>
            <a:r>
              <a:rPr lang="en-US" sz="2400" dirty="0">
                <a:solidFill>
                  <a:schemeClr val="bg1"/>
                </a:solidFill>
                <a:latin typeface="Helvetica Light" panose="020B0403020202020204" pitchFamily="34" charset="0"/>
                <a:cs typeface="Futura Medium" panose="020B0602020204020303" pitchFamily="34" charset="-79"/>
              </a:rPr>
              <a:t>Providence</a:t>
            </a:r>
          </a:p>
          <a:p>
            <a:pPr marL="685800" lvl="1" defTabSz="914400">
              <a:lnSpc>
                <a:spcPct val="90000"/>
              </a:lnSpc>
              <a:spcAft>
                <a:spcPts val="600"/>
              </a:spcAft>
            </a:pPr>
            <a:endParaRPr lang="en-US" sz="800" dirty="0">
              <a:solidFill>
                <a:schemeClr val="bg1"/>
              </a:solidFill>
              <a:latin typeface="Helvetica Light" panose="020B0403020202020204" pitchFamily="34" charset="0"/>
              <a:cs typeface="Futura Medium" panose="020B0602020204020303" pitchFamily="34" charset="-79"/>
            </a:endParaRPr>
          </a:p>
          <a:p>
            <a:pPr marL="914400" lvl="1" indent="-228600" defTabSz="914400">
              <a:lnSpc>
                <a:spcPct val="90000"/>
              </a:lnSpc>
              <a:spcAft>
                <a:spcPts val="600"/>
              </a:spcAft>
              <a:buFont typeface="Arial" panose="020B0604020202020204" pitchFamily="34" charset="0"/>
              <a:buChar char="•"/>
            </a:pPr>
            <a:r>
              <a:rPr lang="en-US" sz="2400" dirty="0">
                <a:solidFill>
                  <a:schemeClr val="bg1"/>
                </a:solidFill>
                <a:latin typeface="Helvetica Light" panose="020B0403020202020204" pitchFamily="34" charset="0"/>
                <a:cs typeface="Futura Medium" panose="020B0602020204020303" pitchFamily="34" charset="-79"/>
              </a:rPr>
              <a:t>Military Technology</a:t>
            </a:r>
          </a:p>
          <a:p>
            <a:pPr marL="685800" lvl="1" defTabSz="914400">
              <a:lnSpc>
                <a:spcPct val="90000"/>
              </a:lnSpc>
              <a:spcAft>
                <a:spcPts val="600"/>
              </a:spcAft>
            </a:pPr>
            <a:endParaRPr lang="en-US" sz="800" dirty="0">
              <a:solidFill>
                <a:schemeClr val="bg1"/>
              </a:solidFill>
              <a:latin typeface="Helvetica Light" panose="020B0403020202020204" pitchFamily="34" charset="0"/>
              <a:cs typeface="Futura Medium" panose="020B0602020204020303" pitchFamily="34" charset="-79"/>
            </a:endParaRPr>
          </a:p>
          <a:p>
            <a:pPr marL="914400" lvl="1" indent="-228600" defTabSz="914400">
              <a:lnSpc>
                <a:spcPct val="90000"/>
              </a:lnSpc>
              <a:spcAft>
                <a:spcPts val="600"/>
              </a:spcAft>
              <a:buFont typeface="Arial" panose="020B0604020202020204" pitchFamily="34" charset="0"/>
              <a:buChar char="•"/>
            </a:pPr>
            <a:r>
              <a:rPr lang="en-US" sz="2400" dirty="0">
                <a:solidFill>
                  <a:schemeClr val="bg1"/>
                </a:solidFill>
                <a:latin typeface="Helvetica Light" panose="020B0403020202020204" pitchFamily="34" charset="0"/>
                <a:cs typeface="Futura Medium" panose="020B0602020204020303" pitchFamily="34" charset="-79"/>
              </a:rPr>
              <a:t>Disease</a:t>
            </a:r>
          </a:p>
          <a:p>
            <a:pPr marL="914400" lvl="1" indent="-228600" defTabSz="914400">
              <a:lnSpc>
                <a:spcPct val="90000"/>
              </a:lnSpc>
              <a:spcAft>
                <a:spcPts val="600"/>
              </a:spcAft>
              <a:buFont typeface="Arial" panose="020B0604020202020204" pitchFamily="34" charset="0"/>
              <a:buChar char="•"/>
            </a:pPr>
            <a:endParaRPr lang="en-US" sz="800" dirty="0">
              <a:solidFill>
                <a:schemeClr val="bg1"/>
              </a:solidFill>
              <a:latin typeface="Helvetica Light" panose="020B0403020202020204" pitchFamily="34" charset="0"/>
              <a:cs typeface="Futura Medium" panose="020B0602020204020303" pitchFamily="34" charset="-79"/>
            </a:endParaRPr>
          </a:p>
          <a:p>
            <a:pPr marL="914400" lvl="1" indent="-228600" defTabSz="914400">
              <a:lnSpc>
                <a:spcPct val="90000"/>
              </a:lnSpc>
              <a:spcAft>
                <a:spcPts val="600"/>
              </a:spcAft>
              <a:buFont typeface="Arial" panose="020B0604020202020204" pitchFamily="34" charset="0"/>
              <a:buChar char="•"/>
            </a:pPr>
            <a:r>
              <a:rPr lang="en-US" sz="2400" dirty="0" err="1">
                <a:solidFill>
                  <a:schemeClr val="bg1"/>
                </a:solidFill>
                <a:latin typeface="Helvetica Light" panose="020B0403020202020204" pitchFamily="34" charset="0"/>
                <a:cs typeface="Futura Medium" panose="020B0602020204020303" pitchFamily="34" charset="-79"/>
              </a:rPr>
              <a:t>Centralised</a:t>
            </a:r>
            <a:r>
              <a:rPr lang="en-US" sz="2400" dirty="0">
                <a:solidFill>
                  <a:schemeClr val="bg1"/>
                </a:solidFill>
                <a:latin typeface="Helvetica Light" panose="020B0403020202020204" pitchFamily="34" charset="0"/>
                <a:cs typeface="Futura Medium" panose="020B0602020204020303" pitchFamily="34" charset="-79"/>
              </a:rPr>
              <a:t> indigenous government</a:t>
            </a:r>
          </a:p>
          <a:p>
            <a:pPr marL="685800" lvl="1" defTabSz="914400">
              <a:lnSpc>
                <a:spcPct val="90000"/>
              </a:lnSpc>
              <a:spcAft>
                <a:spcPts val="600"/>
              </a:spcAft>
            </a:pPr>
            <a:endParaRPr lang="en-US" sz="800" dirty="0">
              <a:solidFill>
                <a:schemeClr val="bg1"/>
              </a:solidFill>
              <a:latin typeface="Helvetica Light" panose="020B0403020202020204" pitchFamily="34" charset="0"/>
              <a:cs typeface="Futura Medium" panose="020B0602020204020303" pitchFamily="34" charset="-79"/>
            </a:endParaRPr>
          </a:p>
          <a:p>
            <a:pPr marL="914400" lvl="1" indent="-228600" defTabSz="914400">
              <a:lnSpc>
                <a:spcPct val="90000"/>
              </a:lnSpc>
              <a:spcAft>
                <a:spcPts val="600"/>
              </a:spcAft>
              <a:buFont typeface="Arial" panose="020B0604020202020204" pitchFamily="34" charset="0"/>
              <a:buChar char="•"/>
            </a:pPr>
            <a:r>
              <a:rPr lang="en-US" sz="2400" dirty="0">
                <a:solidFill>
                  <a:schemeClr val="bg1"/>
                </a:solidFill>
                <a:latin typeface="Helvetica Light" panose="020B0403020202020204" pitchFamily="34" charset="0"/>
                <a:cs typeface="Futura Medium" panose="020B0602020204020303" pitchFamily="34" charset="-79"/>
              </a:rPr>
              <a:t>Division and resistance</a:t>
            </a:r>
          </a:p>
        </p:txBody>
      </p:sp>
      <p:sp>
        <p:nvSpPr>
          <p:cNvPr id="32" name="CuadroTexto 6">
            <a:extLst>
              <a:ext uri="{FF2B5EF4-FFF2-40B4-BE49-F238E27FC236}">
                <a16:creationId xmlns:a16="http://schemas.microsoft.com/office/drawing/2014/main" id="{5115C187-91CF-6944-AE8F-896F33AF4524}"/>
              </a:ext>
            </a:extLst>
          </p:cNvPr>
          <p:cNvSpPr txBox="1"/>
          <p:nvPr/>
        </p:nvSpPr>
        <p:spPr>
          <a:xfrm>
            <a:off x="370551" y="833283"/>
            <a:ext cx="3310176" cy="5191433"/>
          </a:xfrm>
          <a:prstGeom prst="rect">
            <a:avLst/>
          </a:prstGeom>
          <a:noFill/>
        </p:spPr>
        <p:txBody>
          <a:bodyPr wrap="square" rtlCol="0" anchor="t">
            <a:normAutofit/>
          </a:bodyPr>
          <a:lstStyle/>
          <a:p>
            <a:pPr>
              <a:spcAft>
                <a:spcPts val="600"/>
              </a:spcAft>
            </a:pPr>
            <a:r>
              <a:rPr lang="es-ES" sz="2400" dirty="0" err="1">
                <a:latin typeface="Beirut" pitchFamily="2" charset="-78"/>
                <a:cs typeface="Beirut" pitchFamily="2" charset="-78"/>
              </a:rPr>
              <a:t>When</a:t>
            </a:r>
            <a:r>
              <a:rPr lang="es-ES" sz="2400" dirty="0">
                <a:latin typeface="Beirut" pitchFamily="2" charset="-78"/>
                <a:cs typeface="Beirut" pitchFamily="2" charset="-78"/>
              </a:rPr>
              <a:t>, in </a:t>
            </a:r>
            <a:r>
              <a:rPr lang="es-ES" sz="2400" dirty="0" err="1">
                <a:latin typeface="Beirut" pitchFamily="2" charset="-78"/>
                <a:cs typeface="Beirut" pitchFamily="2" charset="-78"/>
              </a:rPr>
              <a:t>Ancient</a:t>
            </a:r>
            <a:r>
              <a:rPr lang="es-ES" sz="2400" dirty="0">
                <a:latin typeface="Beirut" pitchFamily="2" charset="-78"/>
                <a:cs typeface="Beirut" pitchFamily="2" charset="-78"/>
              </a:rPr>
              <a:t> </a:t>
            </a:r>
            <a:r>
              <a:rPr lang="es-ES" sz="2400" dirty="0" err="1">
                <a:latin typeface="Beirut" pitchFamily="2" charset="-78"/>
                <a:cs typeface="Beirut" pitchFamily="2" charset="-78"/>
              </a:rPr>
              <a:t>or</a:t>
            </a:r>
            <a:r>
              <a:rPr lang="es-ES" sz="2400" dirty="0">
                <a:latin typeface="Beirut" pitchFamily="2" charset="-78"/>
                <a:cs typeface="Beirut" pitchFamily="2" charset="-78"/>
              </a:rPr>
              <a:t> Modern times </a:t>
            </a:r>
            <a:r>
              <a:rPr lang="es-ES" sz="2400" dirty="0" err="1">
                <a:latin typeface="Beirut" pitchFamily="2" charset="-78"/>
                <a:cs typeface="Beirut" pitchFamily="2" charset="-78"/>
              </a:rPr>
              <a:t>have</a:t>
            </a:r>
            <a:r>
              <a:rPr lang="es-ES" sz="2400" dirty="0">
                <a:latin typeface="Beirut" pitchFamily="2" charset="-78"/>
                <a:cs typeface="Beirut" pitchFamily="2" charset="-78"/>
              </a:rPr>
              <a:t> </a:t>
            </a:r>
            <a:r>
              <a:rPr lang="es-ES" sz="2400" dirty="0" err="1">
                <a:latin typeface="Beirut" pitchFamily="2" charset="-78"/>
                <a:cs typeface="Beirut" pitchFamily="2" charset="-78"/>
              </a:rPr>
              <a:t>such</a:t>
            </a:r>
            <a:r>
              <a:rPr lang="es-ES" sz="2400" dirty="0">
                <a:latin typeface="Beirut" pitchFamily="2" charset="-78"/>
                <a:cs typeface="Beirut" pitchFamily="2" charset="-78"/>
              </a:rPr>
              <a:t> </a:t>
            </a:r>
            <a:r>
              <a:rPr lang="es-ES" sz="2400" dirty="0" err="1">
                <a:latin typeface="Beirut" pitchFamily="2" charset="-78"/>
                <a:cs typeface="Beirut" pitchFamily="2" charset="-78"/>
              </a:rPr>
              <a:t>huge</a:t>
            </a:r>
            <a:r>
              <a:rPr lang="es-ES" sz="2400" dirty="0">
                <a:latin typeface="Beirut" pitchFamily="2" charset="-78"/>
                <a:cs typeface="Beirut" pitchFamily="2" charset="-78"/>
              </a:rPr>
              <a:t> </a:t>
            </a:r>
            <a:r>
              <a:rPr lang="es-ES" sz="2400" dirty="0" err="1">
                <a:latin typeface="Beirut" pitchFamily="2" charset="-78"/>
                <a:cs typeface="Beirut" pitchFamily="2" charset="-78"/>
              </a:rPr>
              <a:t>enterprises</a:t>
            </a:r>
            <a:r>
              <a:rPr lang="es-ES" sz="2400" dirty="0">
                <a:latin typeface="Beirut" pitchFamily="2" charset="-78"/>
                <a:cs typeface="Beirut" pitchFamily="2" charset="-78"/>
              </a:rPr>
              <a:t> of so </a:t>
            </a:r>
            <a:r>
              <a:rPr lang="es-ES" sz="2400" dirty="0" err="1">
                <a:latin typeface="Beirut" pitchFamily="2" charset="-78"/>
                <a:cs typeface="Beirut" pitchFamily="2" charset="-78"/>
              </a:rPr>
              <a:t>few</a:t>
            </a:r>
            <a:r>
              <a:rPr lang="es-ES" sz="2400" dirty="0">
                <a:latin typeface="Beirut" pitchFamily="2" charset="-78"/>
                <a:cs typeface="Beirut" pitchFamily="2" charset="-78"/>
              </a:rPr>
              <a:t> </a:t>
            </a:r>
            <a:r>
              <a:rPr lang="es-ES" sz="2400" dirty="0" err="1">
                <a:latin typeface="Beirut" pitchFamily="2" charset="-78"/>
                <a:cs typeface="Beirut" pitchFamily="2" charset="-78"/>
              </a:rPr>
              <a:t>succeeded</a:t>
            </a:r>
            <a:r>
              <a:rPr lang="es-ES" sz="2400" dirty="0">
                <a:latin typeface="Beirut" pitchFamily="2" charset="-78"/>
                <a:cs typeface="Beirut" pitchFamily="2" charset="-78"/>
              </a:rPr>
              <a:t> </a:t>
            </a:r>
            <a:r>
              <a:rPr lang="es-ES" sz="2400" dirty="0" err="1">
                <a:latin typeface="Beirut" pitchFamily="2" charset="-78"/>
                <a:cs typeface="Beirut" pitchFamily="2" charset="-78"/>
              </a:rPr>
              <a:t>against</a:t>
            </a:r>
            <a:r>
              <a:rPr lang="es-ES" sz="2400" dirty="0">
                <a:latin typeface="Beirut" pitchFamily="2" charset="-78"/>
                <a:cs typeface="Beirut" pitchFamily="2" charset="-78"/>
              </a:rPr>
              <a:t> so </a:t>
            </a:r>
            <a:r>
              <a:rPr lang="es-ES" sz="2400" dirty="0" err="1">
                <a:latin typeface="Beirut" pitchFamily="2" charset="-78"/>
                <a:cs typeface="Beirut" pitchFamily="2" charset="-78"/>
              </a:rPr>
              <a:t>many</a:t>
            </a:r>
            <a:r>
              <a:rPr lang="es-ES" sz="2400" dirty="0">
                <a:latin typeface="Beirut" pitchFamily="2" charset="-78"/>
                <a:cs typeface="Beirut" pitchFamily="2" charset="-78"/>
              </a:rPr>
              <a:t>?</a:t>
            </a:r>
          </a:p>
          <a:p>
            <a:pPr algn="r">
              <a:spcAft>
                <a:spcPts val="600"/>
              </a:spcAft>
            </a:pPr>
            <a:endParaRPr lang="es-ES" sz="2200" i="1" dirty="0">
              <a:latin typeface="Beirut" pitchFamily="2" charset="-78"/>
              <a:cs typeface="Beirut" pitchFamily="2" charset="-78"/>
            </a:endParaRPr>
          </a:p>
          <a:p>
            <a:pPr>
              <a:spcAft>
                <a:spcPts val="600"/>
              </a:spcAft>
            </a:pPr>
            <a:r>
              <a:rPr lang="es-ES" i="1" dirty="0">
                <a:latin typeface="Beirut" pitchFamily="2" charset="-78"/>
                <a:cs typeface="Beirut" pitchFamily="2" charset="-78"/>
              </a:rPr>
              <a:t>Francisco de Jerez, 16thC</a:t>
            </a:r>
          </a:p>
        </p:txBody>
      </p:sp>
    </p:spTree>
    <p:extLst>
      <p:ext uri="{BB962C8B-B14F-4D97-AF65-F5344CB8AC3E}">
        <p14:creationId xmlns:p14="http://schemas.microsoft.com/office/powerpoint/2010/main" val="742418903"/>
      </p:ext>
    </p:extLst>
  </p:cSld>
  <p:clrMapOvr>
    <a:overrideClrMapping bg1="dk1" tx1="lt1" bg2="dk2" tx2="lt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CuadroTexto 1"/>
          <p:cNvSpPr txBox="1"/>
          <p:nvPr/>
        </p:nvSpPr>
        <p:spPr>
          <a:xfrm>
            <a:off x="530258" y="4502330"/>
            <a:ext cx="8074057" cy="1207269"/>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3800" dirty="0">
                <a:latin typeface="Futura Medium" panose="020B0602020204020303" pitchFamily="34" charset="-79"/>
                <a:ea typeface="+mj-ea"/>
                <a:cs typeface="Futura Medium" panose="020B0602020204020303" pitchFamily="34" charset="-79"/>
              </a:rPr>
              <a:t>THIS MOTLEY CREW…</a:t>
            </a:r>
          </a:p>
        </p:txBody>
      </p:sp>
      <p:pic>
        <p:nvPicPr>
          <p:cNvPr id="11" name="Imagen 10" descr="EXTREMADURAMAP.jpg"/>
          <p:cNvPicPr>
            <a:picLocks noChangeAspect="1"/>
          </p:cNvPicPr>
          <p:nvPr/>
        </p:nvPicPr>
        <p:blipFill rotWithShape="1">
          <a:blip r:embed="rId2">
            <a:extLst>
              <a:ext uri="{28A0092B-C50C-407E-A947-70E740481C1C}">
                <a14:useLocalDpi xmlns:a14="http://schemas.microsoft.com/office/drawing/2010/main" val="0"/>
              </a:ext>
            </a:extLst>
          </a:blip>
          <a:srcRect r="8667" b="10361"/>
          <a:stretch/>
        </p:blipFill>
        <p:spPr>
          <a:xfrm>
            <a:off x="241300" y="631249"/>
            <a:ext cx="4094112" cy="3365229"/>
          </a:xfrm>
          <a:prstGeom prst="rect">
            <a:avLst/>
          </a:prstGeom>
        </p:spPr>
      </p:pic>
      <p:cxnSp>
        <p:nvCxnSpPr>
          <p:cNvPr id="16" name="Straight Connector 15">
            <a:extLst>
              <a:ext uri="{FF2B5EF4-FFF2-40B4-BE49-F238E27FC236}">
                <a16:creationId xmlns:a16="http://schemas.microsoft.com/office/drawing/2014/main" id="{3D83F26F-C55B-4A92-9AFF-4894D14E27C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72000" y="1253414"/>
            <a:ext cx="0" cy="21209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6" name="Imagen 5" descr="mapa-descubridores.jpg"/>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Effect>
                      <a14:colorTemperature colorTemp="4978"/>
                    </a14:imgEffect>
                    <a14:imgEffect>
                      <a14:saturation sat="96000"/>
                    </a14:imgEffect>
                    <a14:imgEffect>
                      <a14:brightnessContrast bright="14000" contrast="52000"/>
                    </a14:imgEffect>
                  </a14:imgLayer>
                </a14:imgProps>
              </a:ext>
              <a:ext uri="{28A0092B-C50C-407E-A947-70E740481C1C}">
                <a14:useLocalDpi xmlns:a14="http://schemas.microsoft.com/office/drawing/2010/main" val="0"/>
              </a:ext>
            </a:extLst>
          </a:blip>
          <a:srcRect l="4925" t="15925" r="3258" b="7037"/>
          <a:stretch/>
        </p:blipFill>
        <p:spPr>
          <a:xfrm>
            <a:off x="4808589" y="321735"/>
            <a:ext cx="3744677" cy="4394306"/>
          </a:xfrm>
          <a:prstGeom prst="rect">
            <a:avLst/>
          </a:prstGeom>
        </p:spPr>
      </p:pic>
    </p:spTree>
    <p:extLst>
      <p:ext uri="{BB962C8B-B14F-4D97-AF65-F5344CB8AC3E}">
        <p14:creationId xmlns:p14="http://schemas.microsoft.com/office/powerpoint/2010/main" val="3500726827"/>
      </p:ext>
    </p:extLst>
  </p:cSld>
  <p:clrMapOvr>
    <a:overrideClrMapping bg1="dk1" tx1="lt1" bg2="dk2" tx2="lt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descr="omen3.jpg">
            <a:extLst>
              <a:ext uri="{FF2B5EF4-FFF2-40B4-BE49-F238E27FC236}">
                <a16:creationId xmlns:a16="http://schemas.microsoft.com/office/drawing/2014/main" id="{7134D4C1-054F-6148-98E0-AC6CA301715D}"/>
              </a:ext>
            </a:extLst>
          </p:cNvPr>
          <p:cNvPicPr>
            <a:picLocks noChangeAspect="1"/>
          </p:cNvPicPr>
          <p:nvPr/>
        </p:nvPicPr>
        <p:blipFill rotWithShape="1">
          <a:blip r:embed="rId2">
            <a:extLst>
              <a:ext uri="{28A0092B-C50C-407E-A947-70E740481C1C}">
                <a14:useLocalDpi xmlns:a14="http://schemas.microsoft.com/office/drawing/2010/main" val="0"/>
              </a:ext>
            </a:extLst>
          </a:blip>
          <a:srcRect l="1" r="207"/>
          <a:stretch/>
        </p:blipFill>
        <p:spPr>
          <a:xfrm>
            <a:off x="0" y="0"/>
            <a:ext cx="9144000" cy="6857999"/>
          </a:xfrm>
          <a:prstGeom prst="rect">
            <a:avLst/>
          </a:prstGeom>
        </p:spPr>
      </p:pic>
      <p:sp>
        <p:nvSpPr>
          <p:cNvPr id="16" name="Freeform: Shape 9">
            <a:extLst>
              <a:ext uri="{FF2B5EF4-FFF2-40B4-BE49-F238E27FC236}">
                <a16:creationId xmlns:a16="http://schemas.microsoft.com/office/drawing/2014/main" id="{6B3BAD04-E614-4C16-8360-019FCF0045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23809"/>
            <a:ext cx="8262707"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tx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CuadroTexto 6">
            <a:extLst>
              <a:ext uri="{FF2B5EF4-FFF2-40B4-BE49-F238E27FC236}">
                <a16:creationId xmlns:a16="http://schemas.microsoft.com/office/drawing/2014/main" id="{4478E15F-5403-E741-AED7-4207132FB624}"/>
              </a:ext>
            </a:extLst>
          </p:cNvPr>
          <p:cNvSpPr txBox="1"/>
          <p:nvPr/>
        </p:nvSpPr>
        <p:spPr>
          <a:xfrm>
            <a:off x="160692" y="4364569"/>
            <a:ext cx="6083991" cy="1500971"/>
          </a:xfrm>
          <a:prstGeom prst="rect">
            <a:avLst/>
          </a:prstGeom>
        </p:spPr>
        <p:txBody>
          <a:bodyPr vert="horz" lIns="91440" tIns="45720" rIns="91440" bIns="45720" rtlCol="0" anchor="t">
            <a:normAutofit fontScale="70000" lnSpcReduction="20000"/>
          </a:bodyPr>
          <a:lstStyle/>
          <a:p>
            <a:pPr marL="514350" indent="-514350" defTabSz="914400">
              <a:lnSpc>
                <a:spcPct val="90000"/>
              </a:lnSpc>
              <a:spcAft>
                <a:spcPts val="600"/>
              </a:spcAft>
              <a:buAutoNum type="arabicPeriod"/>
            </a:pPr>
            <a:r>
              <a:rPr lang="en-US" sz="5100" dirty="0">
                <a:solidFill>
                  <a:schemeClr val="bg1">
                    <a:lumMod val="95000"/>
                  </a:schemeClr>
                </a:solidFill>
                <a:latin typeface="Futura Medium" panose="020B0602020204020303" pitchFamily="34" charset="-79"/>
                <a:cs typeface="Futura Medium" panose="020B0602020204020303" pitchFamily="34" charset="-79"/>
              </a:rPr>
              <a:t>Providence</a:t>
            </a:r>
          </a:p>
          <a:p>
            <a:pPr defTabSz="914400">
              <a:lnSpc>
                <a:spcPct val="90000"/>
              </a:lnSpc>
              <a:spcAft>
                <a:spcPts val="600"/>
              </a:spcAft>
            </a:pPr>
            <a:endParaRPr lang="en-US" sz="3200" dirty="0">
              <a:solidFill>
                <a:schemeClr val="bg1">
                  <a:lumMod val="95000"/>
                </a:schemeClr>
              </a:solidFill>
              <a:latin typeface="Futura Medium" panose="020B0602020204020303" pitchFamily="34" charset="-79"/>
              <a:cs typeface="Futura Medium" panose="020B0602020204020303" pitchFamily="34" charset="-79"/>
            </a:endParaRPr>
          </a:p>
          <a:p>
            <a:pPr defTabSz="914400">
              <a:lnSpc>
                <a:spcPct val="90000"/>
              </a:lnSpc>
              <a:spcAft>
                <a:spcPts val="600"/>
              </a:spcAft>
            </a:pPr>
            <a:endParaRPr lang="en-US" sz="3200" dirty="0">
              <a:solidFill>
                <a:schemeClr val="bg1">
                  <a:lumMod val="95000"/>
                </a:schemeClr>
              </a:solidFill>
              <a:latin typeface="Futura Medium" panose="020B0602020204020303" pitchFamily="34" charset="-79"/>
              <a:cs typeface="Futura Medium" panose="020B0602020204020303" pitchFamily="34" charset="-79"/>
            </a:endParaRPr>
          </a:p>
          <a:p>
            <a:pPr marL="457200" indent="-457200" algn="ctr" defTabSz="914400">
              <a:lnSpc>
                <a:spcPct val="90000"/>
              </a:lnSpc>
              <a:spcAft>
                <a:spcPts val="600"/>
              </a:spcAft>
              <a:buFont typeface="System Font Regular"/>
              <a:buChar char="‣"/>
            </a:pPr>
            <a:r>
              <a:rPr lang="en-US" sz="2800" dirty="0">
                <a:solidFill>
                  <a:schemeClr val="bg1">
                    <a:lumMod val="95000"/>
                  </a:schemeClr>
                </a:solidFill>
                <a:latin typeface="Futura Medium" panose="020B0602020204020303" pitchFamily="34" charset="-79"/>
                <a:cs typeface="Futura Medium" panose="020B0602020204020303" pitchFamily="34" charset="-79"/>
              </a:rPr>
              <a:t>The Myth of Quetzalcoatl</a:t>
            </a:r>
          </a:p>
        </p:txBody>
      </p:sp>
      <p:pic>
        <p:nvPicPr>
          <p:cNvPr id="8" name="Imagen 3" descr="portent.jpg">
            <a:extLst>
              <a:ext uri="{FF2B5EF4-FFF2-40B4-BE49-F238E27FC236}">
                <a16:creationId xmlns:a16="http://schemas.microsoft.com/office/drawing/2014/main" id="{40AB6AE5-9D84-B447-85D0-7EF5E2B214D3}"/>
              </a:ext>
            </a:extLst>
          </p:cNvPr>
          <p:cNvPicPr>
            <a:picLocks noChangeAspect="1"/>
          </p:cNvPicPr>
          <p:nvPr/>
        </p:nvPicPr>
        <p:blipFill>
          <a:blip r:embed="rId3">
            <a:alphaModFix/>
            <a:extLst>
              <a:ext uri="{BEBA8EAE-BF5A-486C-A8C5-ECC9F3942E4B}">
                <a14:imgProps xmlns:a14="http://schemas.microsoft.com/office/drawing/2010/main">
                  <a14:imgLayer r:embed="rId4">
                    <a14:imgEffect>
                      <a14:colorTemperature colorTemp="4700"/>
                    </a14:imgEffect>
                    <a14:imgEffect>
                      <a14:saturation sat="0"/>
                    </a14:imgEffect>
                  </a14:imgLayer>
                </a14:imgProps>
              </a:ext>
              <a:ext uri="{28A0092B-C50C-407E-A947-70E740481C1C}">
                <a14:useLocalDpi xmlns:a14="http://schemas.microsoft.com/office/drawing/2010/main" val="0"/>
              </a:ext>
            </a:extLst>
          </a:blip>
          <a:stretch>
            <a:fillRect/>
          </a:stretch>
        </p:blipFill>
        <p:spPr>
          <a:xfrm>
            <a:off x="5110052" y="4306655"/>
            <a:ext cx="1998114" cy="1459901"/>
          </a:xfrm>
          <a:prstGeom prst="rect">
            <a:avLst/>
          </a:prstGeom>
          <a:ln>
            <a:solidFill>
              <a:srgbClr val="262626"/>
            </a:solidFill>
          </a:ln>
        </p:spPr>
      </p:pic>
    </p:spTree>
    <p:extLst>
      <p:ext uri="{BB962C8B-B14F-4D97-AF65-F5344CB8AC3E}">
        <p14:creationId xmlns:p14="http://schemas.microsoft.com/office/powerpoint/2010/main" val="17681504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2032B1E8-BC40-4380-97A6-14C0320AE1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2BEABD9-E1ED-49C7-8734-5494C88E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4782312"/>
            <a:ext cx="8661654"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ítulo 1">
            <a:extLst>
              <a:ext uri="{FF2B5EF4-FFF2-40B4-BE49-F238E27FC236}">
                <a16:creationId xmlns:a16="http://schemas.microsoft.com/office/drawing/2014/main" id="{CA17DC01-9C13-384E-AD04-F9DE7A7B3C5F}"/>
              </a:ext>
            </a:extLst>
          </p:cNvPr>
          <p:cNvSpPr txBox="1">
            <a:spLocks/>
          </p:cNvSpPr>
          <p:nvPr/>
        </p:nvSpPr>
        <p:spPr>
          <a:xfrm>
            <a:off x="488061" y="5033772"/>
            <a:ext cx="2556891" cy="134416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defTabSz="914400">
              <a:lnSpc>
                <a:spcPct val="90000"/>
              </a:lnSpc>
              <a:spcAft>
                <a:spcPts val="600"/>
              </a:spcAft>
            </a:pPr>
            <a:r>
              <a:rPr lang="en-US" sz="3200" dirty="0">
                <a:solidFill>
                  <a:schemeClr val="bg1"/>
                </a:solidFill>
                <a:latin typeface="Beirut" pitchFamily="2" charset="-78"/>
                <a:cs typeface="Beirut" pitchFamily="2" charset="-78"/>
              </a:rPr>
              <a:t>2. Military Technology</a:t>
            </a:r>
          </a:p>
        </p:txBody>
      </p:sp>
      <p:pic>
        <p:nvPicPr>
          <p:cNvPr id="3" name="Imagen 2"/>
          <p:cNvPicPr>
            <a:picLocks noChangeAspect="1"/>
          </p:cNvPicPr>
          <p:nvPr/>
        </p:nvPicPr>
        <p:blipFill rotWithShape="1">
          <a:blip r:embed="rId2"/>
          <a:srcRect l="-423" t="-2" r="20527" b="-2"/>
          <a:stretch/>
        </p:blipFill>
        <p:spPr>
          <a:xfrm>
            <a:off x="1457325" y="391456"/>
            <a:ext cx="3000451" cy="4219774"/>
          </a:xfrm>
          <a:prstGeom prst="rect">
            <a:avLst/>
          </a:prstGeom>
        </p:spPr>
      </p:pic>
      <p:pic>
        <p:nvPicPr>
          <p:cNvPr id="4" name="Imagen 3" descr="BRIGS.jpeg"/>
          <p:cNvPicPr>
            <a:picLocks noChangeAspect="1"/>
          </p:cNvPicPr>
          <p:nvPr/>
        </p:nvPicPr>
        <p:blipFill rotWithShape="1">
          <a:blip r:embed="rId3">
            <a:extLst>
              <a:ext uri="{28A0092B-C50C-407E-A947-70E740481C1C}">
                <a14:useLocalDpi xmlns:a14="http://schemas.microsoft.com/office/drawing/2010/main" val="0"/>
              </a:ext>
            </a:extLst>
          </a:blip>
          <a:srcRect l="14981" r="6752"/>
          <a:stretch/>
        </p:blipFill>
        <p:spPr>
          <a:xfrm>
            <a:off x="4689161" y="389900"/>
            <a:ext cx="2997514" cy="4220030"/>
          </a:xfrm>
          <a:prstGeom prst="rect">
            <a:avLst/>
          </a:prstGeom>
        </p:spPr>
      </p:pic>
      <p:cxnSp>
        <p:nvCxnSpPr>
          <p:cNvPr id="26" name="Straight Connector 25">
            <a:extLst>
              <a:ext uri="{FF2B5EF4-FFF2-40B4-BE49-F238E27FC236}">
                <a16:creationId xmlns:a16="http://schemas.microsoft.com/office/drawing/2014/main" id="{17341211-05E5-4FDD-98B1-F551CD0EAE1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044952" y="5239512"/>
            <a:ext cx="0" cy="914400"/>
          </a:xfrm>
          <a:prstGeom prst="line">
            <a:avLst/>
          </a:prstGeom>
          <a:ln w="1905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7CB3B6B4-2AF5-D844-9E8D-52E4CD7A64FA}"/>
              </a:ext>
            </a:extLst>
          </p:cNvPr>
          <p:cNvSpPr/>
          <p:nvPr/>
        </p:nvSpPr>
        <p:spPr>
          <a:xfrm>
            <a:off x="3284982" y="5010912"/>
            <a:ext cx="5232654" cy="1344168"/>
          </a:xfrm>
          <a:prstGeom prst="rect">
            <a:avLst/>
          </a:prstGeom>
        </p:spPr>
        <p:txBody>
          <a:bodyPr vert="horz" lIns="91440" tIns="45720" rIns="91440" bIns="45720" rtlCol="0" anchor="ctr">
            <a:noAutofit/>
          </a:bodyPr>
          <a:lstStyle/>
          <a:p>
            <a:pPr marL="285750" indent="-228600" defTabSz="914400">
              <a:lnSpc>
                <a:spcPct val="90000"/>
              </a:lnSpc>
              <a:spcAft>
                <a:spcPts val="600"/>
              </a:spcAft>
              <a:buFont typeface="Arial" panose="020B0604020202020204" pitchFamily="34" charset="0"/>
              <a:buChar char="•"/>
            </a:pPr>
            <a:r>
              <a:rPr lang="en-US" dirty="0">
                <a:solidFill>
                  <a:schemeClr val="bg1"/>
                </a:solidFill>
                <a:latin typeface="Helvetica Light" panose="020B0403020202020204" pitchFamily="34" charset="0"/>
              </a:rPr>
              <a:t>Horse &amp; Mastiff</a:t>
            </a:r>
          </a:p>
          <a:p>
            <a:pPr marL="285750" indent="-228600" defTabSz="914400">
              <a:lnSpc>
                <a:spcPct val="90000"/>
              </a:lnSpc>
              <a:spcAft>
                <a:spcPts val="600"/>
              </a:spcAft>
              <a:buFont typeface="Arial" panose="020B0604020202020204" pitchFamily="34" charset="0"/>
              <a:buChar char="•"/>
            </a:pPr>
            <a:r>
              <a:rPr lang="en-US" dirty="0">
                <a:solidFill>
                  <a:schemeClr val="bg1"/>
                </a:solidFill>
                <a:latin typeface="Helvetica Light" panose="020B0403020202020204" pitchFamily="34" charset="0"/>
              </a:rPr>
              <a:t>Spanish steel (swords &amp; </a:t>
            </a:r>
            <a:r>
              <a:rPr lang="en-US" dirty="0" err="1">
                <a:solidFill>
                  <a:schemeClr val="bg1"/>
                </a:solidFill>
                <a:latin typeface="Helvetica Light" panose="020B0403020202020204" pitchFamily="34" charset="0"/>
              </a:rPr>
              <a:t>armour</a:t>
            </a:r>
            <a:r>
              <a:rPr lang="en-US" dirty="0">
                <a:solidFill>
                  <a:schemeClr val="bg1"/>
                </a:solidFill>
                <a:latin typeface="Helvetica Light" panose="020B0403020202020204" pitchFamily="34" charset="0"/>
              </a:rPr>
              <a:t>)</a:t>
            </a:r>
          </a:p>
          <a:p>
            <a:pPr marL="285750" indent="-228600" defTabSz="914400">
              <a:lnSpc>
                <a:spcPct val="90000"/>
              </a:lnSpc>
              <a:spcAft>
                <a:spcPts val="600"/>
              </a:spcAft>
              <a:buFont typeface="Arial" panose="020B0604020202020204" pitchFamily="34" charset="0"/>
              <a:buChar char="•"/>
            </a:pPr>
            <a:r>
              <a:rPr lang="en-US" dirty="0">
                <a:solidFill>
                  <a:schemeClr val="bg1"/>
                </a:solidFill>
                <a:latin typeface="Helvetica Light" panose="020B0403020202020204" pitchFamily="34" charset="0"/>
              </a:rPr>
              <a:t>Muskets and Arquebus</a:t>
            </a:r>
          </a:p>
          <a:p>
            <a:pPr marL="285750" indent="-228600" defTabSz="914400">
              <a:lnSpc>
                <a:spcPct val="90000"/>
              </a:lnSpc>
              <a:spcAft>
                <a:spcPts val="600"/>
              </a:spcAft>
              <a:buFont typeface="Arial" panose="020B0604020202020204" pitchFamily="34" charset="0"/>
              <a:buChar char="•"/>
            </a:pPr>
            <a:r>
              <a:rPr lang="en-US" dirty="0">
                <a:solidFill>
                  <a:schemeClr val="bg1"/>
                </a:solidFill>
                <a:latin typeface="Helvetica Light" panose="020B0403020202020204" pitchFamily="34" charset="0"/>
              </a:rPr>
              <a:t>Cannon</a:t>
            </a:r>
          </a:p>
          <a:p>
            <a:pPr marL="285750" indent="-228600" defTabSz="914400">
              <a:lnSpc>
                <a:spcPct val="90000"/>
              </a:lnSpc>
              <a:spcAft>
                <a:spcPts val="600"/>
              </a:spcAft>
              <a:buFont typeface="Arial" panose="020B0604020202020204" pitchFamily="34" charset="0"/>
              <a:buChar char="•"/>
            </a:pPr>
            <a:r>
              <a:rPr lang="en-US" dirty="0">
                <a:solidFill>
                  <a:schemeClr val="bg1"/>
                </a:solidFill>
                <a:latin typeface="Helvetica Light" panose="020B0403020202020204" pitchFamily="34" charset="0"/>
              </a:rPr>
              <a:t>Brigantines (Lake Texcoco)</a:t>
            </a:r>
          </a:p>
        </p:txBody>
      </p:sp>
    </p:spTree>
    <p:extLst>
      <p:ext uri="{BB962C8B-B14F-4D97-AF65-F5344CB8AC3E}">
        <p14:creationId xmlns:p14="http://schemas.microsoft.com/office/powerpoint/2010/main" val="3150938030"/>
      </p:ext>
    </p:extLst>
  </p:cSld>
  <p:clrMapOvr>
    <a:overrideClrMapping bg1="dk1" tx1="lt1" bg2="dk2"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smallpox Mexico.jpg"/>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Effect>
                      <a14:colorTemperature colorTemp="8800"/>
                    </a14:imgEffect>
                    <a14:imgEffect>
                      <a14:saturation sat="0"/>
                    </a14:imgEffect>
                  </a14:imgLayer>
                </a14:imgProps>
              </a:ext>
            </a:extLst>
          </a:blip>
          <a:srcRect t="20701" r="-1" b="12384"/>
          <a:stretch/>
        </p:blipFill>
        <p:spPr>
          <a:xfrm>
            <a:off x="240030" y="320040"/>
            <a:ext cx="8661654" cy="4303462"/>
          </a:xfrm>
          <a:prstGeom prst="rect">
            <a:avLst/>
          </a:prstGeom>
        </p:spPr>
      </p:pic>
      <p:sp>
        <p:nvSpPr>
          <p:cNvPr id="11" name="Rectangle 10">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4782312"/>
            <a:ext cx="8661654"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ángulo 1"/>
          <p:cNvSpPr/>
          <p:nvPr/>
        </p:nvSpPr>
        <p:spPr>
          <a:xfrm>
            <a:off x="630936" y="5009083"/>
            <a:ext cx="2167128" cy="1345997"/>
          </a:xfrm>
          <a:prstGeom prst="rect">
            <a:avLst/>
          </a:prstGeom>
        </p:spPr>
        <p:txBody>
          <a:bodyPr vert="horz" lIns="91440" tIns="45720" rIns="91440" bIns="45720" rtlCol="0" anchor="ctr">
            <a:normAutofit/>
          </a:bodyPr>
          <a:lstStyle/>
          <a:p>
            <a:pPr marL="0" lvl="1" defTabSz="914400">
              <a:lnSpc>
                <a:spcPct val="90000"/>
              </a:lnSpc>
              <a:spcBef>
                <a:spcPct val="0"/>
              </a:spcBef>
              <a:spcAft>
                <a:spcPts val="600"/>
              </a:spcAft>
            </a:pPr>
            <a:r>
              <a:rPr lang="en-US" sz="2600" dirty="0">
                <a:solidFill>
                  <a:schemeClr val="bg1"/>
                </a:solidFill>
                <a:latin typeface="Futura Medium" panose="020B0602020204020303" pitchFamily="34" charset="-79"/>
                <a:ea typeface="+mj-ea"/>
                <a:cs typeface="Futura Medium" panose="020B0602020204020303" pitchFamily="34" charset="-79"/>
              </a:rPr>
              <a:t>3. Disease</a:t>
            </a:r>
          </a:p>
        </p:txBody>
      </p:sp>
      <p:cxnSp>
        <p:nvCxnSpPr>
          <p:cNvPr id="13" name="Straight Connector 12">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044952"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8" name="Rectángulo 3">
            <a:extLst>
              <a:ext uri="{FF2B5EF4-FFF2-40B4-BE49-F238E27FC236}">
                <a16:creationId xmlns:a16="http://schemas.microsoft.com/office/drawing/2014/main" id="{44ECA491-477F-984B-BC9B-06BB8EFCB7FC}"/>
              </a:ext>
            </a:extLst>
          </p:cNvPr>
          <p:cNvSpPr/>
          <p:nvPr/>
        </p:nvSpPr>
        <p:spPr>
          <a:xfrm>
            <a:off x="3179063" y="4820119"/>
            <a:ext cx="5507735" cy="1569660"/>
          </a:xfrm>
          <a:prstGeom prst="rect">
            <a:avLst/>
          </a:prstGeom>
        </p:spPr>
        <p:txBody>
          <a:bodyPr wrap="square">
            <a:spAutoFit/>
          </a:bodyPr>
          <a:lstStyle/>
          <a:p>
            <a:pPr algn="just"/>
            <a:r>
              <a:rPr lang="en-GB" sz="2400" dirty="0">
                <a:solidFill>
                  <a:srgbClr val="DCE0F1"/>
                </a:solidFill>
                <a:latin typeface="Didot"/>
                <a:cs typeface="Didot"/>
              </a:rPr>
              <a:t>	</a:t>
            </a:r>
            <a:r>
              <a:rPr lang="en-GB" dirty="0">
                <a:solidFill>
                  <a:schemeClr val="bg1"/>
                </a:solidFill>
                <a:latin typeface="Beirut" pitchFamily="2" charset="-78"/>
                <a:cs typeface="Beirut" pitchFamily="2" charset="-78"/>
              </a:rPr>
              <a:t>‘Especially in densely-populated regions like Central Mexico, the part played by epidemics in sapping both the ability and the will to resist goes a long way towards explaining the suddenness and the completeness of the Spanish Success.’ </a:t>
            </a:r>
            <a:r>
              <a:rPr lang="en-GB" dirty="0">
                <a:solidFill>
                  <a:schemeClr val="bg1"/>
                </a:solidFill>
                <a:latin typeface="Didot"/>
                <a:cs typeface="Didot"/>
              </a:rPr>
              <a:t>John Elliott</a:t>
            </a:r>
          </a:p>
        </p:txBody>
      </p:sp>
    </p:spTree>
    <p:extLst>
      <p:ext uri="{BB962C8B-B14F-4D97-AF65-F5344CB8AC3E}">
        <p14:creationId xmlns:p14="http://schemas.microsoft.com/office/powerpoint/2010/main" val="3866769656"/>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9656" y="0"/>
            <a:ext cx="7824687"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1206" y="0"/>
            <a:ext cx="7441587"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ángulo 3"/>
          <p:cNvSpPr/>
          <p:nvPr/>
        </p:nvSpPr>
        <p:spPr>
          <a:xfrm>
            <a:off x="1624175" y="1278390"/>
            <a:ext cx="5895648" cy="4024884"/>
          </a:xfrm>
          <a:prstGeom prst="rect">
            <a:avLst/>
          </a:prstGeom>
        </p:spPr>
        <p:txBody>
          <a:bodyPr vert="horz" lIns="91440" tIns="45720" rIns="91440" bIns="45720" rtlCol="0" anchor="t">
            <a:normAutofit fontScale="92500"/>
          </a:bodyPr>
          <a:lstStyle/>
          <a:p>
            <a:pPr algn="ctr" defTabSz="914400">
              <a:lnSpc>
                <a:spcPct val="90000"/>
              </a:lnSpc>
              <a:spcAft>
                <a:spcPts val="600"/>
              </a:spcAft>
            </a:pPr>
            <a:r>
              <a:rPr lang="en-US" sz="2800" dirty="0">
                <a:latin typeface="Helvetica Light" panose="020B0403020202020204" pitchFamily="34" charset="0"/>
              </a:rPr>
              <a:t>‘How was it that a motley bunch of Spanish adventurers, never numbering much more than four hundred or so, was able to defeat an Amerindian military power on its home ground in the space of two years? What was it about Spaniards, or about Indians, that made so awesomely implausible a victory possible?’</a:t>
            </a:r>
          </a:p>
          <a:p>
            <a:pPr indent="-228600" defTabSz="914400">
              <a:lnSpc>
                <a:spcPct val="90000"/>
              </a:lnSpc>
              <a:spcAft>
                <a:spcPts val="600"/>
              </a:spcAft>
              <a:buFont typeface="Arial" panose="020B0604020202020204" pitchFamily="34" charset="0"/>
              <a:buChar char="•"/>
            </a:pPr>
            <a:endParaRPr lang="en-US" sz="2100" dirty="0"/>
          </a:p>
          <a:p>
            <a:pPr algn="r" defTabSz="914400">
              <a:lnSpc>
                <a:spcPct val="90000"/>
              </a:lnSpc>
              <a:spcAft>
                <a:spcPts val="600"/>
              </a:spcAft>
            </a:pPr>
            <a:r>
              <a:rPr lang="en-US" sz="2100" dirty="0">
                <a:latin typeface="Futura Medium" panose="020B0602020204020303" pitchFamily="34" charset="-79"/>
                <a:cs typeface="Futura Medium" panose="020B0602020204020303" pitchFamily="34" charset="-79"/>
              </a:rPr>
              <a:t>Inga </a:t>
            </a:r>
            <a:r>
              <a:rPr lang="en-US" sz="2100" dirty="0" err="1">
                <a:latin typeface="Futura Medium" panose="020B0602020204020303" pitchFamily="34" charset="-79"/>
                <a:cs typeface="Futura Medium" panose="020B0602020204020303" pitchFamily="34" charset="-79"/>
              </a:rPr>
              <a:t>Clenndinnen</a:t>
            </a:r>
            <a:r>
              <a:rPr lang="en-US" sz="2100" dirty="0">
                <a:latin typeface="Futura Medium" panose="020B0602020204020303" pitchFamily="34" charset="-79"/>
                <a:cs typeface="Futura Medium" panose="020B0602020204020303" pitchFamily="34" charset="-79"/>
              </a:rPr>
              <a:t> </a:t>
            </a:r>
          </a:p>
        </p:txBody>
      </p:sp>
    </p:spTree>
    <p:extLst>
      <p:ext uri="{BB962C8B-B14F-4D97-AF65-F5344CB8AC3E}">
        <p14:creationId xmlns:p14="http://schemas.microsoft.com/office/powerpoint/2010/main" val="3729834374"/>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7D58073-E998-5846-BD12-C89FD4AFF95A}"/>
              </a:ext>
            </a:extLst>
          </p:cNvPr>
          <p:cNvSpPr/>
          <p:nvPr/>
        </p:nvSpPr>
        <p:spPr>
          <a:xfrm>
            <a:off x="381000" y="566928"/>
            <a:ext cx="8382000" cy="2308324"/>
          </a:xfrm>
          <a:prstGeom prst="rect">
            <a:avLst/>
          </a:prstGeom>
        </p:spPr>
        <p:txBody>
          <a:bodyPr wrap="square">
            <a:spAutoFit/>
          </a:bodyPr>
          <a:lstStyle/>
          <a:p>
            <a:pPr algn="r"/>
            <a:r>
              <a:rPr lang="en-GB" sz="2200" spc="300" dirty="0">
                <a:solidFill>
                  <a:schemeClr val="bg1"/>
                </a:solidFill>
                <a:latin typeface="Beirut" pitchFamily="2" charset="-78"/>
                <a:cs typeface="Beirut" pitchFamily="2" charset="-78"/>
              </a:rPr>
              <a:t>	</a:t>
            </a:r>
            <a:r>
              <a:rPr lang="en-GB" sz="2400" dirty="0">
                <a:solidFill>
                  <a:schemeClr val="bg1"/>
                </a:solidFill>
                <a:latin typeface="Beirut" pitchFamily="2" charset="-78"/>
                <a:cs typeface="Beirut" pitchFamily="2" charset="-78"/>
              </a:rPr>
              <a:t>‘If the Black Death had been accompanied by the arrival of Genghis Khan’s hordes, miraculously plague-proof,  the story would have been very different. If, by the way, the plague and the Mongols had arrived in tandem, I think it is unlikely that I would be writing this preface in an Indo-European language.’ </a:t>
            </a:r>
            <a:r>
              <a:rPr lang="en-GB" sz="2200" dirty="0">
                <a:solidFill>
                  <a:schemeClr val="bg1"/>
                </a:solidFill>
                <a:latin typeface="Beirut" pitchFamily="2" charset="-78"/>
                <a:cs typeface="Beirut" pitchFamily="2" charset="-78"/>
              </a:rPr>
              <a:t>Alfred Crosby</a:t>
            </a:r>
            <a:endParaRPr lang="en-GB" sz="2200" dirty="0">
              <a:solidFill>
                <a:schemeClr val="bg1"/>
              </a:solidFill>
              <a:effectLst/>
              <a:latin typeface="Beirut" pitchFamily="2" charset="-78"/>
              <a:cs typeface="Beirut" pitchFamily="2" charset="-78"/>
            </a:endParaRPr>
          </a:p>
        </p:txBody>
      </p:sp>
      <p:sp>
        <p:nvSpPr>
          <p:cNvPr id="5" name="Content Placeholder 2">
            <a:extLst>
              <a:ext uri="{FF2B5EF4-FFF2-40B4-BE49-F238E27FC236}">
                <a16:creationId xmlns:a16="http://schemas.microsoft.com/office/drawing/2014/main" id="{8D0BE2DA-728C-794F-99D3-3A891C3D00D8}"/>
              </a:ext>
            </a:extLst>
          </p:cNvPr>
          <p:cNvSpPr>
            <a:spLocks noGrp="1"/>
          </p:cNvSpPr>
          <p:nvPr>
            <p:ph idx="1"/>
          </p:nvPr>
        </p:nvSpPr>
        <p:spPr>
          <a:xfrm>
            <a:off x="381000" y="3033979"/>
            <a:ext cx="8382000" cy="3513125"/>
          </a:xfrm>
        </p:spPr>
        <p:txBody>
          <a:bodyPr vert="horz" lIns="91440" tIns="45720" rIns="91440" bIns="45720" rtlCol="0" anchor="ctr">
            <a:noAutofit/>
          </a:bodyPr>
          <a:lstStyle/>
          <a:p>
            <a:pPr marL="0" lvl="0" indent="0" algn="ctr" defTabSz="914400" fontAlgn="base">
              <a:lnSpc>
                <a:spcPct val="90000"/>
              </a:lnSpc>
              <a:spcBef>
                <a:spcPct val="0"/>
              </a:spcBef>
              <a:spcAft>
                <a:spcPct val="0"/>
              </a:spcAft>
              <a:buNone/>
            </a:pPr>
            <a:r>
              <a:rPr lang="en-US" sz="2400" spc="300" dirty="0">
                <a:solidFill>
                  <a:schemeClr val="bg1"/>
                </a:solidFill>
                <a:latin typeface="Beirut" pitchFamily="2" charset="-78"/>
                <a:cs typeface="Beirut" pitchFamily="2" charset="-78"/>
              </a:rPr>
              <a:t>‘This sore affliction entered so deep into the minds of men and women that, in the horror thereof, brother was forsaken by brother, nephew by uncle, brother by sister and, oftentimes, husband by wife; nay, what is more and scarcely to be believed, fathers and mothers were found to abandon their own children, untended, unvisited, to their fate, as if they had been strangers…’ </a:t>
            </a:r>
            <a:endParaRPr lang="en-US" sz="2400" dirty="0">
              <a:solidFill>
                <a:schemeClr val="bg1"/>
              </a:solidFill>
              <a:latin typeface="Beirut" pitchFamily="2" charset="-78"/>
              <a:cs typeface="Beirut" pitchFamily="2" charset="-78"/>
            </a:endParaRPr>
          </a:p>
          <a:p>
            <a:pPr marL="0" lvl="0" indent="0" algn="r" defTabSz="914400" fontAlgn="base">
              <a:lnSpc>
                <a:spcPct val="90000"/>
              </a:lnSpc>
              <a:spcBef>
                <a:spcPct val="0"/>
              </a:spcBef>
              <a:spcAft>
                <a:spcPct val="0"/>
              </a:spcAft>
              <a:buNone/>
            </a:pPr>
            <a:endParaRPr lang="en-US" sz="2000" dirty="0">
              <a:solidFill>
                <a:schemeClr val="bg1"/>
              </a:solidFill>
              <a:latin typeface="Beirut" pitchFamily="2" charset="-78"/>
              <a:cs typeface="Beirut" pitchFamily="2" charset="-78"/>
            </a:endParaRPr>
          </a:p>
          <a:p>
            <a:pPr marL="0" lvl="0" indent="0" algn="r" defTabSz="914400" fontAlgn="base">
              <a:lnSpc>
                <a:spcPct val="90000"/>
              </a:lnSpc>
              <a:spcBef>
                <a:spcPct val="0"/>
              </a:spcBef>
              <a:spcAft>
                <a:spcPct val="0"/>
              </a:spcAft>
              <a:buNone/>
            </a:pPr>
            <a:r>
              <a:rPr lang="en-US" sz="2000" dirty="0">
                <a:solidFill>
                  <a:schemeClr val="bg1"/>
                </a:solidFill>
                <a:latin typeface="Beirut" pitchFamily="2" charset="-78"/>
                <a:cs typeface="Beirut" pitchFamily="2" charset="-78"/>
              </a:rPr>
              <a:t>From Boccaccio, </a:t>
            </a:r>
            <a:r>
              <a:rPr lang="en-US" sz="2000" i="1" dirty="0">
                <a:solidFill>
                  <a:schemeClr val="bg1"/>
                </a:solidFill>
                <a:latin typeface="Beirut" pitchFamily="2" charset="-78"/>
                <a:cs typeface="Beirut" pitchFamily="2" charset="-78"/>
              </a:rPr>
              <a:t>The Decameron</a:t>
            </a:r>
            <a:endParaRPr lang="en-US" sz="2000" dirty="0">
              <a:solidFill>
                <a:schemeClr val="bg1"/>
              </a:solidFill>
              <a:latin typeface="Beirut" pitchFamily="2" charset="-78"/>
              <a:cs typeface="Beirut" pitchFamily="2" charset="-78"/>
            </a:endParaRPr>
          </a:p>
        </p:txBody>
      </p:sp>
    </p:spTree>
    <p:extLst>
      <p:ext uri="{BB962C8B-B14F-4D97-AF65-F5344CB8AC3E}">
        <p14:creationId xmlns:p14="http://schemas.microsoft.com/office/powerpoint/2010/main" val="40508705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ángulo 4">
            <a:extLst>
              <a:ext uri="{FF2B5EF4-FFF2-40B4-BE49-F238E27FC236}">
                <a16:creationId xmlns:a16="http://schemas.microsoft.com/office/drawing/2014/main" id="{842CDCF1-9648-0C4E-BD23-40059B4D653F}"/>
              </a:ext>
            </a:extLst>
          </p:cNvPr>
          <p:cNvSpPr/>
          <p:nvPr/>
        </p:nvSpPr>
        <p:spPr>
          <a:xfrm>
            <a:off x="523339" y="5311467"/>
            <a:ext cx="8074057" cy="1207269"/>
          </a:xfrm>
          <a:prstGeom prst="rect">
            <a:avLst/>
          </a:prstGeom>
        </p:spPr>
        <p:txBody>
          <a:bodyPr vert="horz" lIns="91440" tIns="45720" rIns="91440" bIns="45720" rtlCol="0" anchor="b">
            <a:normAutofit lnSpcReduction="10000"/>
          </a:bodyPr>
          <a:lstStyle/>
          <a:p>
            <a:pPr lvl="1" algn="ctr" defTabSz="914400">
              <a:lnSpc>
                <a:spcPct val="90000"/>
              </a:lnSpc>
              <a:spcBef>
                <a:spcPct val="0"/>
              </a:spcBef>
              <a:spcAft>
                <a:spcPts val="600"/>
              </a:spcAft>
            </a:pPr>
            <a:r>
              <a:rPr lang="en-US" sz="3300" dirty="0">
                <a:latin typeface="Beirut" pitchFamily="2" charset="-78"/>
                <a:ea typeface="+mj-ea"/>
                <a:cs typeface="Beirut" pitchFamily="2" charset="-78"/>
              </a:rPr>
              <a:t>4</a:t>
            </a:r>
            <a:r>
              <a:rPr lang="en-US" sz="3600" dirty="0">
                <a:latin typeface="Beirut" pitchFamily="2" charset="-78"/>
                <a:ea typeface="+mj-ea"/>
                <a:cs typeface="Beirut" pitchFamily="2" charset="-78"/>
              </a:rPr>
              <a:t>. </a:t>
            </a:r>
            <a:r>
              <a:rPr lang="en-US" sz="3600" dirty="0" err="1">
                <a:latin typeface="Beirut" pitchFamily="2" charset="-78"/>
                <a:ea typeface="+mj-ea"/>
                <a:cs typeface="Beirut" pitchFamily="2" charset="-78"/>
              </a:rPr>
              <a:t>Centralised</a:t>
            </a:r>
            <a:r>
              <a:rPr lang="en-US" sz="3600" dirty="0">
                <a:latin typeface="Beirut" pitchFamily="2" charset="-78"/>
                <a:ea typeface="+mj-ea"/>
                <a:cs typeface="Beirut" pitchFamily="2" charset="-78"/>
              </a:rPr>
              <a:t> indigenous government</a:t>
            </a:r>
          </a:p>
          <a:p>
            <a:pPr lvl="1" algn="ctr" defTabSz="914400">
              <a:lnSpc>
                <a:spcPct val="90000"/>
              </a:lnSpc>
              <a:spcBef>
                <a:spcPct val="0"/>
              </a:spcBef>
              <a:spcAft>
                <a:spcPts val="600"/>
              </a:spcAft>
            </a:pPr>
            <a:r>
              <a:rPr lang="en-US" sz="3600" dirty="0">
                <a:solidFill>
                  <a:schemeClr val="tx1">
                    <a:lumMod val="95000"/>
                    <a:lumOff val="5000"/>
                  </a:schemeClr>
                </a:solidFill>
                <a:latin typeface="Beirut" pitchFamily="2" charset="-78"/>
                <a:cs typeface="Beirut" pitchFamily="2" charset="-78"/>
              </a:rPr>
              <a:t>5. Division and Resistance</a:t>
            </a:r>
            <a:endParaRPr lang="en-ES" sz="3600" dirty="0">
              <a:solidFill>
                <a:schemeClr val="tx1">
                  <a:lumMod val="95000"/>
                  <a:lumOff val="5000"/>
                </a:schemeClr>
              </a:solidFill>
            </a:endParaRPr>
          </a:p>
          <a:p>
            <a:pPr lvl="1" algn="ctr" defTabSz="914400">
              <a:lnSpc>
                <a:spcPct val="90000"/>
              </a:lnSpc>
              <a:spcBef>
                <a:spcPct val="0"/>
              </a:spcBef>
              <a:spcAft>
                <a:spcPts val="600"/>
              </a:spcAft>
            </a:pPr>
            <a:endParaRPr lang="en-US" sz="3600" dirty="0">
              <a:latin typeface="Beirut" pitchFamily="2" charset="-78"/>
              <a:ea typeface="+mj-ea"/>
              <a:cs typeface="Beirut" pitchFamily="2" charset="-78"/>
            </a:endParaRPr>
          </a:p>
        </p:txBody>
      </p:sp>
      <p:pic>
        <p:nvPicPr>
          <p:cNvPr id="8" name="Picture 3" descr="Wk4 Aztec society.pdf">
            <a:extLst>
              <a:ext uri="{FF2B5EF4-FFF2-40B4-BE49-F238E27FC236}">
                <a16:creationId xmlns:a16="http://schemas.microsoft.com/office/drawing/2014/main" id="{DB0A0DDD-201D-5449-BABD-CCE0227BC533}"/>
              </a:ext>
            </a:extLst>
          </p:cNvPr>
          <p:cNvPicPr>
            <a:picLocks noChangeAspect="1"/>
          </p:cNvPicPr>
          <p:nvPr/>
        </p:nvPicPr>
        <p:blipFill rotWithShape="1">
          <a:blip r:embed="rId2">
            <a:extLst>
              <a:ext uri="{28A0092B-C50C-407E-A947-70E740481C1C}">
                <a14:useLocalDpi xmlns:a14="http://schemas.microsoft.com/office/drawing/2010/main" val="0"/>
              </a:ext>
            </a:extLst>
          </a:blip>
          <a:srcRect l="5735" t="12560" r="8628" b="21684"/>
          <a:stretch/>
        </p:blipFill>
        <p:spPr>
          <a:xfrm>
            <a:off x="132834" y="1546533"/>
            <a:ext cx="2723277" cy="2955797"/>
          </a:xfrm>
          <a:prstGeom prst="rect">
            <a:avLst/>
          </a:prstGeom>
        </p:spPr>
      </p:pic>
      <p:cxnSp>
        <p:nvCxnSpPr>
          <p:cNvPr id="21" name="Straight Connector 20">
            <a:extLst>
              <a:ext uri="{FF2B5EF4-FFF2-40B4-BE49-F238E27FC236}">
                <a16:creationId xmlns:a16="http://schemas.microsoft.com/office/drawing/2014/main" id="{564940E8-4031-4205-8D84-CBBB398C914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84159" y="1183158"/>
            <a:ext cx="0" cy="2120900"/>
          </a:xfrm>
          <a:prstGeom prst="line">
            <a:avLst/>
          </a:prstGeom>
          <a:ln w="19050">
            <a:solidFill>
              <a:schemeClr val="tx1">
                <a:lumMod val="75000"/>
                <a:lumOff val="25000"/>
                <a:alpha val="60000"/>
              </a:schemeClr>
            </a:solidFill>
          </a:ln>
        </p:spPr>
        <p:style>
          <a:lnRef idx="1">
            <a:schemeClr val="accent1"/>
          </a:lnRef>
          <a:fillRef idx="0">
            <a:schemeClr val="accent1"/>
          </a:fillRef>
          <a:effectRef idx="0">
            <a:schemeClr val="accent1"/>
          </a:effectRef>
          <a:fontRef idx="minor">
            <a:schemeClr val="tx1"/>
          </a:fontRef>
        </p:style>
      </p:cxnSp>
      <p:pic>
        <p:nvPicPr>
          <p:cNvPr id="7" name="Imagen 4" descr="tlaxcala3.jpg">
            <a:extLst>
              <a:ext uri="{FF2B5EF4-FFF2-40B4-BE49-F238E27FC236}">
                <a16:creationId xmlns:a16="http://schemas.microsoft.com/office/drawing/2014/main" id="{110DC9CE-C0CF-DC41-97DB-04A973EECDBE}"/>
              </a:ext>
            </a:extLst>
          </p:cNvPr>
          <p:cNvPicPr>
            <a:picLocks noChangeAspect="1"/>
          </p:cNvPicPr>
          <p:nvPr/>
        </p:nvPicPr>
        <p:blipFill rotWithShape="1">
          <a:blip r:embed="rId3">
            <a:extLst>
              <a:ext uri="{28A0092B-C50C-407E-A947-70E740481C1C}">
                <a14:useLocalDpi xmlns:a14="http://schemas.microsoft.com/office/drawing/2010/main" val="0"/>
              </a:ext>
            </a:extLst>
          </a:blip>
          <a:srcRect r="4237" b="-2"/>
          <a:stretch/>
        </p:blipFill>
        <p:spPr>
          <a:xfrm>
            <a:off x="3192640" y="1546533"/>
            <a:ext cx="2735457" cy="2699433"/>
          </a:xfrm>
          <a:prstGeom prst="rect">
            <a:avLst/>
          </a:prstGeom>
        </p:spPr>
      </p:pic>
      <p:cxnSp>
        <p:nvCxnSpPr>
          <p:cNvPr id="23" name="Straight Connector 22">
            <a:extLst>
              <a:ext uri="{FF2B5EF4-FFF2-40B4-BE49-F238E27FC236}">
                <a16:creationId xmlns:a16="http://schemas.microsoft.com/office/drawing/2014/main" id="{3D83F26F-C55B-4A92-9AFF-4894D14E27C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47668" y="1183158"/>
            <a:ext cx="0" cy="2120900"/>
          </a:xfrm>
          <a:prstGeom prst="line">
            <a:avLst/>
          </a:prstGeom>
          <a:ln w="19050">
            <a:solidFill>
              <a:schemeClr val="tx1">
                <a:lumMod val="75000"/>
                <a:lumOff val="25000"/>
                <a:alpha val="60000"/>
              </a:schemeClr>
            </a:solidFill>
          </a:ln>
        </p:spPr>
        <p:style>
          <a:lnRef idx="1">
            <a:schemeClr val="accent1"/>
          </a:lnRef>
          <a:fillRef idx="0">
            <a:schemeClr val="accent1"/>
          </a:fillRef>
          <a:effectRef idx="0">
            <a:schemeClr val="accent1"/>
          </a:effectRef>
          <a:fontRef idx="minor">
            <a:schemeClr val="tx1"/>
          </a:fontRef>
        </p:style>
      </p:cxnSp>
      <p:pic>
        <p:nvPicPr>
          <p:cNvPr id="6" name="Imagen 5" descr="ceh pech.png"/>
          <p:cNvPicPr>
            <a:picLocks noChangeAspect="1"/>
          </p:cNvPicPr>
          <p:nvPr/>
        </p:nvPicPr>
        <p:blipFill rotWithShape="1">
          <a:blip r:embed="rId4">
            <a:extLst>
              <a:ext uri="{28A0092B-C50C-407E-A947-70E740481C1C}">
                <a14:useLocalDpi xmlns:a14="http://schemas.microsoft.com/office/drawing/2010/main" val="0"/>
              </a:ext>
            </a:extLst>
          </a:blip>
          <a:srcRect t="1332" r="2" b="3"/>
          <a:stretch/>
        </p:blipFill>
        <p:spPr>
          <a:xfrm>
            <a:off x="6167240" y="1546533"/>
            <a:ext cx="2735456" cy="2698991"/>
          </a:xfrm>
          <a:prstGeom prst="rect">
            <a:avLst/>
          </a:prstGeom>
        </p:spPr>
      </p:pic>
    </p:spTree>
    <p:extLst>
      <p:ext uri="{BB962C8B-B14F-4D97-AF65-F5344CB8AC3E}">
        <p14:creationId xmlns:p14="http://schemas.microsoft.com/office/powerpoint/2010/main" val="1261525382"/>
      </p:ext>
    </p:extLst>
  </p:cSld>
  <p:clrMapOvr>
    <a:overrideClrMapping bg1="dk1" tx1="lt1" bg2="dk2" tx2="lt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montejo.jpg"/>
          <p:cNvPicPr>
            <a:picLocks noChangeAspect="1"/>
          </p:cNvPicPr>
          <p:nvPr/>
        </p:nvPicPr>
        <p:blipFill rotWithShape="1">
          <a:blip r:embed="rId2">
            <a:extLst>
              <a:ext uri="{28A0092B-C50C-407E-A947-70E740481C1C}">
                <a14:useLocalDpi xmlns:a14="http://schemas.microsoft.com/office/drawing/2010/main" val="0"/>
              </a:ext>
            </a:extLst>
          </a:blip>
          <a:srcRect r="3000"/>
          <a:stretch/>
        </p:blipFill>
        <p:spPr>
          <a:xfrm>
            <a:off x="-2285" y="10"/>
            <a:ext cx="9143999" cy="6857990"/>
          </a:xfrm>
          <a:prstGeom prst="rect">
            <a:avLst/>
          </a:prstGeom>
        </p:spPr>
      </p:pic>
      <p:sp>
        <p:nvSpPr>
          <p:cNvPr id="10" name="Rectangle 9">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9143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6520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8" name="Rectangle 67">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imagen_1243.jpg"/>
          <p:cNvPicPr>
            <a:picLocks noChangeAspect="1"/>
          </p:cNvPicPr>
          <p:nvPr/>
        </p:nvPicPr>
        <p:blipFill rotWithShape="1">
          <a:blip r:embed="rId2">
            <a:extLst>
              <a:ext uri="{28A0092B-C50C-407E-A947-70E740481C1C}">
                <a14:useLocalDpi xmlns:a14="http://schemas.microsoft.com/office/drawing/2010/main" val="0"/>
              </a:ext>
            </a:extLst>
          </a:blip>
          <a:srcRect t="9091" r="23720" b="-1"/>
          <a:stretch/>
        </p:blipFill>
        <p:spPr>
          <a:xfrm>
            <a:off x="2641851" y="10"/>
            <a:ext cx="6502149" cy="6857990"/>
          </a:xfrm>
          <a:prstGeom prst="rect">
            <a:avLst/>
          </a:prstGeom>
        </p:spPr>
      </p:pic>
      <p:sp>
        <p:nvSpPr>
          <p:cNvPr id="70" name="Rectangle 69">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1745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87775" y="674370"/>
            <a:ext cx="73152" cy="4114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84" name="Rectangle 73">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183" y="2443480"/>
            <a:ext cx="2475738"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ángulo 7"/>
          <p:cNvSpPr/>
          <p:nvPr/>
        </p:nvSpPr>
        <p:spPr>
          <a:xfrm>
            <a:off x="231822" y="1331704"/>
            <a:ext cx="4944862" cy="4682761"/>
          </a:xfrm>
          <a:prstGeom prst="rect">
            <a:avLst/>
          </a:prstGeom>
        </p:spPr>
        <p:txBody>
          <a:bodyPr vert="horz" lIns="91440" tIns="45720" rIns="91440" bIns="45720" rtlCol="0" anchor="t">
            <a:noAutofit/>
          </a:bodyPr>
          <a:lstStyle/>
          <a:p>
            <a:pPr lvl="0" defTabSz="914400">
              <a:lnSpc>
                <a:spcPct val="90000"/>
              </a:lnSpc>
              <a:spcAft>
                <a:spcPts val="600"/>
              </a:spcAft>
            </a:pPr>
            <a:r>
              <a:rPr lang="en-US" sz="3200" dirty="0">
                <a:latin typeface="Futura Medium" panose="020B0602020204020303" pitchFamily="34" charset="-79"/>
                <a:cs typeface="Futura Medium" panose="020B0602020204020303" pitchFamily="34" charset="-79"/>
              </a:rPr>
              <a:t>4. Writing the History of the Conquest</a:t>
            </a:r>
          </a:p>
          <a:p>
            <a:pPr lvl="1" indent="-228600" defTabSz="914400">
              <a:lnSpc>
                <a:spcPct val="90000"/>
              </a:lnSpc>
              <a:spcAft>
                <a:spcPts val="600"/>
              </a:spcAft>
              <a:buFont typeface="Arial" panose="020B0604020202020204" pitchFamily="34" charset="0"/>
              <a:buChar char="•"/>
            </a:pPr>
            <a:endParaRPr lang="en-US" sz="2200" dirty="0">
              <a:latin typeface="Futura Medium" panose="020B0602020204020303" pitchFamily="34" charset="-79"/>
              <a:cs typeface="Futura Medium" panose="020B0602020204020303" pitchFamily="34" charset="-79"/>
            </a:endParaRPr>
          </a:p>
          <a:p>
            <a:pPr marL="228600" lvl="1" defTabSz="914400">
              <a:lnSpc>
                <a:spcPct val="90000"/>
              </a:lnSpc>
              <a:spcAft>
                <a:spcPts val="600"/>
              </a:spcAft>
            </a:pPr>
            <a:endParaRPr lang="en-US" sz="2200" dirty="0">
              <a:latin typeface="Futura Medium" panose="020B0602020204020303" pitchFamily="34" charset="-79"/>
              <a:cs typeface="Futura Medium" panose="020B0602020204020303" pitchFamily="34" charset="-79"/>
            </a:endParaRPr>
          </a:p>
          <a:p>
            <a:pPr marL="800100" lvl="1" indent="-228600" defTabSz="914400">
              <a:lnSpc>
                <a:spcPct val="90000"/>
              </a:lnSpc>
              <a:spcAft>
                <a:spcPts val="600"/>
              </a:spcAft>
              <a:buFont typeface="Arial" panose="020B0604020202020204" pitchFamily="34" charset="0"/>
              <a:buChar char="•"/>
            </a:pPr>
            <a:r>
              <a:rPr lang="en-US" sz="2200" dirty="0">
                <a:latin typeface="Helvetica Light" panose="020B0403020202020204" pitchFamily="34" charset="0"/>
                <a:cs typeface="Futura Medium" panose="020B0602020204020303" pitchFamily="34" charset="-79"/>
              </a:rPr>
              <a:t>SOURCES</a:t>
            </a:r>
          </a:p>
          <a:p>
            <a:pPr marL="571500" lvl="1" defTabSz="914400">
              <a:lnSpc>
                <a:spcPct val="90000"/>
              </a:lnSpc>
              <a:spcAft>
                <a:spcPts val="600"/>
              </a:spcAft>
            </a:pPr>
            <a:endParaRPr lang="en-US" sz="800" dirty="0">
              <a:latin typeface="Helvetica Light" panose="020B0403020202020204" pitchFamily="34" charset="0"/>
              <a:cs typeface="Futura Medium" panose="020B0602020204020303" pitchFamily="34" charset="-79"/>
            </a:endParaRPr>
          </a:p>
          <a:p>
            <a:pPr marL="800100" lvl="1" indent="-228600" defTabSz="914400">
              <a:lnSpc>
                <a:spcPct val="90000"/>
              </a:lnSpc>
              <a:spcAft>
                <a:spcPts val="600"/>
              </a:spcAft>
              <a:buFont typeface="Arial" panose="020B0604020202020204" pitchFamily="34" charset="0"/>
              <a:buChar char="•"/>
            </a:pPr>
            <a:r>
              <a:rPr lang="en-US" sz="2200" dirty="0">
                <a:latin typeface="Helvetica Light" panose="020B0403020202020204" pitchFamily="34" charset="0"/>
                <a:cs typeface="Futura Medium" panose="020B0602020204020303" pitchFamily="34" charset="-79"/>
              </a:rPr>
              <a:t>CHALLENGES</a:t>
            </a:r>
          </a:p>
          <a:p>
            <a:pPr marL="571500" lvl="1" defTabSz="914400">
              <a:lnSpc>
                <a:spcPct val="90000"/>
              </a:lnSpc>
              <a:spcAft>
                <a:spcPts val="600"/>
              </a:spcAft>
            </a:pPr>
            <a:endParaRPr lang="en-US" sz="800" dirty="0">
              <a:latin typeface="Helvetica Light" panose="020B0403020202020204" pitchFamily="34" charset="0"/>
              <a:cs typeface="Futura Medium" panose="020B0602020204020303" pitchFamily="34" charset="-79"/>
            </a:endParaRPr>
          </a:p>
          <a:p>
            <a:pPr marL="800100" lvl="1" indent="-228600" defTabSz="914400">
              <a:lnSpc>
                <a:spcPct val="90000"/>
              </a:lnSpc>
              <a:spcAft>
                <a:spcPts val="600"/>
              </a:spcAft>
              <a:buFont typeface="Arial" panose="020B0604020202020204" pitchFamily="34" charset="0"/>
              <a:buChar char="•"/>
            </a:pPr>
            <a:r>
              <a:rPr lang="en-US" sz="2200" dirty="0">
                <a:latin typeface="Helvetica Light" panose="020B0403020202020204" pitchFamily="34" charset="0"/>
                <a:cs typeface="Futura Medium" panose="020B0602020204020303" pitchFamily="34" charset="-79"/>
              </a:rPr>
              <a:t>THEMES AND APPROACHES</a:t>
            </a:r>
          </a:p>
        </p:txBody>
      </p:sp>
      <p:sp>
        <p:nvSpPr>
          <p:cNvPr id="2" name="Rectangle 1">
            <a:extLst>
              <a:ext uri="{FF2B5EF4-FFF2-40B4-BE49-F238E27FC236}">
                <a16:creationId xmlns:a16="http://schemas.microsoft.com/office/drawing/2014/main" id="{EC3625EC-3B6F-C347-AEEA-28DFC07BABC7}"/>
              </a:ext>
            </a:extLst>
          </p:cNvPr>
          <p:cNvSpPr/>
          <p:nvPr/>
        </p:nvSpPr>
        <p:spPr>
          <a:xfrm>
            <a:off x="100055" y="731034"/>
            <a:ext cx="848592" cy="2516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a:p>
        </p:txBody>
      </p:sp>
    </p:spTree>
    <p:extLst>
      <p:ext uri="{BB962C8B-B14F-4D97-AF65-F5344CB8AC3E}">
        <p14:creationId xmlns:p14="http://schemas.microsoft.com/office/powerpoint/2010/main" val="241516114"/>
      </p:ext>
    </p:extLst>
  </p:cSld>
  <p:clrMapOvr>
    <a:overrideClrMapping bg1="dk1" tx1="lt1" bg2="dk2" tx2="lt2" accent1="accent1" accent2="accent2" accent3="accent3" accent4="accent4" accent5="accent5" accent6="accent6" hlink="hlink" folHlink="folHlink"/>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 y="465745"/>
            <a:ext cx="83439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28650" y="894027"/>
            <a:ext cx="2620771" cy="4782873"/>
          </a:xfrm>
          <a:prstGeom prst="rect">
            <a:avLst/>
          </a:prstGeom>
        </p:spPr>
        <p:txBody>
          <a:bodyPr vert="horz" lIns="91440" tIns="45720" rIns="91440" bIns="45720" rtlCol="0" anchor="ctr">
            <a:normAutofit/>
          </a:bodyPr>
          <a:lstStyle/>
          <a:p>
            <a:pPr algn="r" defTabSz="914400">
              <a:lnSpc>
                <a:spcPct val="90000"/>
              </a:lnSpc>
              <a:spcBef>
                <a:spcPct val="0"/>
              </a:spcBef>
              <a:spcAft>
                <a:spcPts val="600"/>
              </a:spcAft>
            </a:pPr>
            <a:r>
              <a:rPr lang="en-US" sz="4400" kern="1200" dirty="0">
                <a:solidFill>
                  <a:schemeClr val="bg1"/>
                </a:solidFill>
                <a:latin typeface="Didot" panose="02000503000000020003" pitchFamily="2" charset="-79"/>
                <a:ea typeface="+mj-ea"/>
                <a:cs typeface="Didot" panose="02000503000000020003" pitchFamily="2" charset="-79"/>
              </a:rPr>
              <a:t>Sources for the Conquest of Mexico</a:t>
            </a: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732024" y="894027"/>
            <a:ext cx="4783326" cy="4782873"/>
          </a:xfrm>
          <a:prstGeom prst="rect">
            <a:avLst/>
          </a:prstGeom>
        </p:spPr>
        <p:txBody>
          <a:bodyPr vert="horz" lIns="91440" tIns="45720" rIns="91440" bIns="45720" rtlCol="0" anchor="ctr">
            <a:normAutofit/>
          </a:bodyPr>
          <a:lstStyle/>
          <a:p>
            <a:pPr marL="342900" lvl="0" indent="-228600" defTabSz="914400">
              <a:lnSpc>
                <a:spcPct val="90000"/>
              </a:lnSpc>
              <a:spcAft>
                <a:spcPts val="600"/>
              </a:spcAft>
              <a:buFont typeface="Arial" panose="020B0604020202020204" pitchFamily="34" charset="0"/>
              <a:buChar char="•"/>
              <a:tabLst>
                <a:tab pos="457200" algn="l"/>
              </a:tabLst>
            </a:pPr>
            <a:r>
              <a:rPr lang="en-US" sz="2100" dirty="0">
                <a:solidFill>
                  <a:schemeClr val="bg1"/>
                </a:solidFill>
                <a:latin typeface="Helvetica Light" panose="020B0403020202020204" pitchFamily="34" charset="0"/>
              </a:rPr>
              <a:t>Letters of </a:t>
            </a:r>
            <a:r>
              <a:rPr lang="en-US" sz="2100" dirty="0" err="1">
                <a:solidFill>
                  <a:schemeClr val="bg1"/>
                </a:solidFill>
                <a:latin typeface="Helvetica Light" panose="020B0403020202020204" pitchFamily="34" charset="0"/>
              </a:rPr>
              <a:t>Hernán</a:t>
            </a:r>
            <a:r>
              <a:rPr lang="en-US" sz="2100" dirty="0">
                <a:solidFill>
                  <a:schemeClr val="bg1"/>
                </a:solidFill>
                <a:latin typeface="Helvetica Light" panose="020B0403020202020204" pitchFamily="34" charset="0"/>
              </a:rPr>
              <a:t> Cortés (1522-1525)</a:t>
            </a:r>
          </a:p>
          <a:p>
            <a:pPr marL="342900" lvl="0" indent="-228600" defTabSz="914400">
              <a:lnSpc>
                <a:spcPct val="90000"/>
              </a:lnSpc>
              <a:spcAft>
                <a:spcPts val="600"/>
              </a:spcAft>
              <a:buFont typeface="Arial" panose="020B0604020202020204" pitchFamily="34" charset="0"/>
              <a:buChar char="•"/>
              <a:tabLst>
                <a:tab pos="457200" algn="l"/>
              </a:tabLst>
            </a:pPr>
            <a:r>
              <a:rPr lang="en-US" sz="2100" dirty="0">
                <a:solidFill>
                  <a:schemeClr val="bg1"/>
                </a:solidFill>
                <a:latin typeface="Helvetica Light" panose="020B0403020202020204" pitchFamily="34" charset="0"/>
              </a:rPr>
              <a:t>Juan </a:t>
            </a:r>
            <a:r>
              <a:rPr lang="en-US" sz="2100" dirty="0" err="1">
                <a:solidFill>
                  <a:schemeClr val="bg1"/>
                </a:solidFill>
                <a:latin typeface="Helvetica Light" panose="020B0403020202020204" pitchFamily="34" charset="0"/>
              </a:rPr>
              <a:t>Ginés</a:t>
            </a:r>
            <a:r>
              <a:rPr lang="en-US" sz="2100" dirty="0">
                <a:solidFill>
                  <a:schemeClr val="bg1"/>
                </a:solidFill>
                <a:latin typeface="Helvetica Light" panose="020B0403020202020204" pitchFamily="34" charset="0"/>
              </a:rPr>
              <a:t> de </a:t>
            </a:r>
            <a:r>
              <a:rPr lang="en-US" sz="2100" dirty="0" err="1">
                <a:solidFill>
                  <a:schemeClr val="bg1"/>
                </a:solidFill>
                <a:latin typeface="Helvetica Light" panose="020B0403020202020204" pitchFamily="34" charset="0"/>
              </a:rPr>
              <a:t>Supúlveda</a:t>
            </a:r>
            <a:r>
              <a:rPr lang="en-US" sz="2100" dirty="0">
                <a:solidFill>
                  <a:schemeClr val="bg1"/>
                </a:solidFill>
                <a:latin typeface="Helvetica Light" panose="020B0403020202020204" pitchFamily="34" charset="0"/>
              </a:rPr>
              <a:t> (1540s)</a:t>
            </a:r>
          </a:p>
          <a:p>
            <a:pPr marL="342900" lvl="0" indent="-228600" defTabSz="914400">
              <a:lnSpc>
                <a:spcPct val="90000"/>
              </a:lnSpc>
              <a:spcAft>
                <a:spcPts val="600"/>
              </a:spcAft>
              <a:buFont typeface="Arial" panose="020B0604020202020204" pitchFamily="34" charset="0"/>
              <a:buChar char="•"/>
              <a:tabLst>
                <a:tab pos="457200" algn="l"/>
              </a:tabLst>
            </a:pPr>
            <a:r>
              <a:rPr lang="en-US" sz="2100" dirty="0">
                <a:solidFill>
                  <a:schemeClr val="bg1"/>
                </a:solidFill>
                <a:latin typeface="Helvetica Light" panose="020B0403020202020204" pitchFamily="34" charset="0"/>
              </a:rPr>
              <a:t>Fray Bernardino de </a:t>
            </a:r>
            <a:r>
              <a:rPr lang="en-US" sz="2100" dirty="0" err="1">
                <a:solidFill>
                  <a:schemeClr val="bg1"/>
                </a:solidFill>
                <a:latin typeface="Helvetica Light" panose="020B0403020202020204" pitchFamily="34" charset="0"/>
              </a:rPr>
              <a:t>Sahagún</a:t>
            </a:r>
            <a:r>
              <a:rPr lang="en-US" sz="2100" dirty="0">
                <a:solidFill>
                  <a:schemeClr val="bg1"/>
                </a:solidFill>
                <a:latin typeface="Helvetica Light" panose="020B0403020202020204" pitchFamily="34" charset="0"/>
              </a:rPr>
              <a:t> Florentine Codex (c.1585)</a:t>
            </a:r>
          </a:p>
          <a:p>
            <a:pPr marL="342900" lvl="0" indent="-228600" defTabSz="914400">
              <a:lnSpc>
                <a:spcPct val="90000"/>
              </a:lnSpc>
              <a:spcAft>
                <a:spcPts val="600"/>
              </a:spcAft>
              <a:buFont typeface="Arial" panose="020B0604020202020204" pitchFamily="34" charset="0"/>
              <a:buChar char="•"/>
              <a:tabLst>
                <a:tab pos="457200" algn="l"/>
              </a:tabLst>
            </a:pPr>
            <a:r>
              <a:rPr lang="en-US" sz="2100" dirty="0">
                <a:solidFill>
                  <a:schemeClr val="bg1"/>
                </a:solidFill>
                <a:latin typeface="Helvetica Light" panose="020B0403020202020204" pitchFamily="34" charset="0"/>
              </a:rPr>
              <a:t>Bernal Díaz del Castillo, The True History of the Conquest of New Spain (1576)</a:t>
            </a:r>
          </a:p>
          <a:p>
            <a:pPr marL="342900" lvl="0" indent="-228600" defTabSz="914400">
              <a:lnSpc>
                <a:spcPct val="90000"/>
              </a:lnSpc>
              <a:spcAft>
                <a:spcPts val="600"/>
              </a:spcAft>
              <a:buFont typeface="Arial" panose="020B0604020202020204" pitchFamily="34" charset="0"/>
              <a:buChar char="•"/>
              <a:tabLst>
                <a:tab pos="457200" algn="l"/>
              </a:tabLst>
            </a:pPr>
            <a:r>
              <a:rPr lang="en-US" sz="2100" dirty="0">
                <a:solidFill>
                  <a:schemeClr val="bg1"/>
                </a:solidFill>
                <a:latin typeface="Helvetica Light" panose="020B0403020202020204" pitchFamily="34" charset="0"/>
              </a:rPr>
              <a:t>Diego Durán’s account, The History of the Indies and New Spain (1581) </a:t>
            </a:r>
            <a:endParaRPr lang="en-US" sz="2100" dirty="0">
              <a:solidFill>
                <a:schemeClr val="bg1"/>
              </a:solidFill>
              <a:effectLst/>
              <a:latin typeface="Helvetica Light" panose="020B0403020202020204" pitchFamily="34" charset="0"/>
            </a:endParaRPr>
          </a:p>
        </p:txBody>
      </p:sp>
    </p:spTree>
    <p:extLst>
      <p:ext uri="{BB962C8B-B14F-4D97-AF65-F5344CB8AC3E}">
        <p14:creationId xmlns:p14="http://schemas.microsoft.com/office/powerpoint/2010/main" val="572856850"/>
      </p:ext>
    </p:extLst>
  </p:cSld>
  <p:clrMapOvr>
    <a:overrideClrMapping bg1="dk1" tx1="lt1" bg2="dk2" tx2="lt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 y="465745"/>
            <a:ext cx="83439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894027"/>
            <a:ext cx="2620771" cy="4782873"/>
          </a:xfrm>
        </p:spPr>
        <p:txBody>
          <a:bodyPr>
            <a:normAutofit/>
          </a:bodyPr>
          <a:lstStyle/>
          <a:p>
            <a:pPr algn="r"/>
            <a:r>
              <a:rPr lang="en-US" dirty="0">
                <a:solidFill>
                  <a:schemeClr val="bg1"/>
                </a:solidFill>
                <a:latin typeface="Didot"/>
                <a:cs typeface="Didot"/>
              </a:rPr>
              <a:t>Sources for the Conquest of Peru</a:t>
            </a:r>
          </a:p>
        </p:txBody>
      </p:sp>
      <p:cxnSp>
        <p:nvCxnSpPr>
          <p:cNvPr id="19" name="Straight Connector 18">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25673" y="619433"/>
            <a:ext cx="4783326" cy="5201004"/>
          </a:xfrm>
        </p:spPr>
        <p:txBody>
          <a:bodyPr anchor="ctr">
            <a:normAutofit fontScale="92500"/>
          </a:bodyPr>
          <a:lstStyle/>
          <a:p>
            <a:pPr lvl="0"/>
            <a:endParaRPr lang="en-US" sz="1900" dirty="0">
              <a:solidFill>
                <a:schemeClr val="bg1"/>
              </a:solidFill>
              <a:latin typeface="Avenir Light"/>
              <a:cs typeface="Avenir Light"/>
            </a:endParaRPr>
          </a:p>
          <a:p>
            <a:pPr lvl="0"/>
            <a:endParaRPr lang="en-US" sz="1900" dirty="0">
              <a:solidFill>
                <a:schemeClr val="bg1"/>
              </a:solidFill>
              <a:latin typeface="Avenir Light"/>
              <a:cs typeface="Avenir Light"/>
            </a:endParaRPr>
          </a:p>
          <a:p>
            <a:pPr lvl="0"/>
            <a:r>
              <a:rPr lang="en-US" sz="1900" dirty="0">
                <a:solidFill>
                  <a:schemeClr val="bg1"/>
                </a:solidFill>
                <a:latin typeface="Helvetica Light" panose="020B0403020202020204" pitchFamily="34" charset="0"/>
                <a:cs typeface="Avenir Light"/>
              </a:rPr>
              <a:t>Francisco de Jerez, </a:t>
            </a:r>
            <a:r>
              <a:rPr lang="en-US" sz="1900" dirty="0" err="1">
                <a:solidFill>
                  <a:schemeClr val="bg1"/>
                </a:solidFill>
                <a:latin typeface="Helvetica Light" panose="020B0403020202020204" pitchFamily="34" charset="0"/>
                <a:cs typeface="Avenir Light"/>
              </a:rPr>
              <a:t>Verdadera</a:t>
            </a:r>
            <a:r>
              <a:rPr lang="en-US" sz="1900" dirty="0">
                <a:solidFill>
                  <a:schemeClr val="bg1"/>
                </a:solidFill>
                <a:latin typeface="Helvetica Light" panose="020B0403020202020204" pitchFamily="34" charset="0"/>
                <a:cs typeface="Avenir Light"/>
              </a:rPr>
              <a:t> </a:t>
            </a:r>
            <a:r>
              <a:rPr lang="en-US" sz="1900" dirty="0" err="1">
                <a:solidFill>
                  <a:schemeClr val="bg1"/>
                </a:solidFill>
                <a:latin typeface="Helvetica Light" panose="020B0403020202020204" pitchFamily="34" charset="0"/>
                <a:cs typeface="Avenir Light"/>
              </a:rPr>
              <a:t>relación</a:t>
            </a:r>
            <a:r>
              <a:rPr lang="en-US" sz="1900" dirty="0">
                <a:solidFill>
                  <a:schemeClr val="bg1"/>
                </a:solidFill>
                <a:latin typeface="Helvetica Light" panose="020B0403020202020204" pitchFamily="34" charset="0"/>
                <a:cs typeface="Avenir Light"/>
              </a:rPr>
              <a:t> de la </a:t>
            </a:r>
            <a:r>
              <a:rPr lang="en-US" sz="1900" dirty="0" err="1">
                <a:solidFill>
                  <a:schemeClr val="bg1"/>
                </a:solidFill>
                <a:latin typeface="Helvetica Light" panose="020B0403020202020204" pitchFamily="34" charset="0"/>
                <a:cs typeface="Avenir Light"/>
              </a:rPr>
              <a:t>conquista</a:t>
            </a:r>
            <a:r>
              <a:rPr lang="en-US" sz="1900" dirty="0">
                <a:solidFill>
                  <a:schemeClr val="bg1"/>
                </a:solidFill>
                <a:latin typeface="Helvetica Light" panose="020B0403020202020204" pitchFamily="34" charset="0"/>
                <a:cs typeface="Avenir Light"/>
              </a:rPr>
              <a:t> de Perú, 1534 </a:t>
            </a:r>
          </a:p>
          <a:p>
            <a:pPr lvl="0"/>
            <a:r>
              <a:rPr lang="en-US" sz="1900" dirty="0">
                <a:solidFill>
                  <a:schemeClr val="bg1"/>
                </a:solidFill>
                <a:latin typeface="Helvetica Light" panose="020B0403020202020204" pitchFamily="34" charset="0"/>
                <a:cs typeface="Avenir Light"/>
              </a:rPr>
              <a:t>Miguel de </a:t>
            </a:r>
            <a:r>
              <a:rPr lang="en-US" sz="1900" dirty="0" err="1">
                <a:solidFill>
                  <a:schemeClr val="bg1"/>
                </a:solidFill>
                <a:latin typeface="Helvetica Light" panose="020B0403020202020204" pitchFamily="34" charset="0"/>
                <a:cs typeface="Avenir Light"/>
              </a:rPr>
              <a:t>Estete</a:t>
            </a:r>
            <a:r>
              <a:rPr lang="en-US" sz="1900" dirty="0">
                <a:solidFill>
                  <a:schemeClr val="bg1"/>
                </a:solidFill>
                <a:latin typeface="Helvetica Light" panose="020B0403020202020204" pitchFamily="34" charset="0"/>
                <a:cs typeface="Avenir Light"/>
              </a:rPr>
              <a:t>, </a:t>
            </a:r>
            <a:r>
              <a:rPr lang="en-US" sz="1900" dirty="0" err="1">
                <a:solidFill>
                  <a:schemeClr val="bg1"/>
                </a:solidFill>
                <a:latin typeface="Helvetica Light" panose="020B0403020202020204" pitchFamily="34" charset="0"/>
                <a:cs typeface="Avenir Light"/>
              </a:rPr>
              <a:t>Noticia</a:t>
            </a:r>
            <a:r>
              <a:rPr lang="en-US" sz="1900" dirty="0">
                <a:solidFill>
                  <a:schemeClr val="bg1"/>
                </a:solidFill>
                <a:latin typeface="Helvetica Light" panose="020B0403020202020204" pitchFamily="34" charset="0"/>
                <a:cs typeface="Avenir Light"/>
              </a:rPr>
              <a:t> del Peru, 1535 </a:t>
            </a:r>
          </a:p>
          <a:p>
            <a:pPr lvl="0"/>
            <a:r>
              <a:rPr lang="en-US" sz="1900" dirty="0" err="1">
                <a:solidFill>
                  <a:schemeClr val="bg1"/>
                </a:solidFill>
                <a:latin typeface="Helvetica Light" panose="020B0403020202020204" pitchFamily="34" charset="0"/>
                <a:cs typeface="Avenir Light"/>
              </a:rPr>
              <a:t>Titu</a:t>
            </a:r>
            <a:r>
              <a:rPr lang="en-US" sz="1900" dirty="0">
                <a:solidFill>
                  <a:schemeClr val="bg1"/>
                </a:solidFill>
                <a:latin typeface="Helvetica Light" panose="020B0403020202020204" pitchFamily="34" charset="0"/>
                <a:cs typeface="Avenir Light"/>
              </a:rPr>
              <a:t> </a:t>
            </a:r>
            <a:r>
              <a:rPr lang="en-US" sz="1900" dirty="0" err="1">
                <a:solidFill>
                  <a:schemeClr val="bg1"/>
                </a:solidFill>
                <a:latin typeface="Helvetica Light" panose="020B0403020202020204" pitchFamily="34" charset="0"/>
                <a:cs typeface="Avenir Light"/>
              </a:rPr>
              <a:t>Cusi</a:t>
            </a:r>
            <a:r>
              <a:rPr lang="en-US" sz="1900" dirty="0">
                <a:solidFill>
                  <a:schemeClr val="bg1"/>
                </a:solidFill>
                <a:latin typeface="Helvetica Light" panose="020B0403020202020204" pitchFamily="34" charset="0"/>
                <a:cs typeface="Avenir Light"/>
              </a:rPr>
              <a:t> </a:t>
            </a:r>
            <a:r>
              <a:rPr lang="en-US" sz="1900" dirty="0" err="1">
                <a:solidFill>
                  <a:schemeClr val="bg1"/>
                </a:solidFill>
                <a:latin typeface="Helvetica Light" panose="020B0403020202020204" pitchFamily="34" charset="0"/>
                <a:cs typeface="Avenir Light"/>
              </a:rPr>
              <a:t>Yuquapanqui</a:t>
            </a:r>
            <a:r>
              <a:rPr lang="en-US" sz="1900" dirty="0">
                <a:solidFill>
                  <a:schemeClr val="bg1"/>
                </a:solidFill>
                <a:latin typeface="Helvetica Light" panose="020B0403020202020204" pitchFamily="34" charset="0"/>
                <a:cs typeface="Avenir Light"/>
              </a:rPr>
              <a:t>, </a:t>
            </a:r>
            <a:r>
              <a:rPr lang="en-US" sz="1900" dirty="0" err="1">
                <a:solidFill>
                  <a:schemeClr val="bg1"/>
                </a:solidFill>
                <a:latin typeface="Helvetica Light" panose="020B0403020202020204" pitchFamily="34" charset="0"/>
                <a:cs typeface="Avenir Light"/>
              </a:rPr>
              <a:t>Relación</a:t>
            </a:r>
            <a:r>
              <a:rPr lang="en-US" sz="1900" dirty="0">
                <a:solidFill>
                  <a:schemeClr val="bg1"/>
                </a:solidFill>
                <a:latin typeface="Helvetica Light" panose="020B0403020202020204" pitchFamily="34" charset="0"/>
                <a:cs typeface="Avenir Light"/>
              </a:rPr>
              <a:t> de la </a:t>
            </a:r>
            <a:r>
              <a:rPr lang="en-US" sz="1900" dirty="0" err="1">
                <a:solidFill>
                  <a:schemeClr val="bg1"/>
                </a:solidFill>
                <a:latin typeface="Helvetica Light" panose="020B0403020202020204" pitchFamily="34" charset="0"/>
                <a:cs typeface="Avenir Light"/>
              </a:rPr>
              <a:t>conquista</a:t>
            </a:r>
            <a:r>
              <a:rPr lang="en-US" sz="1900" dirty="0">
                <a:solidFill>
                  <a:schemeClr val="bg1"/>
                </a:solidFill>
                <a:latin typeface="Helvetica Light" panose="020B0403020202020204" pitchFamily="34" charset="0"/>
                <a:cs typeface="Avenir Light"/>
              </a:rPr>
              <a:t> del Perú, 1570 </a:t>
            </a:r>
          </a:p>
          <a:p>
            <a:pPr lvl="0"/>
            <a:r>
              <a:rPr lang="en-US" sz="1900" dirty="0" err="1">
                <a:solidFill>
                  <a:schemeClr val="bg1"/>
                </a:solidFill>
                <a:latin typeface="Helvetica Light" panose="020B0403020202020204" pitchFamily="34" charset="0"/>
                <a:cs typeface="Avenir Light"/>
              </a:rPr>
              <a:t>Garcilasco</a:t>
            </a:r>
            <a:r>
              <a:rPr lang="en-US" sz="1900" dirty="0">
                <a:solidFill>
                  <a:schemeClr val="bg1"/>
                </a:solidFill>
                <a:latin typeface="Helvetica Light" panose="020B0403020202020204" pitchFamily="34" charset="0"/>
                <a:cs typeface="Avenir Light"/>
              </a:rPr>
              <a:t> de la Vega, </a:t>
            </a:r>
            <a:r>
              <a:rPr lang="en-US" sz="1900" dirty="0" err="1">
                <a:solidFill>
                  <a:schemeClr val="bg1"/>
                </a:solidFill>
                <a:latin typeface="Helvetica Light" panose="020B0403020202020204" pitchFamily="34" charset="0"/>
                <a:cs typeface="Avenir Light"/>
              </a:rPr>
              <a:t>Comentarios</a:t>
            </a:r>
            <a:r>
              <a:rPr lang="en-US" sz="1900" dirty="0">
                <a:solidFill>
                  <a:schemeClr val="bg1"/>
                </a:solidFill>
                <a:latin typeface="Helvetica Light" panose="020B0403020202020204" pitchFamily="34" charset="0"/>
                <a:cs typeface="Avenir Light"/>
              </a:rPr>
              <a:t> </a:t>
            </a:r>
            <a:r>
              <a:rPr lang="en-US" sz="1900" dirty="0" err="1">
                <a:solidFill>
                  <a:schemeClr val="bg1"/>
                </a:solidFill>
                <a:latin typeface="Helvetica Light" panose="020B0403020202020204" pitchFamily="34" charset="0"/>
                <a:cs typeface="Avenir Light"/>
              </a:rPr>
              <a:t>reales</a:t>
            </a:r>
            <a:r>
              <a:rPr lang="en-US" sz="1900" dirty="0">
                <a:solidFill>
                  <a:schemeClr val="bg1"/>
                </a:solidFill>
                <a:latin typeface="Helvetica Light" panose="020B0403020202020204" pitchFamily="34" charset="0"/>
                <a:cs typeface="Avenir Light"/>
              </a:rPr>
              <a:t> de los Incas, 1617</a:t>
            </a:r>
          </a:p>
          <a:p>
            <a:pPr lvl="0"/>
            <a:r>
              <a:rPr lang="en-US" sz="1900" dirty="0" err="1">
                <a:solidFill>
                  <a:schemeClr val="bg1"/>
                </a:solidFill>
                <a:latin typeface="Helvetica Light" panose="020B0403020202020204" pitchFamily="34" charset="0"/>
                <a:cs typeface="Avenir Light"/>
              </a:rPr>
              <a:t>Guaman</a:t>
            </a:r>
            <a:r>
              <a:rPr lang="en-US" sz="1900" dirty="0">
                <a:solidFill>
                  <a:schemeClr val="bg1"/>
                </a:solidFill>
                <a:latin typeface="Helvetica Light" panose="020B0403020202020204" pitchFamily="34" charset="0"/>
                <a:cs typeface="Avenir Light"/>
              </a:rPr>
              <a:t> Poma, Nueva </a:t>
            </a:r>
            <a:r>
              <a:rPr lang="en-US" sz="1900" dirty="0" err="1">
                <a:solidFill>
                  <a:schemeClr val="bg1"/>
                </a:solidFill>
                <a:latin typeface="Helvetica Light" panose="020B0403020202020204" pitchFamily="34" charset="0"/>
                <a:cs typeface="Avenir Light"/>
              </a:rPr>
              <a:t>crónica</a:t>
            </a:r>
            <a:r>
              <a:rPr lang="en-US" sz="1900" dirty="0">
                <a:solidFill>
                  <a:schemeClr val="bg1"/>
                </a:solidFill>
                <a:latin typeface="Helvetica Light" panose="020B0403020202020204" pitchFamily="34" charset="0"/>
                <a:cs typeface="Avenir Light"/>
              </a:rPr>
              <a:t> de </a:t>
            </a:r>
            <a:r>
              <a:rPr lang="en-US" sz="1900" dirty="0" err="1">
                <a:solidFill>
                  <a:schemeClr val="bg1"/>
                </a:solidFill>
                <a:latin typeface="Helvetica Light" panose="020B0403020202020204" pitchFamily="34" charset="0"/>
                <a:cs typeface="Avenir Light"/>
              </a:rPr>
              <a:t>buen</a:t>
            </a:r>
            <a:r>
              <a:rPr lang="en-US" sz="1900" dirty="0">
                <a:solidFill>
                  <a:schemeClr val="bg1"/>
                </a:solidFill>
                <a:latin typeface="Helvetica Light" panose="020B0403020202020204" pitchFamily="34" charset="0"/>
                <a:cs typeface="Avenir Light"/>
              </a:rPr>
              <a:t> </a:t>
            </a:r>
            <a:r>
              <a:rPr lang="en-US" sz="1900" dirty="0" err="1">
                <a:solidFill>
                  <a:schemeClr val="bg1"/>
                </a:solidFill>
                <a:latin typeface="Helvetica Light" panose="020B0403020202020204" pitchFamily="34" charset="0"/>
                <a:cs typeface="Avenir Light"/>
              </a:rPr>
              <a:t>gobierno</a:t>
            </a:r>
            <a:r>
              <a:rPr lang="en-US" sz="1900" dirty="0">
                <a:solidFill>
                  <a:schemeClr val="bg1"/>
                </a:solidFill>
                <a:latin typeface="Helvetica Light" panose="020B0403020202020204" pitchFamily="34" charset="0"/>
                <a:cs typeface="Avenir Light"/>
              </a:rPr>
              <a:t>, 1615</a:t>
            </a:r>
          </a:p>
          <a:p>
            <a:pPr marL="0" indent="0">
              <a:buNone/>
            </a:pPr>
            <a:endParaRPr lang="en-US" sz="1900" dirty="0">
              <a:solidFill>
                <a:schemeClr val="bg1"/>
              </a:solidFill>
              <a:latin typeface="Helvetica Light" panose="020B0403020202020204" pitchFamily="34" charset="0"/>
              <a:cs typeface="Athelas Regular"/>
            </a:endParaRPr>
          </a:p>
          <a:p>
            <a:pPr marL="0" indent="0">
              <a:buNone/>
            </a:pPr>
            <a:r>
              <a:rPr lang="en-US" sz="1900" dirty="0">
                <a:solidFill>
                  <a:schemeClr val="bg1"/>
                </a:solidFill>
                <a:latin typeface="Helvetica Light" panose="020B0403020202020204" pitchFamily="34" charset="0"/>
                <a:cs typeface="Avenir Light"/>
              </a:rPr>
              <a:t>See also: Patricia Seed, “Failing to Marvel”: Atahualpa’s Encounter with the Word”, Latin American Research Review, 26:1, 1991. (On how they all interpret the encounter with Atahualpa, Pizarro and Valverde)</a:t>
            </a:r>
          </a:p>
          <a:p>
            <a:pPr marL="0" indent="0">
              <a:buNone/>
            </a:pPr>
            <a:endParaRPr lang="en-US" sz="1900" dirty="0">
              <a:solidFill>
                <a:schemeClr val="bg1"/>
              </a:solidFill>
            </a:endParaRPr>
          </a:p>
          <a:p>
            <a:endParaRPr lang="en-US" sz="1900" dirty="0">
              <a:solidFill>
                <a:schemeClr val="bg1"/>
              </a:solidFill>
            </a:endParaRPr>
          </a:p>
        </p:txBody>
      </p:sp>
    </p:spTree>
    <p:extLst>
      <p:ext uri="{BB962C8B-B14F-4D97-AF65-F5344CB8AC3E}">
        <p14:creationId xmlns:p14="http://schemas.microsoft.com/office/powerpoint/2010/main" val="2944657955"/>
      </p:ext>
    </p:extLst>
  </p:cSld>
  <p:clrMapOvr>
    <a:overrideClrMapping bg1="dk1" tx1="lt1" bg2="dk2" tx2="lt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63B9A302-6317-49F5-85A9-31BBF7A5439D}"/>
              </a:ext>
            </a:extLst>
          </p:cNvPr>
          <p:cNvSpPr txBox="1">
            <a:spLocks/>
          </p:cNvSpPr>
          <p:nvPr/>
        </p:nvSpPr>
        <p:spPr>
          <a:xfrm>
            <a:off x="360759" y="3752849"/>
            <a:ext cx="2468166" cy="245268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defTabSz="914400">
              <a:lnSpc>
                <a:spcPct val="90000"/>
              </a:lnSpc>
              <a:spcAft>
                <a:spcPts val="600"/>
              </a:spcAft>
            </a:pPr>
            <a:r>
              <a:rPr lang="en-US" sz="3100" dirty="0"/>
              <a:t>Problems with writing the history of the conquest:</a:t>
            </a:r>
          </a:p>
        </p:txBody>
      </p:sp>
      <p:pic>
        <p:nvPicPr>
          <p:cNvPr id="7" name="Imagen 6" descr="Malina.jpg"/>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8716" r="1610" b="25031"/>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ln>
            <a:solidFill>
              <a:schemeClr val="tx1"/>
            </a:solidFill>
          </a:ln>
        </p:spPr>
      </p:pic>
      <p:sp>
        <p:nvSpPr>
          <p:cNvPr id="9" name="Content Placeholder 2">
            <a:extLst>
              <a:ext uri="{FF2B5EF4-FFF2-40B4-BE49-F238E27FC236}">
                <a16:creationId xmlns:a16="http://schemas.microsoft.com/office/drawing/2014/main" id="{EF6E1F19-0260-46F3-8D47-AFC0F102EA15}"/>
              </a:ext>
            </a:extLst>
          </p:cNvPr>
          <p:cNvSpPr txBox="1">
            <a:spLocks/>
          </p:cNvSpPr>
          <p:nvPr/>
        </p:nvSpPr>
        <p:spPr>
          <a:xfrm>
            <a:off x="2924237" y="3935731"/>
            <a:ext cx="5843010" cy="2452687"/>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228600" defTabSz="914400">
              <a:lnSpc>
                <a:spcPct val="90000"/>
              </a:lnSpc>
              <a:buFont typeface="Arial" panose="020B0604020202020204" pitchFamily="34" charset="0"/>
              <a:buChar char="•"/>
            </a:pPr>
            <a:r>
              <a:rPr lang="en-US" sz="1800" dirty="0">
                <a:latin typeface="Helvetica Light" panose="020B0403020202020204" pitchFamily="34" charset="0"/>
              </a:rPr>
              <a:t>Power: the “voices of the victors”</a:t>
            </a:r>
          </a:p>
          <a:p>
            <a:pPr indent="-228600" defTabSz="914400">
              <a:lnSpc>
                <a:spcPct val="90000"/>
              </a:lnSpc>
              <a:buFont typeface="Arial" panose="020B0604020202020204" pitchFamily="34" charset="0"/>
              <a:buChar char="•"/>
            </a:pPr>
            <a:r>
              <a:rPr lang="en-US" sz="1800" dirty="0">
                <a:latin typeface="Helvetica Light" panose="020B0403020202020204" pitchFamily="34" charset="0"/>
              </a:rPr>
              <a:t>Most people in Europe, but especially the Americas, don’t WRITE. Written texts are left mainly by the most powerful (in each culture)</a:t>
            </a:r>
          </a:p>
          <a:p>
            <a:pPr indent="-228600" defTabSz="914400">
              <a:lnSpc>
                <a:spcPct val="90000"/>
              </a:lnSpc>
              <a:buFont typeface="Arial" panose="020B0604020202020204" pitchFamily="34" charset="0"/>
              <a:buChar char="•"/>
            </a:pPr>
            <a:r>
              <a:rPr lang="en-US" sz="1800" dirty="0">
                <a:latin typeface="Helvetica Light" panose="020B0403020202020204" pitchFamily="34" charset="0"/>
              </a:rPr>
              <a:t>Disproportionate influence of go-betweens/ translators/ acculturated indigenous people</a:t>
            </a:r>
          </a:p>
          <a:p>
            <a:pPr indent="-228600" defTabSz="914400">
              <a:lnSpc>
                <a:spcPct val="90000"/>
              </a:lnSpc>
              <a:buFont typeface="Arial" panose="020B0604020202020204" pitchFamily="34" charset="0"/>
              <a:buChar char="•"/>
            </a:pPr>
            <a:r>
              <a:rPr lang="en-US" sz="1800" dirty="0">
                <a:latin typeface="Helvetica Light" panose="020B0403020202020204" pitchFamily="34" charset="0"/>
              </a:rPr>
              <a:t>Demographic collapse: who survived to tell the tale? How can we measure pre-conquest populations?</a:t>
            </a:r>
          </a:p>
        </p:txBody>
      </p:sp>
      <p:sp>
        <p:nvSpPr>
          <p:cNvPr id="5" name="CuadroTexto 4"/>
          <p:cNvSpPr txBox="1"/>
          <p:nvPr/>
        </p:nvSpPr>
        <p:spPr>
          <a:xfrm>
            <a:off x="2739571" y="997857"/>
            <a:ext cx="184666" cy="369332"/>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10120654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87" name="Rectángulo 2"/>
          <p:cNvSpPr>
            <a:spLocks noChangeArrowheads="1"/>
          </p:cNvSpPr>
          <p:nvPr/>
        </p:nvSpPr>
        <p:spPr bwMode="auto">
          <a:xfrm>
            <a:off x="628650" y="2962279"/>
            <a:ext cx="2849569" cy="3143241"/>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91440" tIns="45720" rIns="91440" bIns="45720" rtlCol="0">
            <a:normAutofit/>
          </a:bodyPr>
          <a:lstStyle/>
          <a:p>
            <a:pPr defTabSz="914400">
              <a:lnSpc>
                <a:spcPct val="90000"/>
              </a:lnSpc>
              <a:spcAft>
                <a:spcPts val="600"/>
              </a:spcAft>
            </a:pPr>
            <a:endParaRPr lang="en-US" sz="1700" dirty="0"/>
          </a:p>
        </p:txBody>
      </p:sp>
      <p:pic>
        <p:nvPicPr>
          <p:cNvPr id="16386" name="Imagen 3" descr="IMG_3528.jpg"/>
          <p:cNvPicPr>
            <a:picLocks noChangeAspect="1"/>
          </p:cNvPicPr>
          <p:nvPr/>
        </p:nvPicPr>
        <p:blipFill rotWithShape="1">
          <a:blip r:embed="rId2">
            <a:extLst>
              <a:ext uri="{28A0092B-C50C-407E-A947-70E740481C1C}">
                <a14:useLocalDpi xmlns:a14="http://schemas.microsoft.com/office/drawing/2010/main" val="0"/>
              </a:ext>
            </a:extLst>
          </a:blip>
          <a:srcRect l="17045" r="4506"/>
          <a:stretch/>
        </p:blipFill>
        <p:spPr bwMode="auto">
          <a:xfrm rot="5400000">
            <a:off x="2218028" y="1837444"/>
            <a:ext cx="4505629" cy="4307555"/>
          </a:xfrm>
          <a:prstGeom prst="rect">
            <a:avLst/>
          </a:prstGeom>
          <a:noFill/>
          <a:ln w="12700">
            <a:solidFill>
              <a:schemeClr val="tx1"/>
            </a:solidFill>
          </a:ln>
          <a:effectLst/>
          <a:extLst>
            <a:ext uri="{909E8E84-426E-40dd-AFC4-6F175D3DCCD1}">
              <a14:hiddenFill xmlns="" xmlns:a14="http://schemas.microsoft.com/office/drawing/2010/main">
                <a:solidFill>
                  <a:srgbClr val="FFFFFF"/>
                </a:solidFill>
              </a14:hiddenFill>
            </a:ext>
          </a:extLst>
        </p:spPr>
      </p:pic>
      <p:sp>
        <p:nvSpPr>
          <p:cNvPr id="5" name="CuadroTexto 8">
            <a:extLst>
              <a:ext uri="{FF2B5EF4-FFF2-40B4-BE49-F238E27FC236}">
                <a16:creationId xmlns:a16="http://schemas.microsoft.com/office/drawing/2014/main" id="{41578BDE-29BF-CC4C-9C9D-8BA9FACFEAC0}"/>
              </a:ext>
            </a:extLst>
          </p:cNvPr>
          <p:cNvSpPr txBox="1"/>
          <p:nvPr/>
        </p:nvSpPr>
        <p:spPr>
          <a:xfrm>
            <a:off x="428632" y="922086"/>
            <a:ext cx="8084419" cy="1118107"/>
          </a:xfrm>
          <a:prstGeom prst="rect">
            <a:avLst/>
          </a:prstGeom>
        </p:spPr>
        <p:txBody>
          <a:bodyPr vert="horz" lIns="91440" tIns="45720" rIns="91440" bIns="45720" rtlCol="0" anchor="t">
            <a:noAutofit/>
          </a:bodyPr>
          <a:lstStyle/>
          <a:p>
            <a:pPr algn="ctr" defTabSz="914400">
              <a:lnSpc>
                <a:spcPct val="90000"/>
              </a:lnSpc>
              <a:spcBef>
                <a:spcPct val="0"/>
              </a:spcBef>
              <a:spcAft>
                <a:spcPts val="600"/>
              </a:spcAft>
            </a:pPr>
            <a:r>
              <a:rPr lang="en-US" sz="2400" i="1" dirty="0">
                <a:latin typeface="Beirut" pitchFamily="2" charset="-78"/>
                <a:cs typeface="Beirut" pitchFamily="2" charset="-78"/>
              </a:rPr>
              <a:t>‘It is in the nature of conquest itself that the voices of the victors resound more loudly than those of the vanquished.’</a:t>
            </a:r>
          </a:p>
          <a:p>
            <a:pPr algn="r" defTabSz="914400">
              <a:lnSpc>
                <a:spcPct val="90000"/>
              </a:lnSpc>
              <a:spcBef>
                <a:spcPct val="0"/>
              </a:spcBef>
              <a:spcAft>
                <a:spcPts val="600"/>
              </a:spcAft>
            </a:pPr>
            <a:r>
              <a:rPr lang="en-US" sz="2400" dirty="0">
                <a:latin typeface="Beirut" pitchFamily="2" charset="-78"/>
                <a:cs typeface="Beirut" pitchFamily="2" charset="-78"/>
              </a:rPr>
              <a:t>John Elliott</a:t>
            </a:r>
          </a:p>
        </p:txBody>
      </p:sp>
      <p:sp>
        <p:nvSpPr>
          <p:cNvPr id="2" name="Rectangle 1">
            <a:extLst>
              <a:ext uri="{FF2B5EF4-FFF2-40B4-BE49-F238E27FC236}">
                <a16:creationId xmlns:a16="http://schemas.microsoft.com/office/drawing/2014/main" id="{B37DFD7B-C315-0848-BEE0-84ED3E4049EC}"/>
              </a:ext>
            </a:extLst>
          </p:cNvPr>
          <p:cNvSpPr/>
          <p:nvPr/>
        </p:nvSpPr>
        <p:spPr>
          <a:xfrm>
            <a:off x="2205917" y="6309797"/>
            <a:ext cx="2845459" cy="262316"/>
          </a:xfrm>
          <a:prstGeom prst="rect">
            <a:avLst/>
          </a:prstGeom>
        </p:spPr>
        <p:txBody>
          <a:bodyPr wrap="none">
            <a:spAutoFit/>
          </a:bodyPr>
          <a:lstStyle/>
          <a:p>
            <a:pPr defTabSz="914400">
              <a:lnSpc>
                <a:spcPct val="90000"/>
              </a:lnSpc>
              <a:spcAft>
                <a:spcPts val="600"/>
              </a:spcAft>
            </a:pPr>
            <a:r>
              <a:rPr lang="en-US" sz="1200" dirty="0">
                <a:latin typeface="Beirut" pitchFamily="2" charset="-78"/>
                <a:cs typeface="Beirut" pitchFamily="2" charset="-78"/>
              </a:rPr>
              <a:t>Burning the Idols, </a:t>
            </a:r>
            <a:r>
              <a:rPr lang="en-US" sz="1200" i="1" dirty="0" err="1">
                <a:latin typeface="Beirut" pitchFamily="2" charset="-78"/>
                <a:cs typeface="Beirut" pitchFamily="2" charset="-78"/>
              </a:rPr>
              <a:t>Descripción</a:t>
            </a:r>
            <a:r>
              <a:rPr lang="en-US" sz="1200" i="1" dirty="0">
                <a:latin typeface="Beirut" pitchFamily="2" charset="-78"/>
                <a:cs typeface="Beirut" pitchFamily="2" charset="-78"/>
              </a:rPr>
              <a:t> de Tlaxcala</a:t>
            </a:r>
            <a:endParaRPr lang="en-US" sz="1200" dirty="0">
              <a:latin typeface="Beirut" pitchFamily="2" charset="-78"/>
              <a:cs typeface="Beirut" pitchFamily="2" charset="-78"/>
            </a:endParaRPr>
          </a:p>
        </p:txBody>
      </p:sp>
    </p:spTree>
    <p:extLst>
      <p:ext uri="{BB962C8B-B14F-4D97-AF65-F5344CB8AC3E}">
        <p14:creationId xmlns:p14="http://schemas.microsoft.com/office/powerpoint/2010/main" val="25425428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7" name="Rectangle 20">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2">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 y="465745"/>
            <a:ext cx="83439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54F2CC9-DE56-7141-8B69-FCB727B81EBA}"/>
              </a:ext>
            </a:extLst>
          </p:cNvPr>
          <p:cNvSpPr/>
          <p:nvPr/>
        </p:nvSpPr>
        <p:spPr>
          <a:xfrm>
            <a:off x="628650" y="894027"/>
            <a:ext cx="2620771" cy="4782873"/>
          </a:xfrm>
          <a:prstGeom prst="rect">
            <a:avLst/>
          </a:prstGeom>
        </p:spPr>
        <p:txBody>
          <a:bodyPr vert="horz" lIns="91440" tIns="45720" rIns="91440" bIns="45720" rtlCol="0" anchor="ctr">
            <a:normAutofit/>
          </a:bodyPr>
          <a:lstStyle/>
          <a:p>
            <a:pPr algn="r" defTabSz="914400">
              <a:lnSpc>
                <a:spcPct val="90000"/>
              </a:lnSpc>
              <a:spcBef>
                <a:spcPct val="0"/>
              </a:spcBef>
              <a:spcAft>
                <a:spcPts val="600"/>
              </a:spcAft>
            </a:pPr>
            <a:r>
              <a:rPr lang="en-US" sz="3200" dirty="0">
                <a:solidFill>
                  <a:schemeClr val="bg1"/>
                </a:solidFill>
                <a:latin typeface="Beirut" pitchFamily="2" charset="-78"/>
                <a:ea typeface="+mj-ea"/>
                <a:cs typeface="Beirut" pitchFamily="2" charset="-78"/>
              </a:rPr>
              <a:t>P</a:t>
            </a:r>
            <a:r>
              <a:rPr lang="en-US" sz="3200" kern="1200" dirty="0">
                <a:solidFill>
                  <a:schemeClr val="bg1"/>
                </a:solidFill>
                <a:latin typeface="Beirut" pitchFamily="2" charset="-78"/>
                <a:ea typeface="+mj-ea"/>
                <a:cs typeface="Beirut" pitchFamily="2" charset="-78"/>
              </a:rPr>
              <a:t>roblems with writing the history of the conquest cont.:</a:t>
            </a:r>
          </a:p>
        </p:txBody>
      </p:sp>
      <p:cxnSp>
        <p:nvCxnSpPr>
          <p:cNvPr id="29" name="Straight Connector 24">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707BFD42-67E3-3648-A83B-A45B75888056}"/>
              </a:ext>
            </a:extLst>
          </p:cNvPr>
          <p:cNvSpPr/>
          <p:nvPr/>
        </p:nvSpPr>
        <p:spPr>
          <a:xfrm>
            <a:off x="3732024" y="894027"/>
            <a:ext cx="4783326" cy="4782873"/>
          </a:xfrm>
          <a:prstGeom prst="rect">
            <a:avLst/>
          </a:prstGeom>
        </p:spPr>
        <p:txBody>
          <a:bodyPr vert="horz" lIns="91440" tIns="45720" rIns="91440" bIns="45720" rtlCol="0" anchor="ctr">
            <a:normAutofit/>
          </a:bodyPr>
          <a:lstStyle/>
          <a:p>
            <a:pPr indent="-228600" defTabSz="914400">
              <a:lnSpc>
                <a:spcPct val="90000"/>
              </a:lnSpc>
              <a:spcAft>
                <a:spcPts val="600"/>
              </a:spcAft>
              <a:buFont typeface="Arial" panose="020B0604020202020204" pitchFamily="34" charset="0"/>
              <a:buChar char="•"/>
            </a:pPr>
            <a:r>
              <a:rPr lang="en-US" sz="2100" dirty="0">
                <a:solidFill>
                  <a:schemeClr val="bg1"/>
                </a:solidFill>
                <a:latin typeface="Helvetica Light" panose="020B0403020202020204" pitchFamily="34" charset="0"/>
              </a:rPr>
              <a:t>Aims and audience of the person writing</a:t>
            </a:r>
          </a:p>
          <a:p>
            <a:pPr indent="-228600" defTabSz="914400">
              <a:lnSpc>
                <a:spcPct val="90000"/>
              </a:lnSpc>
              <a:spcAft>
                <a:spcPts val="600"/>
              </a:spcAft>
              <a:buFont typeface="Arial" panose="020B0604020202020204" pitchFamily="34" charset="0"/>
              <a:buChar char="•"/>
            </a:pPr>
            <a:r>
              <a:rPr lang="en-US" sz="2100" dirty="0">
                <a:solidFill>
                  <a:schemeClr val="bg1"/>
                </a:solidFill>
                <a:latin typeface="Helvetica Light" panose="020B0403020202020204" pitchFamily="34" charset="0"/>
              </a:rPr>
              <a:t>Apparent “translatability” but total misunderstandings in reality; and we tend to get the European interpretations not the indigenous ones</a:t>
            </a:r>
          </a:p>
          <a:p>
            <a:pPr indent="-228600" defTabSz="914400">
              <a:lnSpc>
                <a:spcPct val="90000"/>
              </a:lnSpc>
              <a:spcAft>
                <a:spcPts val="600"/>
              </a:spcAft>
              <a:buFont typeface="Arial" panose="020B0604020202020204" pitchFamily="34" charset="0"/>
              <a:buChar char="•"/>
            </a:pPr>
            <a:r>
              <a:rPr lang="en-US" sz="2100" dirty="0">
                <a:solidFill>
                  <a:schemeClr val="bg1"/>
                </a:solidFill>
                <a:latin typeface="Helvetica Light" panose="020B0403020202020204" pitchFamily="34" charset="0"/>
              </a:rPr>
              <a:t>Problem of European preconceptions and imaginings about New World, e.g. chivalric ballad tradition…</a:t>
            </a:r>
          </a:p>
        </p:txBody>
      </p:sp>
    </p:spTree>
    <p:extLst>
      <p:ext uri="{BB962C8B-B14F-4D97-AF65-F5344CB8AC3E}">
        <p14:creationId xmlns:p14="http://schemas.microsoft.com/office/powerpoint/2010/main" val="4131509130"/>
      </p:ext>
    </p:extLst>
  </p:cSld>
  <p:clrMapOvr>
    <a:overrideClrMapping bg1="dk1" tx1="lt1" bg2="dk2" tx2="lt2" accent1="accent1" accent2="accent2" accent3="accent3" accent4="accent4" accent5="accent5" accent6="accent6" hlink="hlink" folHlink="folHlink"/>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D72D4D1-076F-49D3-9889-EFC4F6D7CA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963877"/>
            <a:ext cx="2620771" cy="4930246"/>
          </a:xfrm>
        </p:spPr>
        <p:txBody>
          <a:bodyPr>
            <a:normAutofit fontScale="90000"/>
          </a:bodyPr>
          <a:lstStyle/>
          <a:p>
            <a:pPr algn="r">
              <a:lnSpc>
                <a:spcPct val="90000"/>
              </a:lnSpc>
            </a:pPr>
            <a:r>
              <a:rPr lang="en-GB" sz="3700" b="1" dirty="0">
                <a:latin typeface="Futura Medium" panose="020B0602020204020303" pitchFamily="34" charset="-79"/>
                <a:cs typeface="Futura Medium" panose="020B0602020204020303" pitchFamily="34" charset="-79"/>
              </a:rPr>
              <a:t>Bernal Díaz del Castillo, </a:t>
            </a:r>
            <a:r>
              <a:rPr lang="en-GB" sz="3700" b="1" i="1" dirty="0">
                <a:latin typeface="Futura Medium" panose="020B0602020204020303" pitchFamily="34" charset="-79"/>
                <a:cs typeface="Futura Medium" panose="020B0602020204020303" pitchFamily="34" charset="-79"/>
              </a:rPr>
              <a:t>True History of the Conquest of New Spain </a:t>
            </a:r>
            <a:r>
              <a:rPr lang="en-GB" sz="3700" b="1" dirty="0">
                <a:latin typeface="Futura Medium" panose="020B0602020204020303" pitchFamily="34" charset="-79"/>
                <a:cs typeface="Futura Medium" panose="020B0602020204020303" pitchFamily="34" charset="-79"/>
              </a:rPr>
              <a:t>(1576)</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32023" y="963877"/>
            <a:ext cx="4783327" cy="4930246"/>
          </a:xfrm>
        </p:spPr>
        <p:txBody>
          <a:bodyPr anchor="ctr">
            <a:normAutofit/>
          </a:bodyPr>
          <a:lstStyle/>
          <a:p>
            <a:pPr marL="0" indent="0">
              <a:buNone/>
            </a:pPr>
            <a:r>
              <a:rPr lang="en-GB" sz="2100" dirty="0">
                <a:latin typeface="Helvetica Light" panose="020B0403020202020204" pitchFamily="34" charset="0"/>
                <a:cs typeface="Avenir Light"/>
              </a:rPr>
              <a:t>“When we saw all those cities and villages built in the water, and other great towns on dry land, and that straight and level causeway leading to Mexico, we were astounded. These great towns and temples and buildings rising from the water, all made of stone, seemed like an enchanted vision from [the chivalric ballad of] </a:t>
            </a:r>
            <a:r>
              <a:rPr lang="en-GB" sz="2100" dirty="0" err="1">
                <a:latin typeface="Helvetica Light" panose="020B0403020202020204" pitchFamily="34" charset="0"/>
                <a:cs typeface="Avenir Light"/>
              </a:rPr>
              <a:t>Amadís</a:t>
            </a:r>
            <a:r>
              <a:rPr lang="en-GB" sz="2100" dirty="0">
                <a:latin typeface="Helvetica Light" panose="020B0403020202020204" pitchFamily="34" charset="0"/>
                <a:cs typeface="Avenir Light"/>
              </a:rPr>
              <a:t>. Indeed, some of our soldiers asked whether it was not all a dream.”</a:t>
            </a:r>
          </a:p>
        </p:txBody>
      </p:sp>
    </p:spTree>
    <p:extLst>
      <p:ext uri="{BB962C8B-B14F-4D97-AF65-F5344CB8AC3E}">
        <p14:creationId xmlns:p14="http://schemas.microsoft.com/office/powerpoint/2010/main" val="2422504676"/>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p:cNvPicPr>
            <a:picLocks noChangeAspect="1"/>
          </p:cNvPicPr>
          <p:nvPr/>
        </p:nvPicPr>
        <p:blipFill rotWithShape="1">
          <a:blip r:embed="rId2"/>
          <a:srcRect t="5561" r="42467" b="3530"/>
          <a:stretch/>
        </p:blipFill>
        <p:spPr>
          <a:xfrm>
            <a:off x="2641851" y="10"/>
            <a:ext cx="6502149" cy="6857990"/>
          </a:xfrm>
          <a:prstGeom prst="rect">
            <a:avLst/>
          </a:prstGeom>
        </p:spPr>
      </p:pic>
      <p:sp>
        <p:nvSpPr>
          <p:cNvPr id="21" name="Rectangle 1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1745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uadroTexto 5"/>
          <p:cNvSpPr txBox="1"/>
          <p:nvPr/>
        </p:nvSpPr>
        <p:spPr>
          <a:xfrm>
            <a:off x="278320" y="1696063"/>
            <a:ext cx="5045848" cy="562197"/>
          </a:xfrm>
          <a:prstGeom prst="rect">
            <a:avLst/>
          </a:prstGeom>
        </p:spPr>
        <p:txBody>
          <a:bodyPr vert="horz" lIns="91440" tIns="45720" rIns="91440" bIns="45720" rtlCol="0" anchor="b">
            <a:normAutofit lnSpcReduction="10000"/>
          </a:bodyPr>
          <a:lstStyle/>
          <a:p>
            <a:pPr defTabSz="914400">
              <a:lnSpc>
                <a:spcPct val="90000"/>
              </a:lnSpc>
              <a:spcBef>
                <a:spcPct val="0"/>
              </a:spcBef>
              <a:spcAft>
                <a:spcPts val="600"/>
              </a:spcAft>
            </a:pPr>
            <a:r>
              <a:rPr lang="en-US" sz="3600" dirty="0">
                <a:latin typeface="Beirut" pitchFamily="2" charset="-78"/>
                <a:ea typeface="+mj-ea"/>
                <a:cs typeface="Beirut" pitchFamily="2" charset="-78"/>
              </a:rPr>
              <a:t>TODAY’S LECTURE</a:t>
            </a:r>
          </a:p>
        </p:txBody>
      </p:sp>
      <p:sp>
        <p:nvSpPr>
          <p:cNvPr id="22" name="Rectangle 1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87775" y="674370"/>
            <a:ext cx="73152" cy="4114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183" y="2443480"/>
            <a:ext cx="2475738"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CuadroTexto 7"/>
          <p:cNvSpPr txBox="1"/>
          <p:nvPr/>
        </p:nvSpPr>
        <p:spPr>
          <a:xfrm>
            <a:off x="504205" y="2359728"/>
            <a:ext cx="5045847" cy="3746102"/>
          </a:xfrm>
          <a:prstGeom prst="rect">
            <a:avLst/>
          </a:prstGeom>
        </p:spPr>
        <p:txBody>
          <a:bodyPr vert="horz" lIns="91440" tIns="45720" rIns="91440" bIns="45720" rtlCol="0" anchor="t">
            <a:normAutofit/>
          </a:bodyPr>
          <a:lstStyle/>
          <a:p>
            <a:pPr lvl="1" indent="-228600" defTabSz="914400">
              <a:lnSpc>
                <a:spcPct val="90000"/>
              </a:lnSpc>
              <a:spcAft>
                <a:spcPts val="600"/>
              </a:spcAft>
              <a:buFont typeface="Arial" panose="020B0604020202020204" pitchFamily="34" charset="0"/>
              <a:buChar char="•"/>
            </a:pPr>
            <a:endParaRPr lang="en-US" sz="1200" dirty="0">
              <a:latin typeface="Helvetica" pitchFamily="2" charset="0"/>
            </a:endParaRPr>
          </a:p>
          <a:p>
            <a:pPr marL="800100" lvl="1" indent="-228600" defTabSz="914400">
              <a:lnSpc>
                <a:spcPct val="90000"/>
              </a:lnSpc>
              <a:spcAft>
                <a:spcPts val="600"/>
              </a:spcAft>
              <a:buAutoNum type="arabicPeriod"/>
            </a:pPr>
            <a:r>
              <a:rPr lang="en-US" sz="2600" dirty="0">
                <a:latin typeface="Helvetica Light" panose="020B0403020202020204" pitchFamily="34" charset="0"/>
                <a:cs typeface="Beirut" pitchFamily="2" charset="-78"/>
              </a:rPr>
              <a:t> Mexico</a:t>
            </a:r>
          </a:p>
          <a:p>
            <a:pPr marL="800100" lvl="1" indent="-228600" defTabSz="914400">
              <a:lnSpc>
                <a:spcPct val="90000"/>
              </a:lnSpc>
              <a:spcAft>
                <a:spcPts val="600"/>
              </a:spcAft>
              <a:buAutoNum type="arabicPeriod"/>
            </a:pPr>
            <a:r>
              <a:rPr lang="en-US" sz="2600" dirty="0">
                <a:latin typeface="Helvetica Light" panose="020B0403020202020204" pitchFamily="34" charset="0"/>
                <a:cs typeface="Beirut" pitchFamily="2" charset="-78"/>
              </a:rPr>
              <a:t> The Andes</a:t>
            </a:r>
          </a:p>
          <a:p>
            <a:pPr marL="800100" lvl="1" indent="-228600" defTabSz="914400">
              <a:lnSpc>
                <a:spcPct val="90000"/>
              </a:lnSpc>
              <a:spcAft>
                <a:spcPts val="600"/>
              </a:spcAft>
              <a:buAutoNum type="arabicPeriod"/>
            </a:pPr>
            <a:r>
              <a:rPr lang="en-US" sz="2600" dirty="0">
                <a:latin typeface="Helvetica Light" panose="020B0403020202020204" pitchFamily="34" charset="0"/>
                <a:cs typeface="Beirut" pitchFamily="2" charset="-78"/>
              </a:rPr>
              <a:t> Explanations for Success</a:t>
            </a:r>
          </a:p>
          <a:p>
            <a:pPr marL="800100" lvl="1" indent="-228600" defTabSz="914400">
              <a:lnSpc>
                <a:spcPct val="90000"/>
              </a:lnSpc>
              <a:spcAft>
                <a:spcPts val="600"/>
              </a:spcAft>
              <a:buAutoNum type="arabicPeriod"/>
            </a:pPr>
            <a:r>
              <a:rPr lang="en-US" sz="2600" dirty="0">
                <a:latin typeface="Helvetica Light" panose="020B0403020202020204" pitchFamily="34" charset="0"/>
                <a:cs typeface="Beirut" pitchFamily="2" charset="-78"/>
              </a:rPr>
              <a:t> Writing the History of the    		Conquest:</a:t>
            </a:r>
          </a:p>
          <a:p>
            <a:pPr marL="857250" lvl="1" indent="-228600" defTabSz="914400">
              <a:lnSpc>
                <a:spcPct val="90000"/>
              </a:lnSpc>
              <a:spcAft>
                <a:spcPts val="600"/>
              </a:spcAft>
              <a:buFont typeface="Arial" panose="020B0604020202020204" pitchFamily="34" charset="0"/>
              <a:buChar char="•"/>
            </a:pPr>
            <a:r>
              <a:rPr lang="en-US" sz="2200" dirty="0">
                <a:latin typeface="Helvetica Light" panose="020B0403020202020204" pitchFamily="34" charset="0"/>
                <a:cs typeface="Beirut" pitchFamily="2" charset="-78"/>
              </a:rPr>
              <a:t>Sources</a:t>
            </a:r>
          </a:p>
          <a:p>
            <a:pPr marL="857250" lvl="1" indent="-228600" defTabSz="914400">
              <a:lnSpc>
                <a:spcPct val="90000"/>
              </a:lnSpc>
              <a:spcAft>
                <a:spcPts val="600"/>
              </a:spcAft>
              <a:buFont typeface="Arial" panose="020B0604020202020204" pitchFamily="34" charset="0"/>
              <a:buChar char="•"/>
            </a:pPr>
            <a:r>
              <a:rPr lang="en-US" sz="2200" dirty="0">
                <a:latin typeface="Helvetica Light" panose="020B0403020202020204" pitchFamily="34" charset="0"/>
                <a:cs typeface="Beirut" pitchFamily="2" charset="-78"/>
              </a:rPr>
              <a:t>Challenges</a:t>
            </a:r>
          </a:p>
          <a:p>
            <a:pPr marL="857250" lvl="1" indent="-228600" defTabSz="914400">
              <a:lnSpc>
                <a:spcPct val="90000"/>
              </a:lnSpc>
              <a:spcAft>
                <a:spcPts val="600"/>
              </a:spcAft>
              <a:buFont typeface="Arial" panose="020B0604020202020204" pitchFamily="34" charset="0"/>
              <a:buChar char="•"/>
            </a:pPr>
            <a:r>
              <a:rPr lang="en-US" sz="2200" dirty="0">
                <a:latin typeface="Helvetica Light" panose="020B0403020202020204" pitchFamily="34" charset="0"/>
                <a:cs typeface="Beirut" pitchFamily="2" charset="-78"/>
              </a:rPr>
              <a:t>Themes and Approaches</a:t>
            </a:r>
          </a:p>
          <a:p>
            <a:pPr indent="-228600" defTabSz="914400">
              <a:lnSpc>
                <a:spcPct val="90000"/>
              </a:lnSpc>
              <a:spcAft>
                <a:spcPts val="600"/>
              </a:spcAft>
              <a:buFont typeface="Arial" panose="020B0604020202020204" pitchFamily="34" charset="0"/>
              <a:buChar char="•"/>
            </a:pPr>
            <a:endParaRPr lang="en-US" sz="1200" dirty="0"/>
          </a:p>
        </p:txBody>
      </p:sp>
      <p:sp>
        <p:nvSpPr>
          <p:cNvPr id="3" name="Rectangle 2">
            <a:extLst>
              <a:ext uri="{FF2B5EF4-FFF2-40B4-BE49-F238E27FC236}">
                <a16:creationId xmlns:a16="http://schemas.microsoft.com/office/drawing/2014/main" id="{EB05D586-B2AC-9343-9D7A-AD2C727DA12A}"/>
              </a:ext>
            </a:extLst>
          </p:cNvPr>
          <p:cNvSpPr/>
          <p:nvPr/>
        </p:nvSpPr>
        <p:spPr>
          <a:xfrm>
            <a:off x="278320" y="648929"/>
            <a:ext cx="451771" cy="398206"/>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spTree>
    <p:extLst>
      <p:ext uri="{BB962C8B-B14F-4D97-AF65-F5344CB8AC3E}">
        <p14:creationId xmlns:p14="http://schemas.microsoft.com/office/powerpoint/2010/main" val="2717166648"/>
      </p:ext>
    </p:extLst>
  </p:cSld>
  <p:clrMapOvr>
    <a:overrideClrMapping bg1="dk1" tx1="lt1" bg2="dk2" tx2="lt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agen 5" descr="monumento mestizaje.jpg"/>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9143980" cy="6857990"/>
          </a:xfrm>
          <a:prstGeom prst="rect">
            <a:avLst/>
          </a:prstGeom>
        </p:spPr>
      </p:pic>
      <p:sp>
        <p:nvSpPr>
          <p:cNvPr id="11" name="Rectangle 10">
            <a:extLst>
              <a:ext uri="{FF2B5EF4-FFF2-40B4-BE49-F238E27FC236}">
                <a16:creationId xmlns:a16="http://schemas.microsoft.com/office/drawing/2014/main" id="{3B432D73-5C38-474F-AF96-A3228731B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gradFill>
            <a:gsLst>
              <a:gs pos="0">
                <a:schemeClr val="tx1">
                  <a:lumMod val="95000"/>
                  <a:lumOff val="5000"/>
                </a:schemeClr>
              </a:gs>
              <a:gs pos="45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0525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11" name="Straight Connector 10">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424358" y="1909192"/>
            <a:ext cx="4147642" cy="3647710"/>
          </a:xfrm>
          <a:prstGeom prst="rect">
            <a:avLst/>
          </a:prstGeom>
        </p:spPr>
        <p:txBody>
          <a:bodyPr vert="horz" lIns="91440" tIns="45720" rIns="91440" bIns="45720" rtlCol="0">
            <a:normAutofit/>
          </a:bodyPr>
          <a:lstStyle/>
          <a:p>
            <a:pPr defTabSz="914400">
              <a:lnSpc>
                <a:spcPct val="90000"/>
              </a:lnSpc>
              <a:spcAft>
                <a:spcPts val="600"/>
              </a:spcAft>
            </a:pPr>
            <a:r>
              <a:rPr lang="en-US" sz="2200" dirty="0">
                <a:solidFill>
                  <a:schemeClr val="bg1"/>
                </a:solidFill>
                <a:latin typeface="Beirut" pitchFamily="2" charset="-78"/>
                <a:cs typeface="Beirut" pitchFamily="2" charset="-78"/>
              </a:rPr>
              <a:t>“I want to see </a:t>
            </a:r>
            <a:r>
              <a:rPr lang="en-US" sz="2200" dirty="0" err="1">
                <a:solidFill>
                  <a:schemeClr val="bg1"/>
                </a:solidFill>
                <a:latin typeface="Beirut" pitchFamily="2" charset="-78"/>
                <a:cs typeface="Beirut" pitchFamily="2" charset="-78"/>
              </a:rPr>
              <a:t>Hernán</a:t>
            </a:r>
            <a:r>
              <a:rPr lang="en-US" sz="2200" dirty="0">
                <a:solidFill>
                  <a:schemeClr val="bg1"/>
                </a:solidFill>
                <a:latin typeface="Beirut" pitchFamily="2" charset="-78"/>
                <a:cs typeface="Beirut" pitchFamily="2" charset="-78"/>
              </a:rPr>
              <a:t> Cortés in a Mexico City plaza so that we rid ourselves of this complex. There is no reason to negate the father, the mother, or the brother. We accept all that we are. I want to see a statue. I would love to. We are children of the prostitute, of the Conquistador, of </a:t>
            </a:r>
            <a:r>
              <a:rPr lang="en-US" sz="2200" i="1" dirty="0">
                <a:solidFill>
                  <a:schemeClr val="bg1"/>
                </a:solidFill>
                <a:latin typeface="Beirut" pitchFamily="2" charset="-78"/>
                <a:cs typeface="Beirut" pitchFamily="2" charset="-78"/>
              </a:rPr>
              <a:t>la </a:t>
            </a:r>
            <a:r>
              <a:rPr lang="en-US" sz="2200" i="1" dirty="0" err="1">
                <a:solidFill>
                  <a:schemeClr val="bg1"/>
                </a:solidFill>
                <a:latin typeface="Beirut" pitchFamily="2" charset="-78"/>
                <a:cs typeface="Beirut" pitchFamily="2" charset="-78"/>
              </a:rPr>
              <a:t>Malinche</a:t>
            </a:r>
            <a:r>
              <a:rPr lang="en-US" sz="2200" dirty="0">
                <a:solidFill>
                  <a:schemeClr val="bg1"/>
                </a:solidFill>
                <a:latin typeface="Beirut" pitchFamily="2" charset="-78"/>
                <a:cs typeface="Beirut" pitchFamily="2" charset="-78"/>
              </a:rPr>
              <a:t>.”</a:t>
            </a:r>
          </a:p>
          <a:p>
            <a:pPr algn="r" defTabSz="914400">
              <a:lnSpc>
                <a:spcPct val="90000"/>
              </a:lnSpc>
              <a:spcAft>
                <a:spcPts val="600"/>
              </a:spcAft>
            </a:pPr>
            <a:endParaRPr lang="en-US" sz="2200" dirty="0">
              <a:solidFill>
                <a:schemeClr val="bg1"/>
              </a:solidFill>
              <a:latin typeface="Beirut" pitchFamily="2" charset="-78"/>
              <a:cs typeface="Beirut" pitchFamily="2" charset="-78"/>
            </a:endParaRPr>
          </a:p>
          <a:p>
            <a:pPr algn="r" defTabSz="914400">
              <a:lnSpc>
                <a:spcPct val="90000"/>
              </a:lnSpc>
              <a:spcAft>
                <a:spcPts val="600"/>
              </a:spcAft>
            </a:pPr>
            <a:r>
              <a:rPr lang="en-US" sz="2200" dirty="0">
                <a:solidFill>
                  <a:schemeClr val="bg1"/>
                </a:solidFill>
                <a:latin typeface="Beirut" pitchFamily="2" charset="-78"/>
                <a:cs typeface="Beirut" pitchFamily="2" charset="-78"/>
              </a:rPr>
              <a:t>Carlos Fuentes </a:t>
            </a:r>
          </a:p>
        </p:txBody>
      </p:sp>
      <p:cxnSp>
        <p:nvCxnSpPr>
          <p:cNvPr id="13" name="Straight Connector 12">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Imagen 3" descr="OROZCO.jpg"/>
          <p:cNvPicPr>
            <a:picLocks noChangeAspect="1"/>
          </p:cNvPicPr>
          <p:nvPr/>
        </p:nvPicPr>
        <p:blipFill rotWithShape="1">
          <a:blip r:embed="rId2">
            <a:extLst>
              <a:ext uri="{28A0092B-C50C-407E-A947-70E740481C1C}">
                <a14:useLocalDpi xmlns:a14="http://schemas.microsoft.com/office/drawing/2010/main" val="0"/>
              </a:ext>
            </a:extLst>
          </a:blip>
          <a:srcRect l="5026"/>
          <a:stretch/>
        </p:blipFill>
        <p:spPr>
          <a:xfrm>
            <a:off x="4894089" y="10"/>
            <a:ext cx="4249911" cy="6857990"/>
          </a:xfrm>
          <a:prstGeom prst="rect">
            <a:avLst/>
          </a:prstGeom>
        </p:spPr>
      </p:pic>
      <p:sp>
        <p:nvSpPr>
          <p:cNvPr id="3" name="Rectangle 2">
            <a:extLst>
              <a:ext uri="{FF2B5EF4-FFF2-40B4-BE49-F238E27FC236}">
                <a16:creationId xmlns:a16="http://schemas.microsoft.com/office/drawing/2014/main" id="{54BC64F1-D20C-D64C-BFF5-FD786D2139C2}"/>
              </a:ext>
            </a:extLst>
          </p:cNvPr>
          <p:cNvSpPr/>
          <p:nvPr/>
        </p:nvSpPr>
        <p:spPr>
          <a:xfrm>
            <a:off x="424358" y="1678665"/>
            <a:ext cx="3937820" cy="142182"/>
          </a:xfrm>
          <a:prstGeom prst="rect">
            <a:avLst/>
          </a:prstGeom>
          <a:solidFill>
            <a:schemeClr val="tx1">
              <a:lumMod val="95000"/>
              <a:lumOff val="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a:p>
        </p:txBody>
      </p:sp>
      <p:sp>
        <p:nvSpPr>
          <p:cNvPr id="5" name="Rectangle 4">
            <a:extLst>
              <a:ext uri="{FF2B5EF4-FFF2-40B4-BE49-F238E27FC236}">
                <a16:creationId xmlns:a16="http://schemas.microsoft.com/office/drawing/2014/main" id="{12A1843F-8F3A-424C-8A04-0148FDECB980}"/>
              </a:ext>
            </a:extLst>
          </p:cNvPr>
          <p:cNvSpPr/>
          <p:nvPr/>
        </p:nvSpPr>
        <p:spPr>
          <a:xfrm>
            <a:off x="424358" y="5556902"/>
            <a:ext cx="3937820" cy="327704"/>
          </a:xfrm>
          <a:prstGeom prst="rect">
            <a:avLst/>
          </a:prstGeom>
          <a:solidFill>
            <a:schemeClr val="tx1">
              <a:lumMod val="95000"/>
              <a:lumOff val="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a:p>
        </p:txBody>
      </p:sp>
    </p:spTree>
    <p:extLst>
      <p:ext uri="{BB962C8B-B14F-4D97-AF65-F5344CB8AC3E}">
        <p14:creationId xmlns:p14="http://schemas.microsoft.com/office/powerpoint/2010/main" val="29427160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3504" y="1445494"/>
            <a:ext cx="2712642" cy="4376572"/>
          </a:xfrm>
        </p:spPr>
        <p:txBody>
          <a:bodyPr anchor="ctr">
            <a:normAutofit/>
          </a:bodyPr>
          <a:lstStyle/>
          <a:p>
            <a:pPr algn="l"/>
            <a:r>
              <a:rPr lang="en-US" sz="4200" dirty="0">
                <a:latin typeface="Futura Medium" panose="020B0602020204020303" pitchFamily="34" charset="-79"/>
                <a:cs typeface="Futura Medium" panose="020B0602020204020303" pitchFamily="34" charset="-79"/>
              </a:rPr>
              <a:t>Conquest History</a:t>
            </a:r>
          </a:p>
        </p:txBody>
      </p:sp>
      <p:sp>
        <p:nvSpPr>
          <p:cNvPr id="8" name="Freeform: Shape 7">
            <a:extLst>
              <a:ext uri="{FF2B5EF4-FFF2-40B4-BE49-F238E27FC236}">
                <a16:creationId xmlns:a16="http://schemas.microsoft.com/office/drawing/2014/main" id="{DFF2AC85-FAA0-4844-813F-83C04D738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80727" y="0"/>
            <a:ext cx="5460987" cy="6858000"/>
          </a:xfrm>
          <a:custGeom>
            <a:avLst/>
            <a:gdLst>
              <a:gd name="connsiteX0" fmla="*/ 361354 w 7281316"/>
              <a:gd name="connsiteY0" fmla="*/ 0 h 6858000"/>
              <a:gd name="connsiteX1" fmla="*/ 7281316 w 7281316"/>
              <a:gd name="connsiteY1" fmla="*/ 0 h 6858000"/>
              <a:gd name="connsiteX2" fmla="*/ 7281316 w 7281316"/>
              <a:gd name="connsiteY2" fmla="*/ 6858000 h 6858000"/>
              <a:gd name="connsiteX3" fmla="*/ 696735 w 7281316"/>
              <a:gd name="connsiteY3" fmla="*/ 6858000 h 6858000"/>
              <a:gd name="connsiteX4" fmla="*/ 690849 w 7281316"/>
              <a:gd name="connsiteY4" fmla="*/ 6842426 h 6858000"/>
              <a:gd name="connsiteX5" fmla="*/ 335637 w 7281316"/>
              <a:gd name="connsiteY5" fmla="*/ 9472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1316" h="6858000">
                <a:moveTo>
                  <a:pt x="361354" y="0"/>
                </a:moveTo>
                <a:lnTo>
                  <a:pt x="7281316" y="0"/>
                </a:lnTo>
                <a:lnTo>
                  <a:pt x="7281316" y="6858000"/>
                </a:lnTo>
                <a:lnTo>
                  <a:pt x="696735" y="6858000"/>
                </a:lnTo>
                <a:lnTo>
                  <a:pt x="690849" y="6842426"/>
                </a:lnTo>
                <a:cubicBezTo>
                  <a:pt x="-65870" y="4704140"/>
                  <a:pt x="-226206" y="2374054"/>
                  <a:pt x="335637" y="9472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9CC0F1E-BAA2-47B1-8F83-7ECB9FD9E0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2168" y="0"/>
            <a:ext cx="5249546" cy="6858000"/>
          </a:xfrm>
          <a:custGeom>
            <a:avLst/>
            <a:gdLst>
              <a:gd name="connsiteX0" fmla="*/ 6999394 w 6999394"/>
              <a:gd name="connsiteY0" fmla="*/ 0 h 6858000"/>
              <a:gd name="connsiteX1" fmla="*/ 6999394 w 6999394"/>
              <a:gd name="connsiteY1" fmla="*/ 6858000 h 6858000"/>
              <a:gd name="connsiteX2" fmla="*/ 717029 w 6999394"/>
              <a:gd name="connsiteY2" fmla="*/ 6858000 h 6858000"/>
              <a:gd name="connsiteX3" fmla="*/ 623642 w 6999394"/>
              <a:gd name="connsiteY3" fmla="*/ 6599363 h 6858000"/>
              <a:gd name="connsiteX4" fmla="*/ 319533 w 6999394"/>
              <a:gd name="connsiteY4" fmla="*/ 193787 h 6858000"/>
              <a:gd name="connsiteX5" fmla="*/ 371685 w 6999394"/>
              <a:gd name="connsiteY5"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9394" h="6858000">
                <a:moveTo>
                  <a:pt x="6999394" y="0"/>
                </a:moveTo>
                <a:lnTo>
                  <a:pt x="6999394" y="6858000"/>
                </a:lnTo>
                <a:lnTo>
                  <a:pt x="717029" y="6858000"/>
                </a:lnTo>
                <a:lnTo>
                  <a:pt x="623642" y="6599363"/>
                </a:lnTo>
                <a:cubicBezTo>
                  <a:pt x="-67685" y="4563346"/>
                  <a:pt x="-206622" y="2355719"/>
                  <a:pt x="319533" y="193787"/>
                </a:cubicBezTo>
                <a:lnTo>
                  <a:pt x="371685" y="1"/>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572000" y="1399032"/>
            <a:ext cx="4126375" cy="4471416"/>
          </a:xfrm>
        </p:spPr>
        <p:txBody>
          <a:bodyPr anchor="ctr">
            <a:normAutofit/>
          </a:bodyPr>
          <a:lstStyle/>
          <a:p>
            <a:r>
              <a:rPr lang="en-US" sz="1900">
                <a:solidFill>
                  <a:schemeClr val="bg1"/>
                </a:solidFill>
                <a:latin typeface="Avenir Light"/>
                <a:cs typeface="Avenir Light"/>
              </a:rPr>
              <a:t>1520s-c1990: “triumphalist narrative”</a:t>
            </a:r>
          </a:p>
          <a:p>
            <a:r>
              <a:rPr lang="en-US" sz="1900">
                <a:solidFill>
                  <a:schemeClr val="bg1"/>
                </a:solidFill>
                <a:latin typeface="Avenir Light"/>
                <a:cs typeface="Avenir Light"/>
              </a:rPr>
              <a:t>Letters of Hernan Cortés</a:t>
            </a:r>
          </a:p>
          <a:p>
            <a:r>
              <a:rPr lang="en-US" sz="1900">
                <a:solidFill>
                  <a:schemeClr val="bg1"/>
                </a:solidFill>
                <a:latin typeface="Avenir Light"/>
                <a:cs typeface="Avenir Light"/>
              </a:rPr>
              <a:t>Bernal Diaz del Castillo, 1576</a:t>
            </a:r>
          </a:p>
          <a:p>
            <a:r>
              <a:rPr lang="en-US" sz="1900">
                <a:solidFill>
                  <a:schemeClr val="bg1"/>
                </a:solidFill>
                <a:latin typeface="Avenir Light"/>
                <a:cs typeface="Avenir Light"/>
              </a:rPr>
              <a:t>William H. Prescott, 1843</a:t>
            </a:r>
          </a:p>
          <a:p>
            <a:r>
              <a:rPr lang="en-US" sz="1900">
                <a:solidFill>
                  <a:schemeClr val="bg1"/>
                </a:solidFill>
                <a:latin typeface="Avenir Light"/>
                <a:cs typeface="Avenir Light"/>
              </a:rPr>
              <a:t>Robert Ricard, </a:t>
            </a:r>
            <a:r>
              <a:rPr lang="en-US" sz="1900" i="1">
                <a:solidFill>
                  <a:schemeClr val="bg1"/>
                </a:solidFill>
                <a:latin typeface="Avenir Light"/>
                <a:cs typeface="Avenir Light"/>
              </a:rPr>
              <a:t>The Spiritual Conquest,</a:t>
            </a:r>
            <a:r>
              <a:rPr lang="en-US" sz="1900">
                <a:solidFill>
                  <a:schemeClr val="bg1"/>
                </a:solidFill>
                <a:latin typeface="Avenir Light"/>
                <a:cs typeface="Avenir Light"/>
              </a:rPr>
              <a:t> 1966</a:t>
            </a:r>
          </a:p>
          <a:p>
            <a:r>
              <a:rPr lang="en-US" sz="1900">
                <a:solidFill>
                  <a:schemeClr val="bg1"/>
                </a:solidFill>
                <a:latin typeface="Avenir Light"/>
                <a:cs typeface="Avenir Light"/>
              </a:rPr>
              <a:t>1970s and 1980s: James Lockhart, </a:t>
            </a:r>
            <a:r>
              <a:rPr lang="en-US" sz="1900" i="1">
                <a:solidFill>
                  <a:schemeClr val="bg1"/>
                </a:solidFill>
                <a:latin typeface="Avenir Light"/>
                <a:cs typeface="Avenir Light"/>
              </a:rPr>
              <a:t>The Men of Cajamarca, </a:t>
            </a:r>
            <a:r>
              <a:rPr lang="en-US" sz="1900">
                <a:solidFill>
                  <a:schemeClr val="bg1"/>
                </a:solidFill>
                <a:latin typeface="Avenir Light"/>
                <a:cs typeface="Avenir Light"/>
              </a:rPr>
              <a:t>(1972), Karen Spalding, </a:t>
            </a:r>
            <a:r>
              <a:rPr lang="en-US" sz="1900" i="1">
                <a:solidFill>
                  <a:schemeClr val="bg1"/>
                </a:solidFill>
                <a:latin typeface="Avenir Light"/>
                <a:cs typeface="Avenir Light"/>
              </a:rPr>
              <a:t>Huarochiri</a:t>
            </a:r>
            <a:r>
              <a:rPr lang="en-US" sz="1900">
                <a:solidFill>
                  <a:schemeClr val="bg1"/>
                </a:solidFill>
                <a:latin typeface="Avenir Light"/>
                <a:cs typeface="Avenir Light"/>
              </a:rPr>
              <a:t>, (1984), Inga Clendinnen, </a:t>
            </a:r>
            <a:r>
              <a:rPr lang="en-US" sz="1900" i="1">
                <a:solidFill>
                  <a:schemeClr val="bg1"/>
                </a:solidFill>
                <a:latin typeface="Avenir Light"/>
                <a:cs typeface="Avenir Light"/>
              </a:rPr>
              <a:t>Ambivalent Conquests</a:t>
            </a:r>
            <a:r>
              <a:rPr lang="en-US" sz="1900">
                <a:solidFill>
                  <a:schemeClr val="bg1"/>
                </a:solidFill>
                <a:latin typeface="Avenir Light"/>
                <a:cs typeface="Avenir Light"/>
              </a:rPr>
              <a:t>, (1987)</a:t>
            </a:r>
          </a:p>
          <a:p>
            <a:pPr>
              <a:buNone/>
            </a:pPr>
            <a:endParaRPr lang="en-US" sz="1900">
              <a:solidFill>
                <a:schemeClr val="bg1"/>
              </a:solidFill>
            </a:endParaRPr>
          </a:p>
          <a:p>
            <a:pPr>
              <a:buNone/>
            </a:pPr>
            <a:endParaRPr lang="en-US" sz="1900">
              <a:solidFill>
                <a:schemeClr val="bg1"/>
              </a:solidFill>
            </a:endParaRPr>
          </a:p>
        </p:txBody>
      </p:sp>
    </p:spTree>
    <p:extLst>
      <p:ext uri="{BB962C8B-B14F-4D97-AF65-F5344CB8AC3E}">
        <p14:creationId xmlns:p14="http://schemas.microsoft.com/office/powerpoint/2010/main" val="2186536571"/>
      </p:ext>
    </p:extLst>
  </p:cSld>
  <p:clrMapOvr>
    <a:overrideClrMapping bg1="dk1" tx1="lt1" bg2="dk2" tx2="lt2" accent1="accent1" accent2="accent2" accent3="accent3" accent4="accent4" accent5="accent5" accent6="accent6" hlink="hlink" folHlink="folHlink"/>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0">
            <a:extLst>
              <a:ext uri="{FF2B5EF4-FFF2-40B4-BE49-F238E27FC236}">
                <a16:creationId xmlns:a16="http://schemas.microsoft.com/office/drawing/2014/main" id="{38468727-63BE-4191-B4A6-C30C82C0E9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2">
            <a:extLst>
              <a:ext uri="{FF2B5EF4-FFF2-40B4-BE49-F238E27FC236}">
                <a16:creationId xmlns:a16="http://schemas.microsoft.com/office/drawing/2014/main" id="{9D355BB6-1BB8-4828-B246-CFB31742D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3483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5" name="Rectangle 14">
            <a:extLst>
              <a:ext uri="{FF2B5EF4-FFF2-40B4-BE49-F238E27FC236}">
                <a16:creationId xmlns:a16="http://schemas.microsoft.com/office/drawing/2014/main" id="{CA52A9B9-B2B3-46F0-9D53-0EFF9905BF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01049" y="1454932"/>
            <a:ext cx="146304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CuadroTexto 3"/>
          <p:cNvSpPr txBox="1"/>
          <p:nvPr/>
        </p:nvSpPr>
        <p:spPr>
          <a:xfrm>
            <a:off x="2368153" y="412454"/>
            <a:ext cx="2561605" cy="2101850"/>
          </a:xfrm>
          <a:prstGeom prst="rect">
            <a:avLst/>
          </a:prstGeom>
        </p:spPr>
        <p:txBody>
          <a:bodyPr vert="horz" lIns="91440" tIns="45720" rIns="91440" bIns="45720" rtlCol="0" anchor="ctr">
            <a:normAutofit/>
          </a:bodyPr>
          <a:lstStyle/>
          <a:p>
            <a:pPr defTabSz="914400">
              <a:lnSpc>
                <a:spcPct val="90000"/>
              </a:lnSpc>
              <a:spcAft>
                <a:spcPts val="600"/>
              </a:spcAft>
            </a:pPr>
            <a:r>
              <a:rPr lang="en-US" sz="3200" dirty="0">
                <a:latin typeface="Futura Medium" panose="020B0602020204020303" pitchFamily="34" charset="-79"/>
                <a:cs typeface="Futura Medium" panose="020B0602020204020303" pitchFamily="34" charset="-79"/>
              </a:rPr>
              <a:t>1492- 1992</a:t>
            </a:r>
          </a:p>
        </p:txBody>
      </p:sp>
      <p:pic>
        <p:nvPicPr>
          <p:cNvPr id="6" name="Imagen 5" descr="coloncriminal.jpeg"/>
          <p:cNvPicPr>
            <a:picLocks noChangeAspect="1"/>
          </p:cNvPicPr>
          <p:nvPr/>
        </p:nvPicPr>
        <p:blipFill rotWithShape="1">
          <a:blip r:embed="rId2">
            <a:extLst>
              <a:ext uri="{28A0092B-C50C-407E-A947-70E740481C1C}">
                <a14:useLocalDpi xmlns:a14="http://schemas.microsoft.com/office/drawing/2010/main" val="0"/>
              </a:ext>
            </a:extLst>
          </a:blip>
          <a:srcRect l="14104" r="2772" b="-3"/>
          <a:stretch/>
        </p:blipFill>
        <p:spPr>
          <a:xfrm>
            <a:off x="20" y="2959630"/>
            <a:ext cx="4800580" cy="3898370"/>
          </a:xfrm>
          <a:prstGeom prst="rect">
            <a:avLst/>
          </a:prstGeom>
        </p:spPr>
      </p:pic>
      <p:pic>
        <p:nvPicPr>
          <p:cNvPr id="3" name="Imagen 2" descr="mazariegofall.jpg"/>
          <p:cNvPicPr>
            <a:picLocks noChangeAspect="1"/>
          </p:cNvPicPr>
          <p:nvPr/>
        </p:nvPicPr>
        <p:blipFill rotWithShape="1">
          <a:blip r:embed="rId3">
            <a:extLst>
              <a:ext uri="{28A0092B-C50C-407E-A947-70E740481C1C}">
                <a14:useLocalDpi xmlns:a14="http://schemas.microsoft.com/office/drawing/2010/main" val="0"/>
              </a:ext>
            </a:extLst>
          </a:blip>
          <a:srcRect r="7197"/>
          <a:stretch/>
        </p:blipFill>
        <p:spPr>
          <a:xfrm>
            <a:off x="4943474" y="1"/>
            <a:ext cx="4200526" cy="6857999"/>
          </a:xfrm>
          <a:prstGeom prst="rect">
            <a:avLst/>
          </a:prstGeom>
        </p:spPr>
      </p:pic>
      <p:sp>
        <p:nvSpPr>
          <p:cNvPr id="2" name="Rectangle 1">
            <a:extLst>
              <a:ext uri="{FF2B5EF4-FFF2-40B4-BE49-F238E27FC236}">
                <a16:creationId xmlns:a16="http://schemas.microsoft.com/office/drawing/2014/main" id="{287BC6B0-5ED6-7D4F-97AA-E7521BC806E5}"/>
              </a:ext>
            </a:extLst>
          </p:cNvPr>
          <p:cNvSpPr/>
          <p:nvPr/>
        </p:nvSpPr>
        <p:spPr>
          <a:xfrm>
            <a:off x="0" y="1029596"/>
            <a:ext cx="280219" cy="90043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spTree>
    <p:extLst>
      <p:ext uri="{BB962C8B-B14F-4D97-AF65-F5344CB8AC3E}">
        <p14:creationId xmlns:p14="http://schemas.microsoft.com/office/powerpoint/2010/main" val="8629758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olon bs a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88996"/>
            <a:ext cx="9144000" cy="5139951"/>
          </a:xfrm>
          <a:prstGeom prst="rect">
            <a:avLst/>
          </a:prstGeom>
          <a:ln>
            <a:solidFill>
              <a:srgbClr val="251A21"/>
            </a:solidFill>
          </a:ln>
        </p:spPr>
      </p:pic>
    </p:spTree>
    <p:extLst>
      <p:ext uri="{BB962C8B-B14F-4D97-AF65-F5344CB8AC3E}">
        <p14:creationId xmlns:p14="http://schemas.microsoft.com/office/powerpoint/2010/main" val="7649800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1" name="Rectangle 16">
            <a:extLst>
              <a:ext uri="{FF2B5EF4-FFF2-40B4-BE49-F238E27FC236}">
                <a16:creationId xmlns:a16="http://schemas.microsoft.com/office/drawing/2014/main" id="{AD72D4D1-076F-49D3-9889-EFC4F6D7CA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963877"/>
            <a:ext cx="2620771" cy="4930246"/>
          </a:xfrm>
        </p:spPr>
        <p:txBody>
          <a:bodyPr>
            <a:normAutofit/>
          </a:bodyPr>
          <a:lstStyle/>
          <a:p>
            <a:pPr algn="r"/>
            <a:r>
              <a:rPr lang="en-US" dirty="0">
                <a:latin typeface="Didot"/>
                <a:cs typeface="Didot"/>
              </a:rPr>
              <a:t>New Conquest History</a:t>
            </a:r>
          </a:p>
        </p:txBody>
      </p:sp>
      <p:cxnSp>
        <p:nvCxnSpPr>
          <p:cNvPr id="22" name="Straight Connector 18">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32023" y="353960"/>
            <a:ext cx="5028516" cy="6282813"/>
          </a:xfrm>
        </p:spPr>
        <p:txBody>
          <a:bodyPr anchor="ctr">
            <a:normAutofit/>
          </a:bodyPr>
          <a:lstStyle/>
          <a:p>
            <a:pPr marL="0" indent="0">
              <a:lnSpc>
                <a:spcPct val="90000"/>
              </a:lnSpc>
              <a:buNone/>
            </a:pPr>
            <a:r>
              <a:rPr lang="en-US" sz="2200" b="1" dirty="0">
                <a:latin typeface="Futura Medium" panose="020B0602020204020303" pitchFamily="34" charset="-79"/>
                <a:cs typeface="Futura Medium" panose="020B0602020204020303" pitchFamily="34" charset="-79"/>
              </a:rPr>
              <a:t>    Since 2000 five core approaches:</a:t>
            </a:r>
          </a:p>
          <a:p>
            <a:pPr marL="0" indent="0">
              <a:lnSpc>
                <a:spcPct val="90000"/>
              </a:lnSpc>
              <a:buNone/>
            </a:pPr>
            <a:endParaRPr lang="en-US" sz="2000" dirty="0">
              <a:latin typeface="Helvetica Light" panose="020B0403020202020204" pitchFamily="34" charset="0"/>
              <a:cs typeface="Avenir Light"/>
            </a:endParaRPr>
          </a:p>
          <a:p>
            <a:pPr>
              <a:lnSpc>
                <a:spcPct val="90000"/>
              </a:lnSpc>
            </a:pPr>
            <a:r>
              <a:rPr lang="en-US" sz="2000" dirty="0">
                <a:latin typeface="Helvetica Light" panose="020B0403020202020204" pitchFamily="34" charset="0"/>
                <a:cs typeface="Avenir Light"/>
              </a:rPr>
              <a:t>Revisiting (re-reading old sources, motivations etc.)</a:t>
            </a:r>
          </a:p>
          <a:p>
            <a:pPr>
              <a:lnSpc>
                <a:spcPct val="90000"/>
              </a:lnSpc>
            </a:pPr>
            <a:r>
              <a:rPr lang="en-US" sz="2000" dirty="0">
                <a:latin typeface="Helvetica Light" panose="020B0403020202020204" pitchFamily="34" charset="0"/>
                <a:cs typeface="Avenir Light"/>
              </a:rPr>
              <a:t>Paleography (learning to read sources left unread)</a:t>
            </a:r>
          </a:p>
          <a:p>
            <a:pPr>
              <a:lnSpc>
                <a:spcPct val="90000"/>
              </a:lnSpc>
            </a:pPr>
            <a:r>
              <a:rPr lang="en-US" sz="2000" dirty="0">
                <a:latin typeface="Helvetica Light" panose="020B0403020202020204" pitchFamily="34" charset="0"/>
                <a:cs typeface="Avenir Light"/>
              </a:rPr>
              <a:t>Protagonists (forgotten Spaniards, women, settlers of African descent, indigenous people)</a:t>
            </a:r>
          </a:p>
          <a:p>
            <a:pPr>
              <a:lnSpc>
                <a:spcPct val="90000"/>
              </a:lnSpc>
            </a:pPr>
            <a:r>
              <a:rPr lang="en-US" sz="2000" dirty="0">
                <a:latin typeface="Helvetica Light" panose="020B0403020202020204" pitchFamily="34" charset="0"/>
                <a:cs typeface="Avenir Light"/>
              </a:rPr>
              <a:t>Indigenous perspectives (indigenous conquistadors, indigenous diaspora)</a:t>
            </a:r>
          </a:p>
          <a:p>
            <a:pPr>
              <a:lnSpc>
                <a:spcPct val="90000"/>
              </a:lnSpc>
            </a:pPr>
            <a:r>
              <a:rPr lang="en-US" sz="2000" dirty="0">
                <a:latin typeface="Helvetica Light" panose="020B0403020202020204" pitchFamily="34" charset="0"/>
                <a:cs typeface="Avenir Light"/>
              </a:rPr>
              <a:t>Boundaries </a:t>
            </a:r>
          </a:p>
          <a:p>
            <a:pPr marL="0" indent="0">
              <a:lnSpc>
                <a:spcPct val="90000"/>
              </a:lnSpc>
              <a:buNone/>
            </a:pPr>
            <a:r>
              <a:rPr lang="en-US" sz="2000" dirty="0">
                <a:latin typeface="Helvetica Light" panose="020B0403020202020204" pitchFamily="34" charset="0"/>
                <a:cs typeface="Avenir Light"/>
              </a:rPr>
              <a:t>	a. Of space away from </a:t>
            </a:r>
            <a:r>
              <a:rPr lang="en-US" sz="2000" dirty="0" err="1">
                <a:latin typeface="Helvetica Light" panose="020B0403020202020204" pitchFamily="34" charset="0"/>
                <a:cs typeface="Avenir Light"/>
              </a:rPr>
              <a:t>centres</a:t>
            </a:r>
            <a:r>
              <a:rPr lang="en-US" sz="2000" dirty="0">
                <a:latin typeface="Helvetica Light" panose="020B0403020202020204" pitchFamily="34" charset="0"/>
                <a:cs typeface="Avenir Light"/>
              </a:rPr>
              <a:t> of 	empire</a:t>
            </a:r>
          </a:p>
          <a:p>
            <a:pPr marL="0" indent="0">
              <a:lnSpc>
                <a:spcPct val="90000"/>
              </a:lnSpc>
              <a:buNone/>
            </a:pPr>
            <a:r>
              <a:rPr lang="en-US" sz="2000" dirty="0">
                <a:latin typeface="Helvetica Light" panose="020B0403020202020204" pitchFamily="34" charset="0"/>
                <a:cs typeface="Avenir Light"/>
              </a:rPr>
              <a:t>	b. Of discipline: History, Anthropology, 	</a:t>
            </a:r>
            <a:r>
              <a:rPr lang="en-US" sz="2000" dirty="0" err="1">
                <a:latin typeface="Helvetica Light" panose="020B0403020202020204" pitchFamily="34" charset="0"/>
                <a:cs typeface="Avenir Light"/>
              </a:rPr>
              <a:t>EthnoHistory</a:t>
            </a:r>
            <a:r>
              <a:rPr lang="en-US" sz="2000" dirty="0">
                <a:latin typeface="Helvetica Light" panose="020B0403020202020204" pitchFamily="34" charset="0"/>
                <a:cs typeface="Avenir Light"/>
              </a:rPr>
              <a:t> to Art 	History, 	Geography, Literature)</a:t>
            </a:r>
          </a:p>
        </p:txBody>
      </p:sp>
    </p:spTree>
    <p:extLst>
      <p:ext uri="{BB962C8B-B14F-4D97-AF65-F5344CB8AC3E}">
        <p14:creationId xmlns:p14="http://schemas.microsoft.com/office/powerpoint/2010/main" val="3224252912"/>
      </p:ext>
    </p:extLst>
  </p:cSld>
  <p:clrMapOvr>
    <a:overrideClrMapping bg1="dk1" tx1="lt1" bg2="dk2" tx2="lt2" accent1="accent1" accent2="accent2" accent3="accent3" accent4="accent4" accent5="accent5" accent6="accent6" hlink="hlink" folHlink="folHlink"/>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Imagen 3">
            <a:extLst>
              <a:ext uri="{FF2B5EF4-FFF2-40B4-BE49-F238E27FC236}">
                <a16:creationId xmlns:a16="http://schemas.microsoft.com/office/drawing/2014/main" id="{23C2BD38-7BD9-704B-9E36-83EE71BD3259}"/>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t="24623" b="14528"/>
          <a:stretch/>
        </p:blipFill>
        <p:spPr>
          <a:xfrm>
            <a:off x="846836" y="934033"/>
            <a:ext cx="3543427" cy="1962086"/>
          </a:xfrm>
          <a:prstGeom prst="rect">
            <a:avLst/>
          </a:prstGeom>
        </p:spPr>
      </p:pic>
      <p:cxnSp>
        <p:nvCxnSpPr>
          <p:cNvPr id="38" name="Straight Connector 37">
            <a:extLst>
              <a:ext uri="{FF2B5EF4-FFF2-40B4-BE49-F238E27FC236}">
                <a16:creationId xmlns:a16="http://schemas.microsoft.com/office/drawing/2014/main" id="{91B6081D-D3E8-4209-B85B-EB1C655A627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68410" y="1111170"/>
            <a:ext cx="8280" cy="4645103"/>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15" name="Imagen 7">
            <a:extLst>
              <a:ext uri="{FF2B5EF4-FFF2-40B4-BE49-F238E27FC236}">
                <a16:creationId xmlns:a16="http://schemas.microsoft.com/office/drawing/2014/main" id="{5040583B-76CB-6348-B82D-2A788FC8FFFB}"/>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l="8213" r="4814"/>
          <a:stretch/>
        </p:blipFill>
        <p:spPr>
          <a:xfrm>
            <a:off x="5175738" y="643467"/>
            <a:ext cx="2705702" cy="2543217"/>
          </a:xfrm>
          <a:prstGeom prst="rect">
            <a:avLst/>
          </a:prstGeom>
        </p:spPr>
      </p:pic>
      <p:cxnSp>
        <p:nvCxnSpPr>
          <p:cNvPr id="40" name="Straight Connector 39">
            <a:extLst>
              <a:ext uri="{FF2B5EF4-FFF2-40B4-BE49-F238E27FC236}">
                <a16:creationId xmlns:a16="http://schemas.microsoft.com/office/drawing/2014/main" id="{28CA55E4-1295-45C8-BA05-5A9E705B749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52270" y="3428998"/>
            <a:ext cx="3141678" cy="1"/>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8C5794E-A9A1-4A23-AF68-C79A782233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7750" y="3428998"/>
            <a:ext cx="3141678" cy="1"/>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16" name="Imagen 8">
            <a:extLst>
              <a:ext uri="{FF2B5EF4-FFF2-40B4-BE49-F238E27FC236}">
                <a16:creationId xmlns:a16="http://schemas.microsoft.com/office/drawing/2014/main" id="{3CEB7BCE-BA74-E144-917E-3ECAEFFEFD5D}"/>
              </a:ext>
            </a:extLst>
          </p:cNvPr>
          <p:cNvPicPr>
            <a:picLocks noChangeAspect="1"/>
          </p:cNvPicPr>
          <p:nvPr/>
        </p:nvPicPr>
        <p:blipFill rotWithShape="1">
          <a:blip r:embed="rId6"/>
          <a:srcRect b="4894"/>
          <a:stretch/>
        </p:blipFill>
        <p:spPr>
          <a:xfrm>
            <a:off x="1147743" y="3671316"/>
            <a:ext cx="2941613" cy="2545862"/>
          </a:xfrm>
          <a:prstGeom prst="rect">
            <a:avLst/>
          </a:prstGeom>
        </p:spPr>
      </p:pic>
      <p:pic>
        <p:nvPicPr>
          <p:cNvPr id="7" name="Imagen 3" descr="malinche talking2.jpg">
            <a:extLst>
              <a:ext uri="{FF2B5EF4-FFF2-40B4-BE49-F238E27FC236}">
                <a16:creationId xmlns:a16="http://schemas.microsoft.com/office/drawing/2014/main" id="{1E8F49FD-30FA-CF4A-BB24-BC99535F59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55047" y="3671316"/>
            <a:ext cx="2547085" cy="2553469"/>
          </a:xfrm>
          <a:prstGeom prst="rect">
            <a:avLst/>
          </a:prstGeom>
        </p:spPr>
      </p:pic>
    </p:spTree>
    <p:extLst>
      <p:ext uri="{BB962C8B-B14F-4D97-AF65-F5344CB8AC3E}">
        <p14:creationId xmlns:p14="http://schemas.microsoft.com/office/powerpoint/2010/main" val="38929402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4" name="Imagen 3" descr="0000A9I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131" y="219769"/>
            <a:ext cx="2406526" cy="3519403"/>
          </a:xfrm>
          <a:prstGeom prst="rect">
            <a:avLst/>
          </a:prstGeom>
          <a:ln>
            <a:solidFill>
              <a:srgbClr val="262626"/>
            </a:solidFill>
          </a:ln>
        </p:spPr>
      </p:pic>
      <p:pic>
        <p:nvPicPr>
          <p:cNvPr id="5" name="Imagen 4" descr="0000A9IH.JPG"/>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6229" t="19753" b="53704"/>
          <a:stretch/>
        </p:blipFill>
        <p:spPr>
          <a:xfrm>
            <a:off x="230948" y="3871954"/>
            <a:ext cx="6552325" cy="2712428"/>
          </a:xfrm>
          <a:prstGeom prst="rect">
            <a:avLst/>
          </a:prstGeom>
          <a:ln>
            <a:solidFill>
              <a:srgbClr val="262626"/>
            </a:solidFill>
          </a:ln>
        </p:spPr>
      </p:pic>
      <p:sp>
        <p:nvSpPr>
          <p:cNvPr id="6" name="Marco 5"/>
          <p:cNvSpPr/>
          <p:nvPr/>
        </p:nvSpPr>
        <p:spPr>
          <a:xfrm>
            <a:off x="3431615" y="5228168"/>
            <a:ext cx="2667000" cy="406400"/>
          </a:xfrm>
          <a:prstGeom prst="frame">
            <a:avLst>
              <a:gd name="adj1" fmla="val 2083"/>
            </a:avLst>
          </a:prstGeom>
          <a:solidFill>
            <a:srgbClr val="B84D35"/>
          </a:solidFill>
          <a:ln>
            <a:solidFill>
              <a:srgbClr val="B84D35"/>
            </a:solidFill>
          </a:ln>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threePt" dir="t"/>
            </a:scene3d>
            <a:sp3d extrusionH="57150">
              <a:bevelT w="38100" h="38100"/>
            </a:sp3d>
          </a:bodyPr>
          <a:lstStyle/>
          <a:p>
            <a:pPr algn="ctr"/>
            <a:endParaRPr lang="es-ES" b="1">
              <a:ln w="900" cmpd="sng">
                <a:solidFill>
                  <a:srgbClr val="B84D35">
                    <a:alpha val="55000"/>
                  </a:srgbClr>
                </a:solidFill>
                <a:prstDash val="solid"/>
              </a:ln>
              <a:solidFill>
                <a:srgbClr val="B84D35"/>
              </a:solidFill>
              <a:effectLst>
                <a:innerShdw blurRad="101600" dist="76200" dir="5400000">
                  <a:schemeClr val="accent1">
                    <a:satMod val="190000"/>
                    <a:tint val="100000"/>
                    <a:alpha val="74000"/>
                  </a:schemeClr>
                </a:innerShdw>
              </a:effectLst>
            </a:endParaRPr>
          </a:p>
        </p:txBody>
      </p:sp>
      <p:pic>
        <p:nvPicPr>
          <p:cNvPr id="8" name="Imagen 7" descr="garrido aubin.jpg"/>
          <p:cNvPicPr>
            <a:picLocks noChangeAspect="1"/>
          </p:cNvPicPr>
          <p:nvPr/>
        </p:nvPicPr>
        <p:blipFill rotWithShape="1">
          <a:blip r:embed="rId5">
            <a:extLst>
              <a:ext uri="{28A0092B-C50C-407E-A947-70E740481C1C}">
                <a14:useLocalDpi xmlns:a14="http://schemas.microsoft.com/office/drawing/2010/main" val="0"/>
              </a:ext>
            </a:extLst>
          </a:blip>
          <a:srcRect t="15182"/>
          <a:stretch/>
        </p:blipFill>
        <p:spPr>
          <a:xfrm>
            <a:off x="2820642" y="1084936"/>
            <a:ext cx="4694063" cy="2654233"/>
          </a:xfrm>
          <a:prstGeom prst="rect">
            <a:avLst/>
          </a:prstGeom>
          <a:ln>
            <a:solidFill>
              <a:srgbClr val="262626"/>
            </a:solidFill>
          </a:ln>
        </p:spPr>
      </p:pic>
      <p:sp>
        <p:nvSpPr>
          <p:cNvPr id="9" name="Rectángulo 8"/>
          <p:cNvSpPr/>
          <p:nvPr/>
        </p:nvSpPr>
        <p:spPr>
          <a:xfrm>
            <a:off x="6783273" y="5405981"/>
            <a:ext cx="2041027" cy="1169551"/>
          </a:xfrm>
          <a:prstGeom prst="rect">
            <a:avLst/>
          </a:prstGeom>
        </p:spPr>
        <p:txBody>
          <a:bodyPr wrap="square">
            <a:spAutoFit/>
          </a:bodyPr>
          <a:lstStyle/>
          <a:p>
            <a:pPr algn="r"/>
            <a:r>
              <a:rPr lang="en-GB" sz="1400" dirty="0">
                <a:solidFill>
                  <a:schemeClr val="bg1">
                    <a:lumMod val="95000"/>
                  </a:schemeClr>
                </a:solidFill>
                <a:latin typeface="Avenir Light"/>
                <a:cs typeface="Avenir Light"/>
              </a:rPr>
              <a:t>See Peter Gerhard, “A Black Conquistador in Mexico” </a:t>
            </a:r>
            <a:r>
              <a:rPr lang="en-GB" sz="1400" i="1" dirty="0">
                <a:solidFill>
                  <a:schemeClr val="bg1">
                    <a:lumMod val="95000"/>
                  </a:schemeClr>
                </a:solidFill>
                <a:latin typeface="Avenir Light"/>
                <a:cs typeface="Avenir Light"/>
              </a:rPr>
              <a:t>The Hispanic American Historical Review, </a:t>
            </a:r>
            <a:r>
              <a:rPr lang="en-GB" sz="1400" dirty="0">
                <a:solidFill>
                  <a:schemeClr val="bg1">
                    <a:lumMod val="95000"/>
                  </a:schemeClr>
                </a:solidFill>
                <a:latin typeface="Avenir Light"/>
                <a:cs typeface="Avenir Light"/>
              </a:rPr>
              <a:t>1978</a:t>
            </a:r>
            <a:r>
              <a:rPr lang="en-GB" sz="1400" i="1" dirty="0">
                <a:solidFill>
                  <a:schemeClr val="bg1">
                    <a:lumMod val="95000"/>
                  </a:schemeClr>
                </a:solidFill>
                <a:latin typeface="Avenir Light"/>
                <a:cs typeface="Avenir Light"/>
              </a:rPr>
              <a:t> </a:t>
            </a:r>
            <a:endParaRPr lang="en-GB" sz="1400" dirty="0">
              <a:solidFill>
                <a:schemeClr val="bg1">
                  <a:lumMod val="95000"/>
                </a:schemeClr>
              </a:solidFill>
              <a:latin typeface="Avenir Light"/>
              <a:cs typeface="Avenir Light"/>
            </a:endParaRPr>
          </a:p>
        </p:txBody>
      </p:sp>
      <p:sp>
        <p:nvSpPr>
          <p:cNvPr id="10" name="Rectángulo 6">
            <a:extLst>
              <a:ext uri="{FF2B5EF4-FFF2-40B4-BE49-F238E27FC236}">
                <a16:creationId xmlns:a16="http://schemas.microsoft.com/office/drawing/2014/main" id="{76AB57C3-C05B-BD4A-9DE3-23A2071C029A}"/>
              </a:ext>
            </a:extLst>
          </p:cNvPr>
          <p:cNvSpPr/>
          <p:nvPr/>
        </p:nvSpPr>
        <p:spPr>
          <a:xfrm>
            <a:off x="2975957" y="382237"/>
            <a:ext cx="5621944" cy="523220"/>
          </a:xfrm>
          <a:prstGeom prst="rect">
            <a:avLst/>
          </a:prstGeom>
        </p:spPr>
        <p:txBody>
          <a:bodyPr wrap="square">
            <a:spAutoFit/>
          </a:bodyPr>
          <a:lstStyle/>
          <a:p>
            <a:pPr algn="r"/>
            <a:r>
              <a:rPr lang="en-US" sz="2800" dirty="0">
                <a:solidFill>
                  <a:schemeClr val="bg1">
                    <a:lumMod val="95000"/>
                  </a:schemeClr>
                </a:solidFill>
                <a:latin typeface="Futura Medium" panose="020B0602020204020303" pitchFamily="34" charset="-79"/>
                <a:cs typeface="Futura Medium" panose="020B0602020204020303" pitchFamily="34" charset="-79"/>
              </a:rPr>
              <a:t>Juan Garrido (c.1480 - c.1550)</a:t>
            </a:r>
            <a:endParaRPr lang="es-ES" sz="2800" dirty="0">
              <a:solidFill>
                <a:schemeClr val="bg1">
                  <a:lumMod val="95000"/>
                </a:schemeClr>
              </a:solidFill>
              <a:latin typeface="Futura Medium" panose="020B0602020204020303" pitchFamily="34" charset="-79"/>
              <a:cs typeface="Futura Medium" panose="020B0602020204020303" pitchFamily="34" charset="-79"/>
            </a:endParaRPr>
          </a:p>
        </p:txBody>
      </p:sp>
    </p:spTree>
    <p:extLst>
      <p:ext uri="{BB962C8B-B14F-4D97-AF65-F5344CB8AC3E}">
        <p14:creationId xmlns:p14="http://schemas.microsoft.com/office/powerpoint/2010/main" val="38392728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FA368515-454A-1B47-9323-2E15099624E4}"/>
              </a:ext>
            </a:extLst>
          </p:cNvPr>
          <p:cNvPicPr>
            <a:picLocks noChangeAspect="1"/>
          </p:cNvPicPr>
          <p:nvPr/>
        </p:nvPicPr>
        <p:blipFill rotWithShape="1">
          <a:blip r:embed="rId2"/>
          <a:srcRect t="5029" r="16714" b="5029"/>
          <a:stretch/>
        </p:blipFill>
        <p:spPr>
          <a:xfrm>
            <a:off x="4572000" y="314900"/>
            <a:ext cx="4267786" cy="6228200"/>
          </a:xfrm>
          <a:prstGeom prst="rect">
            <a:avLst/>
          </a:prstGeom>
        </p:spPr>
      </p:pic>
      <p:sp>
        <p:nvSpPr>
          <p:cNvPr id="2" name="Rectangle 1">
            <a:extLst>
              <a:ext uri="{FF2B5EF4-FFF2-40B4-BE49-F238E27FC236}">
                <a16:creationId xmlns:a16="http://schemas.microsoft.com/office/drawing/2014/main" id="{646D3AD9-C1F0-A248-9C61-7AAF313AC967}"/>
              </a:ext>
            </a:extLst>
          </p:cNvPr>
          <p:cNvSpPr/>
          <p:nvPr/>
        </p:nvSpPr>
        <p:spPr>
          <a:xfrm>
            <a:off x="304214" y="1095996"/>
            <a:ext cx="3681046" cy="4862870"/>
          </a:xfrm>
          <a:prstGeom prst="rect">
            <a:avLst/>
          </a:prstGeom>
        </p:spPr>
        <p:txBody>
          <a:bodyPr wrap="square">
            <a:spAutoFit/>
          </a:bodyPr>
          <a:lstStyle/>
          <a:p>
            <a:pPr lvl="0"/>
            <a:endParaRPr lang="en-GB" dirty="0">
              <a:solidFill>
                <a:schemeClr val="bg1"/>
              </a:solidFill>
              <a:latin typeface="Futura Medium" panose="020B0602020204020303" pitchFamily="34" charset="-79"/>
              <a:ea typeface="MS Mincho" panose="02020609040205080304" pitchFamily="49" charset="-128"/>
              <a:cs typeface="Futura Medium" panose="020B0602020204020303" pitchFamily="34" charset="-79"/>
            </a:endParaRPr>
          </a:p>
          <a:p>
            <a:r>
              <a:rPr lang="en-GB" sz="2400" dirty="0">
                <a:solidFill>
                  <a:schemeClr val="bg1"/>
                </a:solidFill>
                <a:latin typeface="Futura Medium" panose="020B0602020204020303" pitchFamily="34" charset="-79"/>
                <a:ea typeface="MS Mincho" panose="02020609040205080304" pitchFamily="49" charset="-128"/>
                <a:cs typeface="Futura Medium" panose="020B0602020204020303" pitchFamily="34" charset="-79"/>
              </a:rPr>
              <a:t>VISUAL AND MATERIAL HISTORY</a:t>
            </a:r>
          </a:p>
          <a:p>
            <a:endParaRPr lang="en-GB" sz="2400" dirty="0">
              <a:solidFill>
                <a:schemeClr val="bg1"/>
              </a:solidFill>
              <a:latin typeface="Futura Medium" panose="020B0602020204020303" pitchFamily="34" charset="-79"/>
              <a:ea typeface="MS Mincho" panose="02020609040205080304" pitchFamily="49" charset="-128"/>
              <a:cs typeface="Futura Medium" panose="020B0602020204020303" pitchFamily="34" charset="-79"/>
            </a:endParaRPr>
          </a:p>
          <a:p>
            <a:pPr marL="342900" lvl="0" indent="-342900">
              <a:buFont typeface="Avenir Light" panose="020B0402020203020204" pitchFamily="34" charset="77"/>
              <a:buChar char="-"/>
            </a:pPr>
            <a:r>
              <a:rPr lang="en-GB" sz="2200" dirty="0">
                <a:solidFill>
                  <a:schemeClr val="bg1"/>
                </a:solidFill>
                <a:latin typeface="Helvetica Light" panose="020B0403020202020204" pitchFamily="34" charset="0"/>
                <a:ea typeface="MS Mincho" panose="02020609040205080304" pitchFamily="49" charset="-128"/>
                <a:cs typeface="Times New Roman" panose="02020603050405020304" pitchFamily="18" charset="0"/>
              </a:rPr>
              <a:t>Have played key role in efforts to approach the surviving evidence with a Native, rather than European lens.</a:t>
            </a:r>
          </a:p>
          <a:p>
            <a:pPr marL="342900" lvl="0" indent="-342900">
              <a:buFont typeface="Avenir Light" panose="020B0402020203020204" pitchFamily="34" charset="77"/>
              <a:buChar char="-"/>
            </a:pPr>
            <a:r>
              <a:rPr lang="en-GB" sz="2200" dirty="0">
                <a:solidFill>
                  <a:schemeClr val="bg1"/>
                </a:solidFill>
                <a:latin typeface="Helvetica Light" panose="020B0403020202020204" pitchFamily="34" charset="0"/>
                <a:ea typeface="MS Mincho" panose="02020609040205080304" pitchFamily="49" charset="-128"/>
                <a:cs typeface="Times New Roman" panose="02020603050405020304" pitchFamily="18" charset="0"/>
              </a:rPr>
              <a:t>This has meant prioritizing images, and learning to “read” them. </a:t>
            </a:r>
          </a:p>
          <a:p>
            <a:pPr marL="342900" lvl="0" indent="-342900">
              <a:buFont typeface="Avenir Light" panose="020B0402020203020204" pitchFamily="34" charset="77"/>
              <a:buChar char="-"/>
            </a:pPr>
            <a:r>
              <a:rPr lang="en-GB" sz="2200" dirty="0">
                <a:solidFill>
                  <a:schemeClr val="bg1"/>
                </a:solidFill>
                <a:latin typeface="Helvetica Light" panose="020B0403020202020204" pitchFamily="34" charset="0"/>
                <a:ea typeface="MS Mincho" panose="02020609040205080304" pitchFamily="49" charset="-128"/>
                <a:cs typeface="Times New Roman" panose="02020603050405020304" pitchFamily="18" charset="0"/>
              </a:rPr>
              <a:t>The importance of colour.</a:t>
            </a:r>
            <a:endParaRPr lang="en-GB" sz="2200" dirty="0">
              <a:solidFill>
                <a:schemeClr val="bg1"/>
              </a:solidFill>
              <a:effectLst/>
              <a:latin typeface="Helvetica Light" panose="020B040302020202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4266095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descr="codex mendoza.jpg"/>
          <p:cNvPicPr>
            <a:picLocks noChangeAspect="1"/>
          </p:cNvPicPr>
          <p:nvPr/>
        </p:nvPicPr>
        <p:blipFill rotWithShape="1">
          <a:blip r:embed="rId2">
            <a:extLst>
              <a:ext uri="{28A0092B-C50C-407E-A947-70E740481C1C}">
                <a14:useLocalDpi xmlns:a14="http://schemas.microsoft.com/office/drawing/2010/main" val="0"/>
              </a:ext>
            </a:extLst>
          </a:blip>
          <a:srcRect l="31209" r="2457" b="-1"/>
          <a:stretch/>
        </p:blipFill>
        <p:spPr>
          <a:xfrm>
            <a:off x="20" y="10"/>
            <a:ext cx="9143980" cy="6857990"/>
          </a:xfrm>
          <a:prstGeom prst="rect">
            <a:avLst/>
          </a:prstGeom>
        </p:spPr>
      </p:pic>
      <p:sp>
        <p:nvSpPr>
          <p:cNvPr id="9" name="Rectangle 8">
            <a:extLst>
              <a:ext uri="{FF2B5EF4-FFF2-40B4-BE49-F238E27FC236}">
                <a16:creationId xmlns:a16="http://schemas.microsoft.com/office/drawing/2014/main" id="{3B432D73-5C38-474F-AF96-A3228731B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gradFill>
            <a:gsLst>
              <a:gs pos="0">
                <a:schemeClr val="tx1">
                  <a:lumMod val="95000"/>
                  <a:lumOff val="5000"/>
                </a:schemeClr>
              </a:gs>
              <a:gs pos="45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EBC31D5-CE84-D24E-AB56-CDBE33992B50}"/>
              </a:ext>
            </a:extLst>
          </p:cNvPr>
          <p:cNvSpPr txBox="1"/>
          <p:nvPr/>
        </p:nvSpPr>
        <p:spPr>
          <a:xfrm>
            <a:off x="7411166" y="4842994"/>
            <a:ext cx="1446028" cy="1754326"/>
          </a:xfrm>
          <a:prstGeom prst="rect">
            <a:avLst/>
          </a:prstGeom>
          <a:noFill/>
        </p:spPr>
        <p:txBody>
          <a:bodyPr wrap="square" rtlCol="0">
            <a:spAutoFit/>
          </a:bodyPr>
          <a:lstStyle/>
          <a:p>
            <a:r>
              <a:rPr lang="en-ES" dirty="0">
                <a:latin typeface="Beirut" pitchFamily="2" charset="-78"/>
                <a:cs typeface="Beirut" pitchFamily="2" charset="-78"/>
              </a:rPr>
              <a:t>Codex Mendoza</a:t>
            </a:r>
          </a:p>
          <a:p>
            <a:r>
              <a:rPr lang="en-ES" dirty="0">
                <a:latin typeface="Beirut" pitchFamily="2" charset="-78"/>
                <a:cs typeface="Beirut" pitchFamily="2" charset="-78"/>
              </a:rPr>
              <a:t>c. 1550</a:t>
            </a:r>
          </a:p>
          <a:p>
            <a:r>
              <a:rPr lang="en-ES" dirty="0">
                <a:latin typeface="Beirut" pitchFamily="2" charset="-78"/>
                <a:cs typeface="Beirut" pitchFamily="2" charset="-78"/>
              </a:rPr>
              <a:t>Map of Tenochtitlán</a:t>
            </a:r>
          </a:p>
          <a:p>
            <a:endParaRPr lang="en-ES" dirty="0"/>
          </a:p>
        </p:txBody>
      </p:sp>
    </p:spTree>
    <p:extLst>
      <p:ext uri="{BB962C8B-B14F-4D97-AF65-F5344CB8AC3E}">
        <p14:creationId xmlns:p14="http://schemas.microsoft.com/office/powerpoint/2010/main" val="4201518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Imagen 3" descr="malintzin.jpg"/>
          <p:cNvPicPr>
            <a:picLocks noChangeAspect="1"/>
          </p:cNvPicPr>
          <p:nvPr/>
        </p:nvPicPr>
        <p:blipFill rotWithShape="1">
          <a:blip r:embed="rId2">
            <a:extLst>
              <a:ext uri="{28A0092B-C50C-407E-A947-70E740481C1C}">
                <a14:useLocalDpi xmlns:a14="http://schemas.microsoft.com/office/drawing/2010/main" val="0"/>
              </a:ext>
            </a:extLst>
          </a:blip>
          <a:srcRect l="12698" r="25016" b="2"/>
          <a:stretch/>
        </p:blipFill>
        <p:spPr>
          <a:xfrm>
            <a:off x="3886578" y="10"/>
            <a:ext cx="5257422" cy="6857990"/>
          </a:xfrm>
          <a:custGeom>
            <a:avLst/>
            <a:gdLst/>
            <a:ahLst/>
            <a:cxnLst/>
            <a:rect l="l" t="t" r="r" b="b"/>
            <a:pathLst>
              <a:path w="7009896" h="6858000">
                <a:moveTo>
                  <a:pt x="0" y="0"/>
                </a:moveTo>
                <a:lnTo>
                  <a:pt x="7009896" y="0"/>
                </a:lnTo>
                <a:lnTo>
                  <a:pt x="7009896" y="6858000"/>
                </a:lnTo>
                <a:lnTo>
                  <a:pt x="21616" y="6858000"/>
                </a:lnTo>
                <a:lnTo>
                  <a:pt x="129867" y="6647018"/>
                </a:lnTo>
                <a:cubicBezTo>
                  <a:pt x="1043295" y="4758249"/>
                  <a:pt x="1332296" y="2559611"/>
                  <a:pt x="814641" y="380651"/>
                </a:cubicBezTo>
                <a:lnTo>
                  <a:pt x="714685" y="1"/>
                </a:lnTo>
                <a:lnTo>
                  <a:pt x="0" y="1"/>
                </a:lnTo>
                <a:close/>
              </a:path>
            </a:pathLst>
          </a:custGeom>
        </p:spPr>
      </p:pic>
      <p:sp>
        <p:nvSpPr>
          <p:cNvPr id="13" name="Freeform: Shape 12">
            <a:extLst>
              <a:ext uri="{FF2B5EF4-FFF2-40B4-BE49-F238E27FC236}">
                <a16:creationId xmlns:a16="http://schemas.microsoft.com/office/drawing/2014/main" id="{5FDF4720-5445-47BE-89FE-E40D1AE6F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860054"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5" name="Freeform: Shape 14">
            <a:extLst>
              <a:ext uri="{FF2B5EF4-FFF2-40B4-BE49-F238E27FC236}">
                <a16:creationId xmlns:a16="http://schemas.microsoft.com/office/drawing/2014/main" id="{AC8710B4-A815-4082-9E4F-F13A000709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86912"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1">
            <a:extLst>
              <a:ext uri="{FF2B5EF4-FFF2-40B4-BE49-F238E27FC236}">
                <a16:creationId xmlns:a16="http://schemas.microsoft.com/office/drawing/2014/main" id="{D355171A-291A-40C8-9D49-427D263F87C9}"/>
              </a:ext>
            </a:extLst>
          </p:cNvPr>
          <p:cNvSpPr txBox="1">
            <a:spLocks/>
          </p:cNvSpPr>
          <p:nvPr/>
        </p:nvSpPr>
        <p:spPr>
          <a:xfrm>
            <a:off x="603504" y="1396289"/>
            <a:ext cx="3586844" cy="132556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defTabSz="914400">
              <a:lnSpc>
                <a:spcPct val="90000"/>
              </a:lnSpc>
              <a:spcAft>
                <a:spcPts val="600"/>
              </a:spcAft>
            </a:pPr>
            <a:r>
              <a:rPr lang="en-US" sz="2800" dirty="0">
                <a:latin typeface="Helvetica Light" panose="020B0403020202020204" pitchFamily="34" charset="0"/>
              </a:rPr>
              <a:t>Questions to think about this week:</a:t>
            </a:r>
            <a:br>
              <a:rPr lang="en-US" sz="2800" dirty="0">
                <a:latin typeface="Helvetica Light" panose="020B0403020202020204" pitchFamily="34" charset="0"/>
              </a:rPr>
            </a:br>
            <a:endParaRPr lang="en-US" sz="2800" dirty="0">
              <a:latin typeface="Helvetica Light" panose="020B0403020202020204" pitchFamily="34" charset="0"/>
            </a:endParaRPr>
          </a:p>
        </p:txBody>
      </p:sp>
      <p:sp>
        <p:nvSpPr>
          <p:cNvPr id="6" name="Content Placeholder 2">
            <a:extLst>
              <a:ext uri="{FF2B5EF4-FFF2-40B4-BE49-F238E27FC236}">
                <a16:creationId xmlns:a16="http://schemas.microsoft.com/office/drawing/2014/main" id="{DF572395-4F27-4A22-9BB7-7BF1D631A958}"/>
              </a:ext>
            </a:extLst>
          </p:cNvPr>
          <p:cNvSpPr txBox="1">
            <a:spLocks/>
          </p:cNvSpPr>
          <p:nvPr/>
        </p:nvSpPr>
        <p:spPr>
          <a:xfrm>
            <a:off x="76132" y="2591762"/>
            <a:ext cx="4259900" cy="3794289"/>
          </a:xfrm>
          <a:prstGeom prst="rect">
            <a:avLst/>
          </a:prstGeom>
        </p:spPr>
        <p:txBody>
          <a:bodyPr vert="horz" lIns="91440" tIns="45720" rIns="91440" bIns="45720" rtlCol="0" anchor="t">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228600" defTabSz="914400">
              <a:lnSpc>
                <a:spcPct val="90000"/>
              </a:lnSpc>
              <a:buFont typeface="Arial" panose="020B0604020202020204" pitchFamily="34" charset="0"/>
              <a:buChar char="•"/>
            </a:pPr>
            <a:r>
              <a:rPr lang="en-US" sz="2000" dirty="0">
                <a:latin typeface="Helvetica Light" panose="020B0403020202020204" pitchFamily="34" charset="0"/>
              </a:rPr>
              <a:t>How did each side interpret the first meetings? What shaped their worldview?</a:t>
            </a:r>
          </a:p>
          <a:p>
            <a:pPr marL="0" indent="-228600" defTabSz="914400">
              <a:lnSpc>
                <a:spcPct val="90000"/>
              </a:lnSpc>
              <a:buFont typeface="Arial" panose="020B0604020202020204" pitchFamily="34" charset="0"/>
              <a:buChar char="•"/>
            </a:pPr>
            <a:endParaRPr lang="en-US" sz="2000" dirty="0">
              <a:latin typeface="Helvetica Light" panose="020B0403020202020204" pitchFamily="34" charset="0"/>
            </a:endParaRPr>
          </a:p>
          <a:p>
            <a:pPr indent="-228600" defTabSz="914400">
              <a:lnSpc>
                <a:spcPct val="90000"/>
              </a:lnSpc>
              <a:buFont typeface="Arial" panose="020B0604020202020204" pitchFamily="34" charset="0"/>
              <a:buChar char="•"/>
            </a:pPr>
            <a:r>
              <a:rPr lang="en-US" sz="2000" dirty="0">
                <a:latin typeface="Helvetica Light" panose="020B0403020202020204" pitchFamily="34" charset="0"/>
              </a:rPr>
              <a:t>How can we write a history that incorporates the view of the vanquished as well as that of the conquerors? What sources are available to us as historians? What problems do they present?</a:t>
            </a:r>
          </a:p>
        </p:txBody>
      </p:sp>
    </p:spTree>
    <p:extLst>
      <p:ext uri="{BB962C8B-B14F-4D97-AF65-F5344CB8AC3E}">
        <p14:creationId xmlns:p14="http://schemas.microsoft.com/office/powerpoint/2010/main" val="880653101"/>
      </p:ext>
    </p:extLst>
  </p:cSld>
  <p:clrMapOvr>
    <a:overrideClrMapping bg1="dk1" tx1="lt1" bg2="dk2" tx2="lt2" accent1="accent1" accent2="accent2" accent3="accent3" accent4="accent4" accent5="accent5" accent6="accent6" hlink="hlink" folHlink="folHlink"/>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Imagen 7" descr="images takeflight cov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848" y="643466"/>
            <a:ext cx="2152223" cy="2624663"/>
          </a:xfrm>
          <a:prstGeom prst="rect">
            <a:avLst/>
          </a:prstGeom>
        </p:spPr>
      </p:pic>
      <p:pic>
        <p:nvPicPr>
          <p:cNvPr id="3" name="Imagen 2" descr="coverflorenti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2619" y="1477717"/>
            <a:ext cx="2807654" cy="3902560"/>
          </a:xfrm>
          <a:prstGeom prst="rect">
            <a:avLst/>
          </a:prstGeom>
        </p:spPr>
      </p:pic>
      <p:pic>
        <p:nvPicPr>
          <p:cNvPr id="9" name="Imagen 8" descr="scriptand glyph cove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5676" y="643466"/>
            <a:ext cx="1981619" cy="2624662"/>
          </a:xfrm>
          <a:prstGeom prst="rect">
            <a:avLst/>
          </a:prstGeom>
        </p:spPr>
      </p:pic>
      <p:pic>
        <p:nvPicPr>
          <p:cNvPr id="6" name="Imagen 5" descr="mapping of new spai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2600" y="3590879"/>
            <a:ext cx="2458719" cy="2622633"/>
          </a:xfrm>
          <a:prstGeom prst="rect">
            <a:avLst/>
          </a:prstGeom>
        </p:spPr>
      </p:pic>
      <p:pic>
        <p:nvPicPr>
          <p:cNvPr id="5" name="Imagen 4" descr="gruzinskicover.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82144" y="3589863"/>
            <a:ext cx="1928683" cy="2643992"/>
          </a:xfrm>
          <a:prstGeom prst="rect">
            <a:avLst/>
          </a:prstGeom>
        </p:spPr>
      </p:pic>
    </p:spTree>
    <p:extLst>
      <p:ext uri="{BB962C8B-B14F-4D97-AF65-F5344CB8AC3E}">
        <p14:creationId xmlns:p14="http://schemas.microsoft.com/office/powerpoint/2010/main" val="30693673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6">
            <a:extLst>
              <a:ext uri="{FF2B5EF4-FFF2-40B4-BE49-F238E27FC236}">
                <a16:creationId xmlns:a16="http://schemas.microsoft.com/office/drawing/2014/main" id="{58153EC8-8E01-4D70-B575-24ABD35A11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79109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3C926B6-667F-5040-A36F-0821D469C6A0}"/>
              </a:ext>
            </a:extLst>
          </p:cNvPr>
          <p:cNvSpPr txBox="1"/>
          <p:nvPr/>
        </p:nvSpPr>
        <p:spPr>
          <a:xfrm>
            <a:off x="398355" y="2959149"/>
            <a:ext cx="3994385" cy="3304903"/>
          </a:xfrm>
          <a:prstGeom prst="rect">
            <a:avLst/>
          </a:prstGeom>
          <a:noFill/>
        </p:spPr>
        <p:txBody>
          <a:bodyPr vert="horz" lIns="91440" tIns="45720" rIns="91440" bIns="45720" rtlCol="0" anchor="b">
            <a:normAutofit/>
          </a:bodyPr>
          <a:lstStyle/>
          <a:p>
            <a:pPr defTabSz="914400">
              <a:lnSpc>
                <a:spcPct val="90000"/>
              </a:lnSpc>
              <a:spcBef>
                <a:spcPct val="0"/>
              </a:spcBef>
              <a:spcAft>
                <a:spcPts val="600"/>
              </a:spcAft>
            </a:pPr>
            <a:endParaRPr lang="en-US" sz="3300" dirty="0">
              <a:solidFill>
                <a:schemeClr val="bg1"/>
              </a:solidFill>
              <a:latin typeface="Helvetica Light" panose="020B0403020202020204" pitchFamily="34" charset="0"/>
              <a:ea typeface="+mj-ea"/>
              <a:cs typeface="Futura Medium" panose="020B0602020204020303" pitchFamily="34" charset="-79"/>
            </a:endParaRPr>
          </a:p>
          <a:p>
            <a:pPr defTabSz="914400">
              <a:lnSpc>
                <a:spcPct val="90000"/>
              </a:lnSpc>
              <a:spcBef>
                <a:spcPct val="0"/>
              </a:spcBef>
              <a:spcAft>
                <a:spcPts val="600"/>
              </a:spcAft>
            </a:pPr>
            <a:r>
              <a:rPr lang="en-US" sz="3300" dirty="0">
                <a:solidFill>
                  <a:schemeClr val="bg1"/>
                </a:solidFill>
                <a:latin typeface="Helvetica Light" panose="020B0403020202020204" pitchFamily="34" charset="0"/>
                <a:ea typeface="+mj-ea"/>
                <a:cs typeface="Futura Medium" panose="020B0602020204020303" pitchFamily="34" charset="-79"/>
              </a:rPr>
              <a:t>Can we create a single, coherent history of the 'Spanish conquest of America'?</a:t>
            </a:r>
          </a:p>
          <a:p>
            <a:pPr defTabSz="914400">
              <a:lnSpc>
                <a:spcPct val="90000"/>
              </a:lnSpc>
              <a:spcBef>
                <a:spcPct val="0"/>
              </a:spcBef>
              <a:spcAft>
                <a:spcPts val="600"/>
              </a:spcAft>
            </a:pPr>
            <a:endParaRPr lang="en-US" sz="3300" dirty="0">
              <a:solidFill>
                <a:schemeClr val="bg1"/>
              </a:solidFill>
              <a:latin typeface="+mj-lt"/>
              <a:ea typeface="+mj-ea"/>
              <a:cs typeface="+mj-cs"/>
            </a:endParaRPr>
          </a:p>
        </p:txBody>
      </p:sp>
      <p:pic>
        <p:nvPicPr>
          <p:cNvPr id="6" name="Picture 5" descr="A picture containing drawing&#10;&#10;Description automatically generated">
            <a:extLst>
              <a:ext uri="{FF2B5EF4-FFF2-40B4-BE49-F238E27FC236}">
                <a16:creationId xmlns:a16="http://schemas.microsoft.com/office/drawing/2014/main" id="{37C311D2-75C7-794F-B907-37644E1D0D67}"/>
              </a:ext>
            </a:extLst>
          </p:cNvPr>
          <p:cNvPicPr>
            <a:picLocks noChangeAspect="1"/>
          </p:cNvPicPr>
          <p:nvPr/>
        </p:nvPicPr>
        <p:blipFill rotWithShape="1">
          <a:blip r:embed="rId2"/>
          <a:srcRect l="84" r="13199"/>
          <a:stretch/>
        </p:blipFill>
        <p:spPr>
          <a:xfrm>
            <a:off x="4571999" y="10"/>
            <a:ext cx="4579241" cy="6857990"/>
          </a:xfrm>
          <a:prstGeom prst="rect">
            <a:avLst/>
          </a:prstGeom>
        </p:spPr>
      </p:pic>
      <p:sp>
        <p:nvSpPr>
          <p:cNvPr id="26" name="Rectangle 25">
            <a:extLst>
              <a:ext uri="{FF2B5EF4-FFF2-40B4-BE49-F238E27FC236}">
                <a16:creationId xmlns:a16="http://schemas.microsoft.com/office/drawing/2014/main" id="{0C4F6F01-1192-AC44-8739-B28D6E883804}"/>
              </a:ext>
            </a:extLst>
          </p:cNvPr>
          <p:cNvSpPr/>
          <p:nvPr/>
        </p:nvSpPr>
        <p:spPr>
          <a:xfrm>
            <a:off x="536249" y="1462799"/>
            <a:ext cx="3718598" cy="1631216"/>
          </a:xfrm>
          <a:prstGeom prst="rect">
            <a:avLst/>
          </a:prstGeom>
        </p:spPr>
        <p:txBody>
          <a:bodyPr wrap="square">
            <a:spAutoFit/>
          </a:bodyPr>
          <a:lstStyle/>
          <a:p>
            <a:pPr algn="r"/>
            <a:r>
              <a:rPr lang="en-GB" sz="2000" dirty="0">
                <a:solidFill>
                  <a:schemeClr val="bg1"/>
                </a:solidFill>
                <a:latin typeface="Helvetica Light" panose="020B0403020202020204" pitchFamily="34" charset="0"/>
                <a:ea typeface="Times New Roman" panose="02020603050405020304" pitchFamily="18" charset="0"/>
                <a:cs typeface="Times New Roman" panose="02020603050405020304" pitchFamily="18" charset="0"/>
              </a:rPr>
              <a:t>‘</a:t>
            </a:r>
            <a:r>
              <a:rPr lang="en-GB" sz="1600" dirty="0">
                <a:solidFill>
                  <a:schemeClr val="bg1"/>
                </a:solidFill>
                <a:latin typeface="Helvetica Light" panose="020B0403020202020204" pitchFamily="34" charset="0"/>
                <a:ea typeface="Times New Roman" panose="02020603050405020304" pitchFamily="18" charset="0"/>
                <a:cs typeface="Times New Roman" panose="02020603050405020304" pitchFamily="18" charset="0"/>
              </a:rPr>
              <a:t>To some 6 million subjects of the crown of Castile, and another million in the Crown of Aragon, they now added some 50 million (before disease took its toll)…’</a:t>
            </a:r>
            <a:r>
              <a:rPr lang="en-GB" sz="1600" dirty="0">
                <a:solidFill>
                  <a:schemeClr val="bg1"/>
                </a:solidFill>
                <a:latin typeface="Helvetica Light" panose="020B0403020202020204" pitchFamily="34" charset="0"/>
              </a:rPr>
              <a:t>  </a:t>
            </a:r>
          </a:p>
          <a:p>
            <a:pPr algn="r"/>
            <a:r>
              <a:rPr lang="en-GB" sz="1600" dirty="0">
                <a:solidFill>
                  <a:schemeClr val="bg1"/>
                </a:solidFill>
                <a:latin typeface="Helvetica Light" panose="020B0403020202020204" pitchFamily="34" charset="0"/>
              </a:rPr>
              <a:t>J. Elliott</a:t>
            </a:r>
          </a:p>
        </p:txBody>
      </p:sp>
      <p:sp>
        <p:nvSpPr>
          <p:cNvPr id="7" name="Rectangle 6">
            <a:extLst>
              <a:ext uri="{FF2B5EF4-FFF2-40B4-BE49-F238E27FC236}">
                <a16:creationId xmlns:a16="http://schemas.microsoft.com/office/drawing/2014/main" id="{2F729356-2D5D-DF40-B4F6-6F04C9E8C3BD}"/>
              </a:ext>
            </a:extLst>
          </p:cNvPr>
          <p:cNvSpPr/>
          <p:nvPr/>
        </p:nvSpPr>
        <p:spPr>
          <a:xfrm>
            <a:off x="982339" y="593948"/>
            <a:ext cx="2826415" cy="812530"/>
          </a:xfrm>
          <a:prstGeom prst="rect">
            <a:avLst/>
          </a:prstGeom>
        </p:spPr>
        <p:txBody>
          <a:bodyPr wrap="none">
            <a:spAutoFit/>
          </a:bodyPr>
          <a:lstStyle/>
          <a:p>
            <a:pPr defTabSz="914400">
              <a:lnSpc>
                <a:spcPct val="90000"/>
              </a:lnSpc>
              <a:spcBef>
                <a:spcPct val="0"/>
              </a:spcBef>
              <a:spcAft>
                <a:spcPts val="600"/>
              </a:spcAft>
            </a:pPr>
            <a:r>
              <a:rPr lang="en-US" sz="5200" dirty="0">
                <a:solidFill>
                  <a:schemeClr val="bg1"/>
                </a:solidFill>
                <a:latin typeface="Futura Medium" panose="020B0602020204020303" pitchFamily="34" charset="-79"/>
                <a:cs typeface="Futura Medium" panose="020B0602020204020303" pitchFamily="34" charset="-79"/>
              </a:rPr>
              <a:t>Epilogue</a:t>
            </a:r>
            <a:endParaRPr lang="en-US" sz="5200" dirty="0">
              <a:solidFill>
                <a:schemeClr val="bg1"/>
              </a:solidFill>
              <a:latin typeface="Helvetica Light" panose="020B0403020202020204" pitchFamily="34" charset="0"/>
              <a:cs typeface="Futura Medium" panose="020B0602020204020303" pitchFamily="34" charset="-79"/>
            </a:endParaRPr>
          </a:p>
        </p:txBody>
      </p:sp>
    </p:spTree>
    <p:extLst>
      <p:ext uri="{BB962C8B-B14F-4D97-AF65-F5344CB8AC3E}">
        <p14:creationId xmlns:p14="http://schemas.microsoft.com/office/powerpoint/2010/main" val="26738671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5F5F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Text&#10;&#10;Description automatically generated">
            <a:extLst>
              <a:ext uri="{FF2B5EF4-FFF2-40B4-BE49-F238E27FC236}">
                <a16:creationId xmlns:a16="http://schemas.microsoft.com/office/drawing/2014/main" id="{649A7BD2-7551-144A-A4C7-771FF0E09C08}"/>
              </a:ext>
            </a:extLst>
          </p:cNvPr>
          <p:cNvPicPr>
            <a:picLocks noChangeAspect="1"/>
          </p:cNvPicPr>
          <p:nvPr/>
        </p:nvPicPr>
        <p:blipFill rotWithShape="1">
          <a:blip r:embed="rId2"/>
          <a:srcRect l="6986" t="69242" r="64391" b="12327"/>
          <a:stretch/>
        </p:blipFill>
        <p:spPr>
          <a:xfrm>
            <a:off x="2376966" y="1604933"/>
            <a:ext cx="4392103" cy="3851805"/>
          </a:xfrm>
          <a:prstGeom prst="rect">
            <a:avLst/>
          </a:prstGeom>
          <a:ln>
            <a:solidFill>
              <a:schemeClr val="tx1"/>
            </a:solidFill>
          </a:ln>
        </p:spPr>
      </p:pic>
      <p:sp>
        <p:nvSpPr>
          <p:cNvPr id="2" name="Oval 1">
            <a:extLst>
              <a:ext uri="{FF2B5EF4-FFF2-40B4-BE49-F238E27FC236}">
                <a16:creationId xmlns:a16="http://schemas.microsoft.com/office/drawing/2014/main" id="{CE5238B3-322F-C444-99A4-010F1A4F84AE}"/>
              </a:ext>
            </a:extLst>
          </p:cNvPr>
          <p:cNvSpPr/>
          <p:nvPr/>
        </p:nvSpPr>
        <p:spPr>
          <a:xfrm>
            <a:off x="4502990" y="4572717"/>
            <a:ext cx="1195754" cy="1037786"/>
          </a:xfrm>
          <a:prstGeom prst="ellipse">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sp>
        <p:nvSpPr>
          <p:cNvPr id="12" name="Oval 11">
            <a:extLst>
              <a:ext uri="{FF2B5EF4-FFF2-40B4-BE49-F238E27FC236}">
                <a16:creationId xmlns:a16="http://schemas.microsoft.com/office/drawing/2014/main" id="{5BEC8313-6C2E-CC40-AD28-0EFC4734F453}"/>
              </a:ext>
            </a:extLst>
          </p:cNvPr>
          <p:cNvSpPr/>
          <p:nvPr/>
        </p:nvSpPr>
        <p:spPr>
          <a:xfrm>
            <a:off x="4111261" y="3046448"/>
            <a:ext cx="1195754" cy="1037786"/>
          </a:xfrm>
          <a:prstGeom prst="ellipse">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spTree>
    <p:extLst>
      <p:ext uri="{BB962C8B-B14F-4D97-AF65-F5344CB8AC3E}">
        <p14:creationId xmlns:p14="http://schemas.microsoft.com/office/powerpoint/2010/main" val="1505291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p:cNvSpPr/>
          <p:nvPr/>
        </p:nvSpPr>
        <p:spPr>
          <a:xfrm>
            <a:off x="3802455" y="365124"/>
            <a:ext cx="4629150" cy="1828800"/>
          </a:xfrm>
          <a:prstGeom prst="rect">
            <a:avLst/>
          </a:prstGeom>
        </p:spPr>
        <p:txBody>
          <a:bodyPr vert="horz" lIns="91440" tIns="45720" rIns="91440" bIns="45720" rtlCol="0" anchor="ctr">
            <a:normAutofit/>
          </a:bodyPr>
          <a:lstStyle/>
          <a:p>
            <a:pPr marL="0" lvl="1" defTabSz="914400">
              <a:lnSpc>
                <a:spcPct val="90000"/>
              </a:lnSpc>
              <a:spcBef>
                <a:spcPct val="0"/>
              </a:spcBef>
              <a:spcAft>
                <a:spcPts val="600"/>
              </a:spcAft>
            </a:pPr>
            <a:r>
              <a:rPr lang="en-US" sz="4400" dirty="0">
                <a:latin typeface="Futura Medium" panose="020B0602020204020303" pitchFamily="34" charset="-79"/>
                <a:ea typeface="+mj-ea"/>
                <a:cs typeface="Futura Medium" panose="020B0602020204020303" pitchFamily="34" charset="-79"/>
              </a:rPr>
              <a:t>The Aztec Empire</a:t>
            </a:r>
          </a:p>
        </p:txBody>
      </p:sp>
      <p:pic>
        <p:nvPicPr>
          <p:cNvPr id="5" name="Imagen 4" descr="TLALOC.jpg"/>
          <p:cNvPicPr>
            <a:picLocks noChangeAspect="1"/>
          </p:cNvPicPr>
          <p:nvPr/>
        </p:nvPicPr>
        <p:blipFill rotWithShape="1">
          <a:blip r:embed="rId2">
            <a:extLst>
              <a:ext uri="{28A0092B-C50C-407E-A947-70E740481C1C}">
                <a14:useLocalDpi xmlns:a14="http://schemas.microsoft.com/office/drawing/2010/main" val="0"/>
              </a:ext>
            </a:extLst>
          </a:blip>
          <a:srcRect l="15894" r="7227"/>
          <a:stretch/>
        </p:blipFill>
        <p:spPr>
          <a:xfrm>
            <a:off x="20" y="10"/>
            <a:ext cx="3479779" cy="6857990"/>
          </a:xfrm>
          <a:prstGeom prst="rect">
            <a:avLst/>
          </a:prstGeom>
        </p:spPr>
      </p:pic>
      <p:sp>
        <p:nvSpPr>
          <p:cNvPr id="3" name="Content Placeholder 2">
            <a:extLst>
              <a:ext uri="{FF2B5EF4-FFF2-40B4-BE49-F238E27FC236}">
                <a16:creationId xmlns:a16="http://schemas.microsoft.com/office/drawing/2014/main" id="{0AC13E38-3EF6-422F-9859-76027A16AA6A}"/>
              </a:ext>
            </a:extLst>
          </p:cNvPr>
          <p:cNvSpPr>
            <a:spLocks noGrp="1"/>
          </p:cNvSpPr>
          <p:nvPr>
            <p:ph idx="1"/>
          </p:nvPr>
        </p:nvSpPr>
        <p:spPr>
          <a:xfrm>
            <a:off x="3802455" y="1769806"/>
            <a:ext cx="4629150" cy="4411538"/>
          </a:xfrm>
        </p:spPr>
        <p:txBody>
          <a:bodyPr vert="horz" lIns="91440" tIns="45720" rIns="91440" bIns="45720" rtlCol="0">
            <a:normAutofit/>
          </a:bodyPr>
          <a:lstStyle/>
          <a:p>
            <a:pPr indent="-228600" defTabSz="914400">
              <a:lnSpc>
                <a:spcPct val="90000"/>
              </a:lnSpc>
              <a:buFont typeface="Arial" panose="020B0604020202020204" pitchFamily="34" charset="0"/>
              <a:buChar char="•"/>
            </a:pPr>
            <a:r>
              <a:rPr lang="en-US" sz="1800" dirty="0">
                <a:latin typeface="Helvetica Light" panose="020B0403020202020204" pitchFamily="34" charset="0"/>
              </a:rPr>
              <a:t>Alliance of 3 different peoples</a:t>
            </a:r>
          </a:p>
          <a:p>
            <a:pPr indent="-228600" defTabSz="914400">
              <a:lnSpc>
                <a:spcPct val="90000"/>
              </a:lnSpc>
              <a:buFont typeface="Arial" panose="020B0604020202020204" pitchFamily="34" charset="0"/>
              <a:buChar char="•"/>
            </a:pPr>
            <a:r>
              <a:rPr lang="en-US" sz="1800" dirty="0">
                <a:latin typeface="Helvetica Light" panose="020B0403020202020204" pitchFamily="34" charset="0"/>
              </a:rPr>
              <a:t>MEXICA are dominant</a:t>
            </a:r>
          </a:p>
          <a:p>
            <a:pPr indent="-228600" defTabSz="914400">
              <a:lnSpc>
                <a:spcPct val="90000"/>
              </a:lnSpc>
              <a:buFont typeface="Arial" panose="020B0604020202020204" pitchFamily="34" charset="0"/>
              <a:buChar char="•"/>
            </a:pPr>
            <a:r>
              <a:rPr lang="en-US" sz="1800" dirty="0">
                <a:latin typeface="Helvetica Light" panose="020B0403020202020204" pitchFamily="34" charset="0"/>
              </a:rPr>
              <a:t>Capital at TENOCHTITLAN, on Lake Texcoco, from 1325.</a:t>
            </a:r>
          </a:p>
          <a:p>
            <a:pPr indent="-228600" defTabSz="914400">
              <a:lnSpc>
                <a:spcPct val="90000"/>
              </a:lnSpc>
              <a:buFont typeface="Arial" panose="020B0604020202020204" pitchFamily="34" charset="0"/>
              <a:buChar char="•"/>
            </a:pPr>
            <a:r>
              <a:rPr lang="en-US" sz="1800" dirty="0">
                <a:latin typeface="Helvetica Light" panose="020B0403020202020204" pitchFamily="34" charset="0"/>
              </a:rPr>
              <a:t>They ally with two of their </a:t>
            </a:r>
            <a:r>
              <a:rPr lang="en-US" sz="1800" dirty="0" err="1">
                <a:latin typeface="Helvetica Light" panose="020B0403020202020204" pitchFamily="34" charset="0"/>
              </a:rPr>
              <a:t>neighbours</a:t>
            </a:r>
            <a:r>
              <a:rPr lang="en-US" sz="1800" dirty="0">
                <a:latin typeface="Helvetica Light" panose="020B0403020202020204" pitchFamily="34" charset="0"/>
              </a:rPr>
              <a:t>: the city states of Texcoco and Tlacopan </a:t>
            </a:r>
            <a:r>
              <a:rPr lang="en-US" sz="1800" dirty="0">
                <a:latin typeface="Helvetica Light" panose="020B0403020202020204" pitchFamily="34" charset="0"/>
                <a:sym typeface="Wingdings" panose="05000000000000000000" pitchFamily="2" charset="2"/>
              </a:rPr>
              <a:t></a:t>
            </a:r>
            <a:r>
              <a:rPr lang="en-US" sz="1800" dirty="0">
                <a:latin typeface="Helvetica Light" panose="020B0403020202020204" pitchFamily="34" charset="0"/>
              </a:rPr>
              <a:t> Aztecs conquer Valley of Mexico by 1428.  </a:t>
            </a:r>
          </a:p>
          <a:p>
            <a:pPr indent="-228600" defTabSz="914400">
              <a:lnSpc>
                <a:spcPct val="90000"/>
              </a:lnSpc>
              <a:buFont typeface="Arial" panose="020B0604020202020204" pitchFamily="34" charset="0"/>
              <a:buChar char="•"/>
            </a:pPr>
            <a:r>
              <a:rPr lang="en-US" sz="1800" dirty="0">
                <a:latin typeface="Helvetica Light" panose="020B0403020202020204" pitchFamily="34" charset="0"/>
              </a:rPr>
              <a:t>1502 reign of Moctezuma II </a:t>
            </a:r>
          </a:p>
          <a:p>
            <a:pPr indent="-228600" defTabSz="914400">
              <a:lnSpc>
                <a:spcPct val="90000"/>
              </a:lnSpc>
              <a:buFont typeface="Arial" panose="020B0604020202020204" pitchFamily="34" charset="0"/>
              <a:buChar char="•"/>
            </a:pPr>
            <a:r>
              <a:rPr lang="en-US" sz="1800" dirty="0">
                <a:latin typeface="Helvetica Light" panose="020B0403020202020204" pitchFamily="34" charset="0"/>
              </a:rPr>
              <a:t>Huge empire. Several hundred thousand residents in </a:t>
            </a:r>
            <a:r>
              <a:rPr lang="en-US" sz="1800" dirty="0" err="1">
                <a:latin typeface="Helvetica Light" panose="020B0403020202020204" pitchFamily="34" charset="0"/>
              </a:rPr>
              <a:t>Tenochtitlán</a:t>
            </a:r>
            <a:r>
              <a:rPr lang="en-US" sz="1800" dirty="0">
                <a:latin typeface="Helvetica Light" panose="020B0403020202020204" pitchFamily="34" charset="0"/>
              </a:rPr>
              <a:t> alone; 1.5 million in Valley of Mexico. </a:t>
            </a:r>
          </a:p>
          <a:p>
            <a:pPr indent="-228600" defTabSz="914400">
              <a:lnSpc>
                <a:spcPct val="90000"/>
              </a:lnSpc>
              <a:buFont typeface="Arial" panose="020B0604020202020204" pitchFamily="34" charset="0"/>
              <a:buChar char="•"/>
            </a:pPr>
            <a:r>
              <a:rPr lang="en-US" sz="1800" dirty="0">
                <a:latin typeface="Helvetica Light" panose="020B0403020202020204" pitchFamily="34" charset="0"/>
              </a:rPr>
              <a:t>Some areas and peoples are NOT conquered and become enemies/ rivals: e.g. the </a:t>
            </a:r>
            <a:r>
              <a:rPr lang="en-US" sz="1800" dirty="0" err="1">
                <a:latin typeface="Helvetica Light" panose="020B0403020202020204" pitchFamily="34" charset="0"/>
              </a:rPr>
              <a:t>Tlaxcalans</a:t>
            </a:r>
            <a:r>
              <a:rPr lang="en-US" sz="1800" dirty="0">
                <a:latin typeface="Helvetica Light" panose="020B0403020202020204" pitchFamily="34" charset="0"/>
              </a:rPr>
              <a:t>.</a:t>
            </a:r>
          </a:p>
          <a:p>
            <a:pPr indent="-228600" defTabSz="914400">
              <a:lnSpc>
                <a:spcPct val="90000"/>
              </a:lnSpc>
              <a:buFont typeface="Arial" panose="020B0604020202020204" pitchFamily="34" charset="0"/>
              <a:buChar char="•"/>
            </a:pPr>
            <a:endParaRPr lang="en-US" sz="1600" dirty="0"/>
          </a:p>
        </p:txBody>
      </p:sp>
    </p:spTree>
    <p:extLst>
      <p:ext uri="{BB962C8B-B14F-4D97-AF65-F5344CB8AC3E}">
        <p14:creationId xmlns:p14="http://schemas.microsoft.com/office/powerpoint/2010/main" val="95263839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2" name="Picture 1" descr="aztec empire.png"/>
          <p:cNvPicPr>
            <a:picLocks noChangeAspect="1"/>
          </p:cNvPicPr>
          <p:nvPr/>
        </p:nvPicPr>
        <p:blipFill rotWithShape="1">
          <a:blip r:embed="rId2">
            <a:extLst>
              <a:ext uri="{28A0092B-C50C-407E-A947-70E740481C1C}">
                <a14:useLocalDpi xmlns:a14="http://schemas.microsoft.com/office/drawing/2010/main" val="0"/>
              </a:ext>
            </a:extLst>
          </a:blip>
          <a:srcRect l="5334" r="12819" b="-1"/>
          <a:stretch/>
        </p:blipFill>
        <p:spPr>
          <a:xfrm>
            <a:off x="482600" y="643467"/>
            <a:ext cx="8178799" cy="5571066"/>
          </a:xfrm>
          <a:prstGeom prst="rect">
            <a:avLst/>
          </a:prstGeom>
        </p:spPr>
      </p:pic>
      <p:sp>
        <p:nvSpPr>
          <p:cNvPr id="3" name="Oval 2">
            <a:extLst>
              <a:ext uri="{FF2B5EF4-FFF2-40B4-BE49-F238E27FC236}">
                <a16:creationId xmlns:a16="http://schemas.microsoft.com/office/drawing/2014/main" id="{CD6B456A-7490-A344-B4C3-AA58DB989B5E}"/>
              </a:ext>
            </a:extLst>
          </p:cNvPr>
          <p:cNvSpPr/>
          <p:nvPr/>
        </p:nvSpPr>
        <p:spPr>
          <a:xfrm>
            <a:off x="4059937" y="1961535"/>
            <a:ext cx="1115568" cy="1074273"/>
          </a:xfrm>
          <a:prstGeom prst="ellipse">
            <a:avLst/>
          </a:prstGeom>
          <a:noFill/>
          <a:ln w="762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dirty="0"/>
          </a:p>
        </p:txBody>
      </p:sp>
      <p:sp>
        <p:nvSpPr>
          <p:cNvPr id="4" name="Rectangle 3">
            <a:extLst>
              <a:ext uri="{FF2B5EF4-FFF2-40B4-BE49-F238E27FC236}">
                <a16:creationId xmlns:a16="http://schemas.microsoft.com/office/drawing/2014/main" id="{C177FB23-DC7C-7D4A-B15B-2DDADCCC2BA1}"/>
              </a:ext>
            </a:extLst>
          </p:cNvPr>
          <p:cNvSpPr/>
          <p:nvPr/>
        </p:nvSpPr>
        <p:spPr>
          <a:xfrm>
            <a:off x="117987" y="5766619"/>
            <a:ext cx="3406878" cy="575187"/>
          </a:xfrm>
          <a:prstGeom prst="rect">
            <a:avLst/>
          </a:prstGeom>
          <a:noFill/>
          <a:ln w="38100">
            <a:solidFill>
              <a:srgbClr val="FB8F7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a:p>
        </p:txBody>
      </p:sp>
    </p:spTree>
    <p:extLst>
      <p:ext uri="{BB962C8B-B14F-4D97-AF65-F5344CB8AC3E}">
        <p14:creationId xmlns:p14="http://schemas.microsoft.com/office/powerpoint/2010/main" val="361003644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Imagen 3" descr="tenoch .jpg"/>
          <p:cNvPicPr>
            <a:picLocks noChangeAspect="1"/>
          </p:cNvPicPr>
          <p:nvPr/>
        </p:nvPicPr>
        <p:blipFill rotWithShape="1">
          <a:blip r:embed="rId2">
            <a:extLst>
              <a:ext uri="{28A0092B-C50C-407E-A947-70E740481C1C}">
                <a14:useLocalDpi xmlns:a14="http://schemas.microsoft.com/office/drawing/2010/main" val="0"/>
              </a:ext>
            </a:extLst>
          </a:blip>
          <a:srcRect l="14676" t="-1" r="-1" b="-1"/>
          <a:stretch/>
        </p:blipFill>
        <p:spPr>
          <a:xfrm>
            <a:off x="0" y="-1"/>
            <a:ext cx="9144000" cy="6885125"/>
          </a:xfrm>
          <a:prstGeom prst="rect">
            <a:avLst/>
          </a:prstGeom>
        </p:spPr>
      </p:pic>
      <p:sp>
        <p:nvSpPr>
          <p:cNvPr id="5" name="Rectángulo 2">
            <a:extLst>
              <a:ext uri="{FF2B5EF4-FFF2-40B4-BE49-F238E27FC236}">
                <a16:creationId xmlns:a16="http://schemas.microsoft.com/office/drawing/2014/main" id="{A94BE4B2-DE09-B34F-9420-A1F920D9F2E1}"/>
              </a:ext>
            </a:extLst>
          </p:cNvPr>
          <p:cNvSpPr/>
          <p:nvPr/>
        </p:nvSpPr>
        <p:spPr>
          <a:xfrm>
            <a:off x="0" y="5705044"/>
            <a:ext cx="7492181" cy="658147"/>
          </a:xfrm>
          <a:prstGeom prst="rect">
            <a:avLst/>
          </a:prstGeom>
          <a:solidFill>
            <a:schemeClr val="bg1">
              <a:lumMod val="75000"/>
              <a:lumOff val="25000"/>
            </a:schemeClr>
          </a:solidFill>
        </p:spPr>
        <p:txBody>
          <a:bodyPr wrap="square">
            <a:spAutoFit/>
          </a:bodyPr>
          <a:lstStyle/>
          <a:p>
            <a:pPr algn="r"/>
            <a:r>
              <a:rPr lang="en-US" dirty="0" err="1">
                <a:solidFill>
                  <a:schemeClr val="tx1">
                    <a:lumMod val="95000"/>
                  </a:schemeClr>
                </a:solidFill>
                <a:latin typeface="Avenir Light"/>
                <a:cs typeface="Avenir Light"/>
              </a:rPr>
              <a:t>Tenochtitlán</a:t>
            </a:r>
            <a:r>
              <a:rPr lang="en-US" dirty="0">
                <a:solidFill>
                  <a:schemeClr val="tx1">
                    <a:lumMod val="95000"/>
                  </a:schemeClr>
                </a:solidFill>
                <a:latin typeface="Avenir Light"/>
                <a:cs typeface="Avenir Light"/>
              </a:rPr>
              <a:t> and the Gulf of Mexico, unknown artist (1524). Based on a map presented to Cortés by the Mexica. </a:t>
            </a:r>
            <a:r>
              <a:rPr lang="en-US" i="1" dirty="0">
                <a:solidFill>
                  <a:schemeClr val="tx1">
                    <a:lumMod val="95000"/>
                  </a:schemeClr>
                </a:solidFill>
                <a:latin typeface="Avenir Light"/>
                <a:cs typeface="Avenir Light"/>
              </a:rPr>
              <a:t>Library of Congress</a:t>
            </a:r>
            <a:endParaRPr lang="nl-NL" i="1" dirty="0">
              <a:solidFill>
                <a:schemeClr val="tx1">
                  <a:lumMod val="95000"/>
                </a:schemeClr>
              </a:solidFill>
              <a:latin typeface="Avenir Light"/>
              <a:cs typeface="Avenir Light"/>
            </a:endParaRPr>
          </a:p>
        </p:txBody>
      </p:sp>
    </p:spTree>
    <p:extLst>
      <p:ext uri="{BB962C8B-B14F-4D97-AF65-F5344CB8AC3E}">
        <p14:creationId xmlns:p14="http://schemas.microsoft.com/office/powerpoint/2010/main" val="4283482832"/>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TotalTime>
  <Words>1744</Words>
  <Application>Microsoft Macintosh PowerPoint</Application>
  <PresentationFormat>On-screen Show (4:3)</PresentationFormat>
  <Paragraphs>198</Paragraphs>
  <Slides>62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62</vt:i4>
      </vt:variant>
    </vt:vector>
  </HeadingPairs>
  <TitlesOfParts>
    <vt:vector size="74" baseType="lpstr">
      <vt:lpstr>Arial</vt:lpstr>
      <vt:lpstr>Avenir Light</vt:lpstr>
      <vt:lpstr>Beirut</vt:lpstr>
      <vt:lpstr>Bodoni 72</vt:lpstr>
      <vt:lpstr>Calibri</vt:lpstr>
      <vt:lpstr>Didot</vt:lpstr>
      <vt:lpstr>Futura Medium</vt:lpstr>
      <vt:lpstr>Helvetica</vt:lpstr>
      <vt:lpstr>Helvetica Light</vt:lpstr>
      <vt:lpstr>System Font Regular</vt:lpstr>
      <vt:lpstr>Tw Cen MT</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Continuing Strife in Peru, 1530s-70s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Sources for the Conquest of Peru</vt:lpstr>
      <vt:lpstr>PowerPoint Presentation</vt:lpstr>
      <vt:lpstr>PowerPoint Presentation</vt:lpstr>
      <vt:lpstr>PowerPoint Presentation</vt:lpstr>
      <vt:lpstr>Bernal Díaz del Castillo, True History of the Conquest of New Spain (1576)</vt:lpstr>
      <vt:lpstr>PowerPoint Presentation</vt:lpstr>
      <vt:lpstr>PowerPoint Presentation</vt:lpstr>
      <vt:lpstr>Conquest History</vt:lpstr>
      <vt:lpstr>PowerPoint Presentation</vt:lpstr>
      <vt:lpstr>PowerPoint Presentation</vt:lpstr>
      <vt:lpstr>New Conquest History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Adrianna Catena</dc:creator>
  <cp:lastModifiedBy>Adrianna Catena</cp:lastModifiedBy>
  <cp:revision>3</cp:revision>
  <dcterms:created xsi:type="dcterms:W3CDTF">2020-11-03T00:26:33Z</dcterms:created>
  <dcterms:modified xsi:type="dcterms:W3CDTF">2020-11-03T12:18:57Z</dcterms:modified>
</cp:coreProperties>
</file>