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73" r:id="rId3"/>
    <p:sldId id="274" r:id="rId4"/>
    <p:sldId id="289" r:id="rId5"/>
    <p:sldId id="290" r:id="rId6"/>
    <p:sldId id="292" r:id="rId7"/>
    <p:sldId id="312" r:id="rId8"/>
    <p:sldId id="302" r:id="rId9"/>
    <p:sldId id="303" r:id="rId10"/>
    <p:sldId id="304" r:id="rId11"/>
    <p:sldId id="305" r:id="rId12"/>
    <p:sldId id="313" r:id="rId13"/>
    <p:sldId id="269" r:id="rId14"/>
    <p:sldId id="306" r:id="rId15"/>
    <p:sldId id="257" r:id="rId16"/>
    <p:sldId id="262" r:id="rId17"/>
    <p:sldId id="258" r:id="rId18"/>
    <p:sldId id="307" r:id="rId19"/>
    <p:sldId id="308" r:id="rId20"/>
    <p:sldId id="260" r:id="rId21"/>
    <p:sldId id="310" r:id="rId22"/>
    <p:sldId id="278" r:id="rId23"/>
    <p:sldId id="271" r:id="rId24"/>
    <p:sldId id="276" r:id="rId25"/>
    <p:sldId id="267" r:id="rId26"/>
    <p:sldId id="264" r:id="rId27"/>
    <p:sldId id="266" r:id="rId28"/>
    <p:sldId id="301" r:id="rId29"/>
    <p:sldId id="330" r:id="rId30"/>
    <p:sldId id="314" r:id="rId31"/>
    <p:sldId id="315" r:id="rId32"/>
    <p:sldId id="329" r:id="rId33"/>
    <p:sldId id="325" r:id="rId34"/>
    <p:sldId id="317" r:id="rId35"/>
    <p:sldId id="318" r:id="rId36"/>
    <p:sldId id="321" r:id="rId37"/>
    <p:sldId id="320" r:id="rId38"/>
    <p:sldId id="268" r:id="rId39"/>
    <p:sldId id="261" r:id="rId40"/>
    <p:sldId id="331" r:id="rId41"/>
    <p:sldId id="322" r:id="rId42"/>
    <p:sldId id="323" r:id="rId43"/>
    <p:sldId id="309" r:id="rId44"/>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74" autoAdjust="0"/>
    <p:restoredTop sz="91905" autoAdjust="0"/>
  </p:normalViewPr>
  <p:slideViewPr>
    <p:cSldViewPr>
      <p:cViewPr varScale="1">
        <p:scale>
          <a:sx n="117" d="100"/>
          <a:sy n="117" d="100"/>
        </p:scale>
        <p:origin x="1136"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GB"/>
          </a:p>
        </p:txBody>
      </p:sp>
      <p:sp>
        <p:nvSpPr>
          <p:cNvPr id="153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GB"/>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 uri="{FAA26D3D-D897-4be2-8F04-BA451C77F1D7}">
              <ma14:placeholderFlag xmlns:ma14="http://schemas.microsoft.com/office/mac/drawingml/2011/main" xmlns="" val="1"/>
            </a:ext>
          </a:ex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GB"/>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413A7B3-C2A0-2449-B191-0541FBAAA327}" type="slidenum">
              <a:rPr lang="en-GB"/>
              <a:pPr/>
              <a:t>‹#›</a:t>
            </a:fld>
            <a:endParaRPr lang="en-GB"/>
          </a:p>
        </p:txBody>
      </p:sp>
    </p:spTree>
    <p:extLst>
      <p:ext uri="{BB962C8B-B14F-4D97-AF65-F5344CB8AC3E}">
        <p14:creationId xmlns:p14="http://schemas.microsoft.com/office/powerpoint/2010/main" val="16891120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EB1D2AB2-A7DB-7341-B8ED-8844AFA17024}" type="slidenum">
              <a:rPr lang="en-GB"/>
              <a:pPr/>
              <a:t>‹#›</a:t>
            </a:fld>
            <a:endParaRPr lang="en-GB"/>
          </a:p>
        </p:txBody>
      </p:sp>
    </p:spTree>
    <p:extLst>
      <p:ext uri="{BB962C8B-B14F-4D97-AF65-F5344CB8AC3E}">
        <p14:creationId xmlns:p14="http://schemas.microsoft.com/office/powerpoint/2010/main" val="4161150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7F1D3064-8B4B-0645-AC6D-611CE74A4FFF}" type="slidenum">
              <a:rPr lang="en-GB"/>
              <a:pPr/>
              <a:t>‹#›</a:t>
            </a:fld>
            <a:endParaRPr lang="en-GB"/>
          </a:p>
        </p:txBody>
      </p:sp>
    </p:spTree>
    <p:extLst>
      <p:ext uri="{BB962C8B-B14F-4D97-AF65-F5344CB8AC3E}">
        <p14:creationId xmlns:p14="http://schemas.microsoft.com/office/powerpoint/2010/main" val="1974986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F0482FD6-FD78-0C44-8F3C-9AD0791BBD95}" type="slidenum">
              <a:rPr lang="en-GB"/>
              <a:pPr/>
              <a:t>‹#›</a:t>
            </a:fld>
            <a:endParaRPr lang="en-GB"/>
          </a:p>
        </p:txBody>
      </p:sp>
    </p:spTree>
    <p:extLst>
      <p:ext uri="{BB962C8B-B14F-4D97-AF65-F5344CB8AC3E}">
        <p14:creationId xmlns:p14="http://schemas.microsoft.com/office/powerpoint/2010/main" val="646709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45F84C53-83BF-914E-8C2E-50AA7B4FD0AE}" type="slidenum">
              <a:rPr lang="en-GB"/>
              <a:pPr/>
              <a:t>‹#›</a:t>
            </a:fld>
            <a:endParaRPr lang="en-GB"/>
          </a:p>
        </p:txBody>
      </p:sp>
    </p:spTree>
    <p:extLst>
      <p:ext uri="{BB962C8B-B14F-4D97-AF65-F5344CB8AC3E}">
        <p14:creationId xmlns:p14="http://schemas.microsoft.com/office/powerpoint/2010/main" val="671446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8FBB75A4-C88B-1640-8627-98B69A4EC66C}" type="slidenum">
              <a:rPr lang="en-GB"/>
              <a:pPr/>
              <a:t>‹#›</a:t>
            </a:fld>
            <a:endParaRPr lang="en-GB"/>
          </a:p>
        </p:txBody>
      </p:sp>
    </p:spTree>
    <p:extLst>
      <p:ext uri="{BB962C8B-B14F-4D97-AF65-F5344CB8AC3E}">
        <p14:creationId xmlns:p14="http://schemas.microsoft.com/office/powerpoint/2010/main" val="3547174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2680E64-43CE-124B-B7E9-C962E33D010D}" type="slidenum">
              <a:rPr lang="en-GB"/>
              <a:pPr/>
              <a:t>‹#›</a:t>
            </a:fld>
            <a:endParaRPr lang="en-GB"/>
          </a:p>
        </p:txBody>
      </p:sp>
    </p:spTree>
    <p:extLst>
      <p:ext uri="{BB962C8B-B14F-4D97-AF65-F5344CB8AC3E}">
        <p14:creationId xmlns:p14="http://schemas.microsoft.com/office/powerpoint/2010/main" val="2477957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A88BAD2A-A30C-C04D-811B-2EEA8544B399}" type="slidenum">
              <a:rPr lang="en-GB"/>
              <a:pPr/>
              <a:t>‹#›</a:t>
            </a:fld>
            <a:endParaRPr lang="en-GB"/>
          </a:p>
        </p:txBody>
      </p:sp>
    </p:spTree>
    <p:extLst>
      <p:ext uri="{BB962C8B-B14F-4D97-AF65-F5344CB8AC3E}">
        <p14:creationId xmlns:p14="http://schemas.microsoft.com/office/powerpoint/2010/main" val="991380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6CB85C50-087E-134F-BE2D-30E1F7205FD6}" type="slidenum">
              <a:rPr lang="en-GB"/>
              <a:pPr/>
              <a:t>‹#›</a:t>
            </a:fld>
            <a:endParaRPr lang="en-GB"/>
          </a:p>
        </p:txBody>
      </p:sp>
    </p:spTree>
    <p:extLst>
      <p:ext uri="{BB962C8B-B14F-4D97-AF65-F5344CB8AC3E}">
        <p14:creationId xmlns:p14="http://schemas.microsoft.com/office/powerpoint/2010/main" val="666867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BC73D023-2442-4047-8BA5-7FA23C0261D4}" type="slidenum">
              <a:rPr lang="en-GB"/>
              <a:pPr/>
              <a:t>‹#›</a:t>
            </a:fld>
            <a:endParaRPr lang="en-GB"/>
          </a:p>
        </p:txBody>
      </p:sp>
    </p:spTree>
    <p:extLst>
      <p:ext uri="{BB962C8B-B14F-4D97-AF65-F5344CB8AC3E}">
        <p14:creationId xmlns:p14="http://schemas.microsoft.com/office/powerpoint/2010/main" val="3660142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4C81EBF-07F0-014B-9169-D7C3DB9E42C0}" type="slidenum">
              <a:rPr lang="en-GB"/>
              <a:pPr/>
              <a:t>‹#›</a:t>
            </a:fld>
            <a:endParaRPr lang="en-GB"/>
          </a:p>
        </p:txBody>
      </p:sp>
    </p:spTree>
    <p:extLst>
      <p:ext uri="{BB962C8B-B14F-4D97-AF65-F5344CB8AC3E}">
        <p14:creationId xmlns:p14="http://schemas.microsoft.com/office/powerpoint/2010/main" val="1252797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DA88123A-FBBD-CD4A-94E8-6EA2261287BE}" type="slidenum">
              <a:rPr lang="en-GB"/>
              <a:pPr/>
              <a:t>‹#›</a:t>
            </a:fld>
            <a:endParaRPr lang="en-GB"/>
          </a:p>
        </p:txBody>
      </p:sp>
    </p:spTree>
    <p:extLst>
      <p:ext uri="{BB962C8B-B14F-4D97-AF65-F5344CB8AC3E}">
        <p14:creationId xmlns:p14="http://schemas.microsoft.com/office/powerpoint/2010/main" val="563072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DE0BF38-A3FD-644A-BEDD-EC1ACF830AF4}"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tiff"/><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tif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title"/>
          </p:nvPr>
        </p:nvSpPr>
        <p:spPr>
          <a:xfrm>
            <a:off x="457200" y="274638"/>
            <a:ext cx="4191000" cy="5897562"/>
          </a:xfrm>
        </p:spPr>
        <p:txBody>
          <a:bodyPr/>
          <a:lstStyle/>
          <a:p>
            <a:pPr eaLnBrk="1" hangingPunct="1"/>
            <a:r>
              <a:rPr lang="en-GB" b="1" dirty="0">
                <a:latin typeface="Garamond" charset="0"/>
                <a:cs typeface="Arial" charset="0"/>
              </a:rPr>
              <a:t>The Invasion of the American Mainland</a:t>
            </a:r>
            <a:br>
              <a:rPr lang="en-GB" b="1" dirty="0">
                <a:latin typeface="Garamond" charset="0"/>
                <a:cs typeface="Arial" charset="0"/>
              </a:rPr>
            </a:br>
            <a:br>
              <a:rPr lang="en-GB" b="1" dirty="0">
                <a:latin typeface="Garamond" charset="0"/>
                <a:cs typeface="Arial" charset="0"/>
              </a:rPr>
            </a:br>
            <a:br>
              <a:rPr lang="en-GB" b="1" dirty="0">
                <a:latin typeface="Garamond" charset="0"/>
                <a:cs typeface="Arial" charset="0"/>
              </a:rPr>
            </a:br>
            <a:r>
              <a:rPr lang="en-GB" sz="3200" b="1" dirty="0">
                <a:latin typeface="Garamond" charset="0"/>
                <a:cs typeface="Arial" charset="0"/>
              </a:rPr>
              <a:t>Rebecca Earle</a:t>
            </a:r>
            <a:br>
              <a:rPr lang="en-GB" b="1" dirty="0">
                <a:latin typeface="Garamond" charset="0"/>
                <a:cs typeface="Arial" charset="0"/>
              </a:rPr>
            </a:br>
            <a:br>
              <a:rPr lang="en-GB" b="1" dirty="0">
                <a:latin typeface="Garamond" charset="0"/>
                <a:cs typeface="Arial" charset="0"/>
              </a:rPr>
            </a:br>
            <a:endParaRPr lang="en-GB" b="1" dirty="0">
              <a:latin typeface="Garamond" charset="0"/>
              <a:cs typeface="Arial" charset="0"/>
            </a:endParaRPr>
          </a:p>
        </p:txBody>
      </p:sp>
      <p:pic>
        <p:nvPicPr>
          <p:cNvPr id="2" name="Picture 1"/>
          <p:cNvPicPr>
            <a:picLocks noChangeAspect="1"/>
          </p:cNvPicPr>
          <p:nvPr/>
        </p:nvPicPr>
        <p:blipFill>
          <a:blip r:embed="rId2"/>
          <a:stretch>
            <a:fillRect/>
          </a:stretch>
        </p:blipFill>
        <p:spPr>
          <a:xfrm>
            <a:off x="5029200" y="381000"/>
            <a:ext cx="4000500" cy="605146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9649C-3172-9443-A5C0-5B39107CB954}"/>
              </a:ext>
            </a:extLst>
          </p:cNvPr>
          <p:cNvSpPr>
            <a:spLocks noGrp="1"/>
          </p:cNvSpPr>
          <p:nvPr>
            <p:ph type="title"/>
          </p:nvPr>
        </p:nvSpPr>
        <p:spPr/>
        <p:txBody>
          <a:bodyPr/>
          <a:lstStyle/>
          <a:p>
            <a:r>
              <a:rPr lang="en-US" dirty="0"/>
              <a:t>Tezcatlipoca (‘Smoking Mirror’)</a:t>
            </a:r>
          </a:p>
        </p:txBody>
      </p:sp>
      <p:pic>
        <p:nvPicPr>
          <p:cNvPr id="4098" name="Picture 2">
            <a:extLst>
              <a:ext uri="{FF2B5EF4-FFF2-40B4-BE49-F238E27FC236}">
                <a16:creationId xmlns:a16="http://schemas.microsoft.com/office/drawing/2014/main" id="{E0E3F3CD-60CF-0840-800D-65FD7641283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044" y="2133600"/>
            <a:ext cx="4445000" cy="33401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98E9ABD-CEA8-DE4B-9E3A-58906D82C8BA}"/>
              </a:ext>
            </a:extLst>
          </p:cNvPr>
          <p:cNvSpPr txBox="1"/>
          <p:nvPr/>
        </p:nvSpPr>
        <p:spPr>
          <a:xfrm>
            <a:off x="5562600" y="2133600"/>
            <a:ext cx="2819400" cy="646331"/>
          </a:xfrm>
          <a:prstGeom prst="rect">
            <a:avLst/>
          </a:prstGeom>
          <a:noFill/>
        </p:spPr>
        <p:txBody>
          <a:bodyPr wrap="square" rtlCol="0">
            <a:spAutoFit/>
          </a:bodyPr>
          <a:lstStyle/>
          <a:p>
            <a:r>
              <a:rPr lang="en-US" dirty="0"/>
              <a:t>From </a:t>
            </a:r>
            <a:r>
              <a:rPr lang="en-GB" dirty="0"/>
              <a:t>the Codex </a:t>
            </a:r>
            <a:r>
              <a:rPr lang="en-GB" dirty="0" err="1"/>
              <a:t>Féjérvary</a:t>
            </a:r>
            <a:r>
              <a:rPr lang="en-GB" dirty="0"/>
              <a:t>-Mayer </a:t>
            </a:r>
            <a:endParaRPr lang="en-US" dirty="0"/>
          </a:p>
        </p:txBody>
      </p:sp>
    </p:spTree>
    <p:extLst>
      <p:ext uri="{BB962C8B-B14F-4D97-AF65-F5344CB8AC3E}">
        <p14:creationId xmlns:p14="http://schemas.microsoft.com/office/powerpoint/2010/main" val="4141528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BF496FC-D048-C049-884F-EB9E823B1A81}"/>
              </a:ext>
            </a:extLst>
          </p:cNvPr>
          <p:cNvSpPr>
            <a:spLocks noGrp="1"/>
          </p:cNvSpPr>
          <p:nvPr>
            <p:ph type="body" idx="1"/>
          </p:nvPr>
        </p:nvSpPr>
        <p:spPr>
          <a:xfrm>
            <a:off x="457200" y="1535112"/>
            <a:ext cx="4040188" cy="827087"/>
          </a:xfrm>
        </p:spPr>
        <p:txBody>
          <a:bodyPr/>
          <a:lstStyle/>
          <a:p>
            <a:r>
              <a:rPr lang="en-US" dirty="0"/>
              <a:t>Human sacrifice, from the Florentine Codex, c.1569 </a:t>
            </a:r>
          </a:p>
        </p:txBody>
      </p:sp>
      <p:sp>
        <p:nvSpPr>
          <p:cNvPr id="7" name="Text Placeholder 6">
            <a:extLst>
              <a:ext uri="{FF2B5EF4-FFF2-40B4-BE49-F238E27FC236}">
                <a16:creationId xmlns:a16="http://schemas.microsoft.com/office/drawing/2014/main" id="{CB179834-BCFC-8B49-8FFD-454D13231319}"/>
              </a:ext>
            </a:extLst>
          </p:cNvPr>
          <p:cNvSpPr>
            <a:spLocks noGrp="1"/>
          </p:cNvSpPr>
          <p:nvPr>
            <p:ph type="body" sz="quarter" idx="3"/>
          </p:nvPr>
        </p:nvSpPr>
        <p:spPr>
          <a:xfrm>
            <a:off x="4645025" y="1535112"/>
            <a:ext cx="4041775" cy="1665288"/>
          </a:xfrm>
        </p:spPr>
        <p:txBody>
          <a:bodyPr/>
          <a:lstStyle/>
          <a:p>
            <a:r>
              <a:rPr lang="en-US" dirty="0"/>
              <a:t>A priest taking on the role of </a:t>
            </a:r>
            <a:r>
              <a:rPr lang="en-US" dirty="0" err="1"/>
              <a:t>Xipe</a:t>
            </a:r>
            <a:r>
              <a:rPr lang="en-US" dirty="0"/>
              <a:t> </a:t>
            </a:r>
            <a:r>
              <a:rPr lang="en-US" dirty="0" err="1"/>
              <a:t>Totec</a:t>
            </a:r>
            <a:r>
              <a:rPr lang="en-US" dirty="0"/>
              <a:t>, the Flayed God, dressed in a flayed human skin</a:t>
            </a:r>
          </a:p>
        </p:txBody>
      </p:sp>
      <p:pic>
        <p:nvPicPr>
          <p:cNvPr id="5122" name="Picture 2">
            <a:extLst>
              <a:ext uri="{FF2B5EF4-FFF2-40B4-BE49-F238E27FC236}">
                <a16:creationId xmlns:a16="http://schemas.microsoft.com/office/drawing/2014/main" id="{591D3713-F918-C943-94E6-991F9A5F0D96}"/>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57200" y="2635448"/>
            <a:ext cx="4040188" cy="303014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D6FA4871-D948-D74C-986A-1EDCA58632B1}"/>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6019800" y="3429000"/>
            <a:ext cx="20828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200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11DE57B-66F9-096B-AA21-52AB01AFE03A}"/>
              </a:ext>
            </a:extLst>
          </p:cNvPr>
          <p:cNvSpPr>
            <a:spLocks noGrp="1"/>
          </p:cNvSpPr>
          <p:nvPr>
            <p:ph type="ctrTitle"/>
          </p:nvPr>
        </p:nvSpPr>
        <p:spPr/>
        <p:txBody>
          <a:bodyPr/>
          <a:lstStyle/>
          <a:p>
            <a:r>
              <a:rPr lang="en-US" b="1" dirty="0"/>
              <a:t>The Inca</a:t>
            </a:r>
          </a:p>
        </p:txBody>
      </p:sp>
      <p:sp>
        <p:nvSpPr>
          <p:cNvPr id="8" name="Subtitle 7">
            <a:extLst>
              <a:ext uri="{FF2B5EF4-FFF2-40B4-BE49-F238E27FC236}">
                <a16:creationId xmlns:a16="http://schemas.microsoft.com/office/drawing/2014/main" id="{B68AEA4E-E841-0C0A-D079-1208D6DCF4E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76011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ca_MainMap3_sg.jpg"/>
          <p:cNvPicPr>
            <a:picLocks noGrp="1" noChangeAspect="1"/>
          </p:cNvPicPr>
          <p:nvPr>
            <p:ph idx="1"/>
          </p:nvPr>
        </p:nvPicPr>
        <p:blipFill rotWithShape="1">
          <a:blip r:embed="rId2">
            <a:extLst>
              <a:ext uri="{28A0092B-C50C-407E-A947-70E740481C1C}">
                <a14:useLocalDpi xmlns:a14="http://schemas.microsoft.com/office/drawing/2010/main" val="0"/>
              </a:ext>
            </a:extLst>
          </a:blip>
          <a:srcRect l="-262" r="96"/>
          <a:stretch/>
        </p:blipFill>
        <p:spPr>
          <a:xfrm>
            <a:off x="533400" y="0"/>
            <a:ext cx="5965569" cy="6858000"/>
          </a:xfrm>
        </p:spPr>
      </p:pic>
      <p:sp>
        <p:nvSpPr>
          <p:cNvPr id="2" name="TextBox 1">
            <a:extLst>
              <a:ext uri="{FF2B5EF4-FFF2-40B4-BE49-F238E27FC236}">
                <a16:creationId xmlns:a16="http://schemas.microsoft.com/office/drawing/2014/main" id="{025605E7-4E4B-CC42-9D45-8AAC80898B4F}"/>
              </a:ext>
            </a:extLst>
          </p:cNvPr>
          <p:cNvSpPr txBox="1"/>
          <p:nvPr/>
        </p:nvSpPr>
        <p:spPr>
          <a:xfrm>
            <a:off x="6629400" y="1143000"/>
            <a:ext cx="2362200" cy="1200329"/>
          </a:xfrm>
          <a:prstGeom prst="rect">
            <a:avLst/>
          </a:prstGeom>
          <a:noFill/>
        </p:spPr>
        <p:txBody>
          <a:bodyPr wrap="square" rtlCol="0">
            <a:spAutoFit/>
          </a:bodyPr>
          <a:lstStyle/>
          <a:p>
            <a:r>
              <a:rPr lang="en-GB" b="1" dirty="0" err="1"/>
              <a:t>Tahuantinsuyu</a:t>
            </a:r>
            <a:endParaRPr lang="en-GB" b="1" dirty="0"/>
          </a:p>
          <a:p>
            <a:endParaRPr lang="en-GB" b="1" dirty="0"/>
          </a:p>
          <a:p>
            <a:r>
              <a:rPr lang="en-GB" b="1" dirty="0"/>
              <a:t>The ‘Place of the Four Quarters’</a:t>
            </a:r>
            <a:r>
              <a:rPr lang="en-GB" dirty="0"/>
              <a:t> </a:t>
            </a:r>
            <a:endParaRPr lang="en-US" dirty="0"/>
          </a:p>
        </p:txBody>
      </p:sp>
    </p:spTree>
    <p:extLst>
      <p:ext uri="{BB962C8B-B14F-4D97-AF65-F5344CB8AC3E}">
        <p14:creationId xmlns:p14="http://schemas.microsoft.com/office/powerpoint/2010/main" val="3355438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a:p>
        </p:txBody>
      </p:sp>
      <p:pic>
        <p:nvPicPr>
          <p:cNvPr id="5" name="Picture 4" descr="piza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9144000" cy="6858000"/>
          </a:xfrm>
          <a:prstGeom prst="rect">
            <a:avLst/>
          </a:prstGeom>
        </p:spPr>
      </p:pic>
      <p:sp>
        <p:nvSpPr>
          <p:cNvPr id="6" name="TextBox 5"/>
          <p:cNvSpPr txBox="1"/>
          <p:nvPr/>
        </p:nvSpPr>
        <p:spPr>
          <a:xfrm>
            <a:off x="1046711" y="745092"/>
            <a:ext cx="2610889" cy="369332"/>
          </a:xfrm>
          <a:prstGeom prst="rect">
            <a:avLst/>
          </a:prstGeom>
          <a:solidFill>
            <a:schemeClr val="bg1"/>
          </a:solidFill>
        </p:spPr>
        <p:txBody>
          <a:bodyPr wrap="square" rtlCol="0">
            <a:spAutoFit/>
          </a:bodyPr>
          <a:lstStyle/>
          <a:p>
            <a:r>
              <a:rPr lang="en-US" dirty="0"/>
              <a:t>Inca Terraces at </a:t>
            </a:r>
            <a:r>
              <a:rPr lang="en-US" dirty="0" err="1"/>
              <a:t>Pizac</a:t>
            </a:r>
            <a:endParaRPr lang="en-US" dirty="0"/>
          </a:p>
        </p:txBody>
      </p:sp>
    </p:spTree>
    <p:extLst>
      <p:ext uri="{BB962C8B-B14F-4D97-AF65-F5344CB8AC3E}">
        <p14:creationId xmlns:p14="http://schemas.microsoft.com/office/powerpoint/2010/main" val="2978878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Machu Picchu</a:t>
            </a:r>
          </a:p>
        </p:txBody>
      </p:sp>
      <p:pic>
        <p:nvPicPr>
          <p:cNvPr id="4" name="Content Placeholder 3" descr="MachuPicchu.jpg"/>
          <p:cNvPicPr>
            <a:picLocks noGrp="1" noChangeAspect="1"/>
          </p:cNvPicPr>
          <p:nvPr>
            <p:ph idx="1"/>
          </p:nvPr>
        </p:nvPicPr>
        <p:blipFill>
          <a:blip r:embed="rId2">
            <a:extLst>
              <a:ext uri="{28A0092B-C50C-407E-A947-70E740481C1C}">
                <a14:useLocalDpi xmlns:a14="http://schemas.microsoft.com/office/drawing/2010/main" val="0"/>
              </a:ext>
            </a:extLst>
          </a:blip>
          <a:srcRect t="9270" b="9270"/>
          <a:stretch>
            <a:fillRect/>
          </a:stretch>
        </p:blipFill>
        <p:spPr/>
      </p:pic>
      <p:cxnSp>
        <p:nvCxnSpPr>
          <p:cNvPr id="6" name="Straight Arrow Connector 5"/>
          <p:cNvCxnSpPr/>
          <p:nvPr/>
        </p:nvCxnSpPr>
        <p:spPr>
          <a:xfrm>
            <a:off x="1255889" y="3810000"/>
            <a:ext cx="1100667" cy="4233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7200" y="3440668"/>
            <a:ext cx="961020" cy="369332"/>
          </a:xfrm>
          <a:prstGeom prst="rect">
            <a:avLst/>
          </a:prstGeom>
          <a:noFill/>
        </p:spPr>
        <p:txBody>
          <a:bodyPr wrap="none" rtlCol="0">
            <a:spAutoFit/>
          </a:bodyPr>
          <a:lstStyle/>
          <a:p>
            <a:r>
              <a:rPr lang="en-US" dirty="0">
                <a:solidFill>
                  <a:srgbClr val="FF0000"/>
                </a:solidFill>
              </a:rPr>
              <a:t>Terraces</a:t>
            </a:r>
          </a:p>
        </p:txBody>
      </p:sp>
    </p:spTree>
    <p:extLst>
      <p:ext uri="{BB962C8B-B14F-4D97-AF65-F5344CB8AC3E}">
        <p14:creationId xmlns:p14="http://schemas.microsoft.com/office/powerpoint/2010/main" val="815065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8471" y="2470991"/>
            <a:ext cx="2680447" cy="2698656"/>
          </a:xfrm>
        </p:spPr>
        <p:txBody>
          <a:bodyPr/>
          <a:lstStyle/>
          <a:p>
            <a:r>
              <a:rPr lang="en-US" dirty="0"/>
              <a:t>Inca Road Network</a:t>
            </a:r>
          </a:p>
        </p:txBody>
      </p:sp>
      <p:pic>
        <p:nvPicPr>
          <p:cNvPr id="4" name="Content Placeholder 3" descr="incaroads.gif"/>
          <p:cNvPicPr>
            <a:picLocks noGrp="1" noChangeAspect="1"/>
          </p:cNvPicPr>
          <p:nvPr>
            <p:ph idx="1"/>
          </p:nvPr>
        </p:nvPicPr>
        <p:blipFill rotWithShape="1">
          <a:blip r:embed="rId2">
            <a:extLst>
              <a:ext uri="{28A0092B-C50C-407E-A947-70E740481C1C}">
                <a14:useLocalDpi xmlns:a14="http://schemas.microsoft.com/office/drawing/2010/main" val="0"/>
              </a:ext>
            </a:extLst>
          </a:blip>
          <a:srcRect l="3519" r="2625"/>
          <a:stretch/>
        </p:blipFill>
        <p:spPr>
          <a:xfrm>
            <a:off x="582706" y="327683"/>
            <a:ext cx="4527176" cy="6530317"/>
          </a:xfrm>
        </p:spPr>
      </p:pic>
    </p:spTree>
    <p:extLst>
      <p:ext uri="{BB962C8B-B14F-4D97-AF65-F5344CB8AC3E}">
        <p14:creationId xmlns:p14="http://schemas.microsoft.com/office/powerpoint/2010/main" val="1749422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Inca Stonework (Cuzco)</a:t>
            </a:r>
          </a:p>
        </p:txBody>
      </p:sp>
      <p:pic>
        <p:nvPicPr>
          <p:cNvPr id="4" name="Content Placeholder 3" descr="CuscoPiedra12angulo.jpg"/>
          <p:cNvPicPr>
            <a:picLocks noGrp="1" noChangeAspect="1"/>
          </p:cNvPicPr>
          <p:nvPr>
            <p:ph idx="1"/>
          </p:nvPr>
        </p:nvPicPr>
        <p:blipFill>
          <a:blip r:embed="rId2">
            <a:extLst>
              <a:ext uri="{28A0092B-C50C-407E-A947-70E740481C1C}">
                <a14:useLocalDpi xmlns:a14="http://schemas.microsoft.com/office/drawing/2010/main" val="0"/>
              </a:ext>
            </a:extLst>
          </a:blip>
          <a:srcRect t="9337" b="9337"/>
          <a:stretch>
            <a:fillRect/>
          </a:stretch>
        </p:blipFill>
        <p:spPr/>
      </p:pic>
    </p:spTree>
    <p:extLst>
      <p:ext uri="{BB962C8B-B14F-4D97-AF65-F5344CB8AC3E}">
        <p14:creationId xmlns:p14="http://schemas.microsoft.com/office/powerpoint/2010/main" val="1835709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8664FF4-2D16-DF48-AEE0-144E243FA27F}"/>
              </a:ext>
            </a:extLst>
          </p:cNvPr>
          <p:cNvSpPr>
            <a:spLocks noGrp="1"/>
          </p:cNvSpPr>
          <p:nvPr>
            <p:ph type="title"/>
          </p:nvPr>
        </p:nvSpPr>
        <p:spPr/>
        <p:txBody>
          <a:bodyPr/>
          <a:lstStyle/>
          <a:p>
            <a:r>
              <a:rPr lang="en-US" dirty="0"/>
              <a:t>Inca emperor Huayna Capac (1493-1524)</a:t>
            </a:r>
          </a:p>
        </p:txBody>
      </p:sp>
      <p:pic>
        <p:nvPicPr>
          <p:cNvPr id="6146" name="Picture 2">
            <a:extLst>
              <a:ext uri="{FF2B5EF4-FFF2-40B4-BE49-F238E27FC236}">
                <a16:creationId xmlns:a16="http://schemas.microsoft.com/office/drawing/2014/main" id="{CC83EC7C-9128-B14C-9E89-14AA4023301D}"/>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45706" y="1600200"/>
            <a:ext cx="3661588" cy="452596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152D5F82-35CA-F34D-AEA3-8DD15F35D41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062305" y="1600200"/>
            <a:ext cx="3210390" cy="45259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A20B2EB-92D4-DB4A-B984-7054CEC98C7D}"/>
              </a:ext>
            </a:extLst>
          </p:cNvPr>
          <p:cNvSpPr txBox="1"/>
          <p:nvPr/>
        </p:nvSpPr>
        <p:spPr>
          <a:xfrm>
            <a:off x="1371600" y="6248400"/>
            <a:ext cx="6096000" cy="369332"/>
          </a:xfrm>
          <a:prstGeom prst="rect">
            <a:avLst/>
          </a:prstGeom>
          <a:noFill/>
        </p:spPr>
        <p:txBody>
          <a:bodyPr wrap="square" rtlCol="0">
            <a:spAutoFit/>
          </a:bodyPr>
          <a:lstStyle/>
          <a:p>
            <a:r>
              <a:rPr lang="en-US" dirty="0"/>
              <a:t>Drawings by Felipe </a:t>
            </a:r>
            <a:r>
              <a:rPr lang="en-US" dirty="0" err="1"/>
              <a:t>Guaman</a:t>
            </a:r>
            <a:r>
              <a:rPr lang="en-US" dirty="0"/>
              <a:t> Poma de Ayala, c. 1615</a:t>
            </a:r>
          </a:p>
        </p:txBody>
      </p:sp>
    </p:spTree>
    <p:extLst>
      <p:ext uri="{BB962C8B-B14F-4D97-AF65-F5344CB8AC3E}">
        <p14:creationId xmlns:p14="http://schemas.microsoft.com/office/powerpoint/2010/main" val="2535894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8F758-A36C-464D-AD91-C649058A798F}"/>
              </a:ext>
            </a:extLst>
          </p:cNvPr>
          <p:cNvSpPr>
            <a:spLocks noGrp="1"/>
          </p:cNvSpPr>
          <p:nvPr>
            <p:ph type="title"/>
          </p:nvPr>
        </p:nvSpPr>
        <p:spPr/>
        <p:txBody>
          <a:bodyPr/>
          <a:lstStyle/>
          <a:p>
            <a:r>
              <a:rPr lang="en-US" dirty="0"/>
              <a:t>The Maya World</a:t>
            </a:r>
          </a:p>
        </p:txBody>
      </p:sp>
      <p:sp>
        <p:nvSpPr>
          <p:cNvPr id="3" name="Text Placeholder 2">
            <a:extLst>
              <a:ext uri="{FF2B5EF4-FFF2-40B4-BE49-F238E27FC236}">
                <a16:creationId xmlns:a16="http://schemas.microsoft.com/office/drawing/2014/main" id="{09BD4F37-16F4-A64E-B49F-850FB77C1725}"/>
              </a:ext>
            </a:extLst>
          </p:cNvPr>
          <p:cNvSpPr>
            <a:spLocks noGrp="1"/>
          </p:cNvSpPr>
          <p:nvPr>
            <p:ph type="body" idx="1"/>
          </p:nvPr>
        </p:nvSpPr>
        <p:spPr>
          <a:xfrm>
            <a:off x="457200" y="2305215"/>
            <a:ext cx="4040188" cy="514184"/>
          </a:xfrm>
        </p:spPr>
        <p:txBody>
          <a:bodyPr/>
          <a:lstStyle/>
          <a:p>
            <a:r>
              <a:rPr lang="en-US" dirty="0" err="1"/>
              <a:t>Dzibanche</a:t>
            </a:r>
            <a:r>
              <a:rPr lang="en-US" dirty="0"/>
              <a:t> (c.600?)</a:t>
            </a:r>
          </a:p>
        </p:txBody>
      </p:sp>
      <p:sp>
        <p:nvSpPr>
          <p:cNvPr id="5" name="Text Placeholder 4">
            <a:extLst>
              <a:ext uri="{FF2B5EF4-FFF2-40B4-BE49-F238E27FC236}">
                <a16:creationId xmlns:a16="http://schemas.microsoft.com/office/drawing/2014/main" id="{C6E3EB97-5346-0148-8BE8-E1A4DFC51AE8}"/>
              </a:ext>
            </a:extLst>
          </p:cNvPr>
          <p:cNvSpPr>
            <a:spLocks noGrp="1"/>
          </p:cNvSpPr>
          <p:nvPr>
            <p:ph type="body" sz="quarter" idx="3"/>
          </p:nvPr>
        </p:nvSpPr>
        <p:spPr>
          <a:xfrm>
            <a:off x="4645025" y="1535113"/>
            <a:ext cx="4041775" cy="217487"/>
          </a:xfrm>
        </p:spPr>
        <p:txBody>
          <a:bodyPr/>
          <a:lstStyle/>
          <a:p>
            <a:r>
              <a:rPr lang="en-US" dirty="0"/>
              <a:t> </a:t>
            </a:r>
          </a:p>
        </p:txBody>
      </p:sp>
      <p:pic>
        <p:nvPicPr>
          <p:cNvPr id="7170" name="Picture 2">
            <a:extLst>
              <a:ext uri="{FF2B5EF4-FFF2-40B4-BE49-F238E27FC236}">
                <a16:creationId xmlns:a16="http://schemas.microsoft.com/office/drawing/2014/main" id="{3A1178C4-D018-9C45-8E47-73C7CF200334}"/>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81000" y="3048000"/>
            <a:ext cx="4040188" cy="226654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01A886FE-D61E-704C-B38B-FA5DBA11EEEC}"/>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876800" y="2305215"/>
            <a:ext cx="3261870" cy="3951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847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2971800" cy="1020762"/>
          </a:xfrm>
        </p:spPr>
        <p:txBody>
          <a:bodyPr>
            <a:normAutofit/>
          </a:bodyPr>
          <a:lstStyle/>
          <a:p>
            <a:r>
              <a:rPr lang="en-US" sz="2800" i="1" dirty="0"/>
              <a:t>The </a:t>
            </a:r>
            <a:r>
              <a:rPr lang="en-US" sz="2800" i="1" dirty="0" err="1"/>
              <a:t>Popol</a:t>
            </a:r>
            <a:r>
              <a:rPr lang="en-US" sz="2800" i="1" dirty="0"/>
              <a:t> </a:t>
            </a:r>
            <a:r>
              <a:rPr lang="en-US" sz="2800" i="1" dirty="0" err="1"/>
              <a:t>Vuh</a:t>
            </a:r>
            <a:endParaRPr lang="en-US" sz="2800" i="1" dirty="0"/>
          </a:p>
        </p:txBody>
      </p:sp>
      <p:pic>
        <p:nvPicPr>
          <p:cNvPr id="4" name="Content Placeholder 3"/>
          <p:cNvPicPr>
            <a:picLocks noGrp="1" noChangeAspect="1"/>
          </p:cNvPicPr>
          <p:nvPr>
            <p:ph sz="half" idx="1"/>
          </p:nvPr>
        </p:nvPicPr>
        <p:blipFill>
          <a:blip r:embed="rId2"/>
          <a:stretch>
            <a:fillRect/>
          </a:stretch>
        </p:blipFill>
        <p:spPr>
          <a:xfrm>
            <a:off x="666959" y="1600200"/>
            <a:ext cx="3199562" cy="4525963"/>
          </a:xfrm>
        </p:spPr>
      </p:pic>
      <p:sp>
        <p:nvSpPr>
          <p:cNvPr id="3" name="Content Placeholder 2">
            <a:extLst>
              <a:ext uri="{FF2B5EF4-FFF2-40B4-BE49-F238E27FC236}">
                <a16:creationId xmlns:a16="http://schemas.microsoft.com/office/drawing/2014/main" id="{BFDB33BA-350F-7240-8E4C-F4565342A25D}"/>
              </a:ext>
            </a:extLst>
          </p:cNvPr>
          <p:cNvSpPr>
            <a:spLocks noGrp="1"/>
          </p:cNvSpPr>
          <p:nvPr>
            <p:ph sz="half" idx="2"/>
          </p:nvPr>
        </p:nvSpPr>
        <p:spPr>
          <a:xfrm>
            <a:off x="4114800" y="274638"/>
            <a:ext cx="5029200" cy="6430962"/>
          </a:xfrm>
        </p:spPr>
        <p:txBody>
          <a:bodyPr/>
          <a:lstStyle/>
          <a:p>
            <a:pPr marL="0" indent="0">
              <a:buNone/>
            </a:pPr>
            <a:r>
              <a:rPr lang="en-GB" sz="2400" dirty="0"/>
              <a:t>The </a:t>
            </a:r>
            <a:r>
              <a:rPr lang="en-GB" sz="2400" i="1" dirty="0"/>
              <a:t>Popol Vuh </a:t>
            </a:r>
            <a:r>
              <a:rPr lang="en-GB" sz="2400" dirty="0"/>
              <a:t> is a collection of stories and legends of the K’iche’ Maya people, who live in what is now Guatemala. It is sometimes called the ‘K’iche’ Bible’. These stories were probably written down some time in the mid-16C, in the K’iche’ language.  We know them from a copy made in the early 18C by a Dominican </a:t>
            </a:r>
            <a:r>
              <a:rPr lang="en-GB" sz="2400"/>
              <a:t>priest named Francisco </a:t>
            </a:r>
            <a:r>
              <a:rPr lang="en-GB" sz="2400" dirty="0" err="1"/>
              <a:t>Ximénez</a:t>
            </a:r>
            <a:r>
              <a:rPr lang="en-GB" sz="2400" dirty="0"/>
              <a:t>.</a:t>
            </a:r>
          </a:p>
          <a:p>
            <a:pPr marL="0" indent="0">
              <a:buNone/>
            </a:pPr>
            <a:endParaRPr lang="en-GB" sz="2400" dirty="0"/>
          </a:p>
          <a:p>
            <a:pPr marL="0" indent="0">
              <a:buNone/>
            </a:pPr>
            <a:r>
              <a:rPr lang="en-GB" sz="2400" dirty="0" err="1"/>
              <a:t>Ximénez’s</a:t>
            </a:r>
            <a:r>
              <a:rPr lang="en-GB" sz="2400" dirty="0"/>
              <a:t> manuscript is in the Newberry Library, Chicago.</a:t>
            </a:r>
            <a:endParaRPr lang="en-US" sz="2400" dirty="0"/>
          </a:p>
        </p:txBody>
      </p:sp>
    </p:spTree>
    <p:extLst>
      <p:ext uri="{BB962C8B-B14F-4D97-AF65-F5344CB8AC3E}">
        <p14:creationId xmlns:p14="http://schemas.microsoft.com/office/powerpoint/2010/main" val="3292171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a:t>The Maya World</a:t>
            </a:r>
          </a:p>
        </p:txBody>
      </p:sp>
      <p:sp>
        <p:nvSpPr>
          <p:cNvPr id="3" name="Text Placeholder 2">
            <a:extLst>
              <a:ext uri="{FF2B5EF4-FFF2-40B4-BE49-F238E27FC236}">
                <a16:creationId xmlns:a16="http://schemas.microsoft.com/office/drawing/2014/main" id="{3DFDAEFD-03E1-5949-93A6-8785F812CA3A}"/>
              </a:ext>
            </a:extLst>
          </p:cNvPr>
          <p:cNvSpPr>
            <a:spLocks noGrp="1"/>
          </p:cNvSpPr>
          <p:nvPr>
            <p:ph type="body" idx="1"/>
          </p:nvPr>
        </p:nvSpPr>
        <p:spPr>
          <a:xfrm>
            <a:off x="457200" y="1066800"/>
            <a:ext cx="4040188" cy="1108075"/>
          </a:xfrm>
        </p:spPr>
        <p:txBody>
          <a:bodyPr/>
          <a:lstStyle/>
          <a:p>
            <a:r>
              <a:rPr lang="en-US" sz="2000" dirty="0"/>
              <a:t>Woman grinding maize on a </a:t>
            </a:r>
            <a:r>
              <a:rPr lang="en-US" sz="2000" i="1" dirty="0"/>
              <a:t>metate </a:t>
            </a:r>
            <a:r>
              <a:rPr lang="en-US" sz="2000" dirty="0"/>
              <a:t>(grinding stone), c.600-900</a:t>
            </a:r>
          </a:p>
        </p:txBody>
      </p:sp>
      <p:pic>
        <p:nvPicPr>
          <p:cNvPr id="4" name="Content Placeholder 3" descr="metate-plate.jp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3748" y="2174875"/>
            <a:ext cx="4027092" cy="3951288"/>
          </a:xfrm>
        </p:spPr>
      </p:pic>
      <p:sp>
        <p:nvSpPr>
          <p:cNvPr id="5" name="Text Placeholder 4">
            <a:extLst>
              <a:ext uri="{FF2B5EF4-FFF2-40B4-BE49-F238E27FC236}">
                <a16:creationId xmlns:a16="http://schemas.microsoft.com/office/drawing/2014/main" id="{1E8263CC-93DE-D34F-8151-CCED4F886534}"/>
              </a:ext>
            </a:extLst>
          </p:cNvPr>
          <p:cNvSpPr>
            <a:spLocks noGrp="1"/>
          </p:cNvSpPr>
          <p:nvPr>
            <p:ph type="body" sz="quarter" idx="3"/>
          </p:nvPr>
        </p:nvSpPr>
        <p:spPr/>
        <p:txBody>
          <a:bodyPr/>
          <a:lstStyle/>
          <a:p>
            <a:r>
              <a:rPr lang="en-US" sz="2000" dirty="0"/>
              <a:t>Pouring hot chocolate to develop a froth</a:t>
            </a:r>
            <a:br>
              <a:rPr lang="en-US" sz="2000" dirty="0"/>
            </a:br>
            <a:r>
              <a:rPr lang="en-US" sz="2000" i="1" dirty="0"/>
              <a:t>Codex </a:t>
            </a:r>
            <a:r>
              <a:rPr lang="en-US" sz="2000" i="1" dirty="0" err="1"/>
              <a:t>Tudela</a:t>
            </a:r>
            <a:r>
              <a:rPr lang="en-US" sz="2000" dirty="0"/>
              <a:t>, c.1553</a:t>
            </a:r>
          </a:p>
        </p:txBody>
      </p:sp>
      <p:pic>
        <p:nvPicPr>
          <p:cNvPr id="7" name="Picture 4" descr="pouringchocolaet">
            <a:extLst>
              <a:ext uri="{FF2B5EF4-FFF2-40B4-BE49-F238E27FC236}">
                <a16:creationId xmlns:a16="http://schemas.microsoft.com/office/drawing/2014/main" id="{3A607A88-CD82-A14F-8FB5-CC95A304098E}"/>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5160660" y="2174875"/>
            <a:ext cx="3010505" cy="3951288"/>
          </a:xfrm>
        </p:spPr>
      </p:pic>
    </p:spTree>
    <p:extLst>
      <p:ext uri="{BB962C8B-B14F-4D97-AF65-F5344CB8AC3E}">
        <p14:creationId xmlns:p14="http://schemas.microsoft.com/office/powerpoint/2010/main" val="99262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480E00-4430-054F-A13D-2B7302E67176}"/>
              </a:ext>
            </a:extLst>
          </p:cNvPr>
          <p:cNvSpPr>
            <a:spLocks noGrp="1"/>
          </p:cNvSpPr>
          <p:nvPr>
            <p:ph type="ctrTitle"/>
          </p:nvPr>
        </p:nvSpPr>
        <p:spPr/>
        <p:txBody>
          <a:bodyPr/>
          <a:lstStyle/>
          <a:p>
            <a:r>
              <a:rPr lang="en-US" b="1" dirty="0"/>
              <a:t>Sources for the study of indigenous history</a:t>
            </a:r>
          </a:p>
        </p:txBody>
      </p:sp>
    </p:spTree>
    <p:extLst>
      <p:ext uri="{BB962C8B-B14F-4D97-AF65-F5344CB8AC3E}">
        <p14:creationId xmlns:p14="http://schemas.microsoft.com/office/powerpoint/2010/main" val="360488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Indigenous writing systems from the Americas</a:t>
            </a:r>
          </a:p>
        </p:txBody>
      </p:sp>
      <p:pic>
        <p:nvPicPr>
          <p:cNvPr id="4" name="Content Placeholder 3"/>
          <p:cNvPicPr>
            <a:picLocks noGrp="1" noChangeAspect="1"/>
          </p:cNvPicPr>
          <p:nvPr>
            <p:ph idx="1"/>
          </p:nvPr>
        </p:nvPicPr>
        <p:blipFill>
          <a:blip r:embed="rId2"/>
          <a:srcRect l="-49535" r="-49535"/>
          <a:stretch>
            <a:fillRect/>
          </a:stretch>
        </p:blipFill>
        <p:spPr/>
      </p:pic>
    </p:spTree>
    <p:extLst>
      <p:ext uri="{BB962C8B-B14F-4D97-AF65-F5344CB8AC3E}">
        <p14:creationId xmlns:p14="http://schemas.microsoft.com/office/powerpoint/2010/main" val="3050247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br>
              <a:rPr lang="en-US" sz="2400" b="1" dirty="0"/>
            </a:br>
            <a:endParaRPr lang="en-US" sz="2400" b="1" dirty="0"/>
          </a:p>
        </p:txBody>
      </p:sp>
      <p:sp>
        <p:nvSpPr>
          <p:cNvPr id="3" name="Content Placeholder 2"/>
          <p:cNvSpPr>
            <a:spLocks noGrp="1"/>
          </p:cNvSpPr>
          <p:nvPr>
            <p:ph idx="1"/>
          </p:nvPr>
        </p:nvSpPr>
        <p:spPr>
          <a:xfrm>
            <a:off x="152400" y="243840"/>
            <a:ext cx="8848405" cy="1203960"/>
          </a:xfrm>
        </p:spPr>
        <p:txBody>
          <a:bodyPr>
            <a:normAutofit fontScale="92500"/>
          </a:bodyPr>
          <a:lstStyle/>
          <a:p>
            <a:pPr marL="0" indent="0">
              <a:buNone/>
            </a:pPr>
            <a:r>
              <a:rPr lang="en-US" b="1" dirty="0"/>
              <a:t>Indigenous writing systems from the Americas</a:t>
            </a:r>
            <a:endParaRPr lang="en-GB" b="1" dirty="0"/>
          </a:p>
          <a:p>
            <a:pPr marL="0" indent="0" algn="ctr">
              <a:buNone/>
            </a:pPr>
            <a:r>
              <a:rPr lang="en-GB" b="1" dirty="0"/>
              <a:t>Mexica pictographs</a:t>
            </a:r>
          </a:p>
          <a:p>
            <a:pPr marL="0" indent="0">
              <a:buNone/>
            </a:pPr>
            <a:endParaRPr lang="en-US" dirty="0"/>
          </a:p>
        </p:txBody>
      </p:sp>
      <p:pic>
        <p:nvPicPr>
          <p:cNvPr id="4" name="Picture 3"/>
          <p:cNvPicPr>
            <a:picLocks noChangeAspect="1"/>
          </p:cNvPicPr>
          <p:nvPr/>
        </p:nvPicPr>
        <p:blipFill>
          <a:blip r:embed="rId2"/>
          <a:stretch>
            <a:fillRect/>
          </a:stretch>
        </p:blipFill>
        <p:spPr>
          <a:xfrm>
            <a:off x="3829653" y="2133600"/>
            <a:ext cx="4863899" cy="3105234"/>
          </a:xfrm>
          <a:prstGeom prst="rect">
            <a:avLst/>
          </a:prstGeom>
        </p:spPr>
      </p:pic>
      <p:pic>
        <p:nvPicPr>
          <p:cNvPr id="9" name="Picture 8">
            <a:extLst>
              <a:ext uri="{FF2B5EF4-FFF2-40B4-BE49-F238E27FC236}">
                <a16:creationId xmlns:a16="http://schemas.microsoft.com/office/drawing/2014/main" id="{D2DF4D03-EFCE-C043-A9F3-5BEC8B983FAB}"/>
              </a:ext>
            </a:extLst>
          </p:cNvPr>
          <p:cNvPicPr>
            <a:picLocks noChangeAspect="1"/>
          </p:cNvPicPr>
          <p:nvPr/>
        </p:nvPicPr>
        <p:blipFill>
          <a:blip r:embed="rId3"/>
          <a:stretch>
            <a:fillRect/>
          </a:stretch>
        </p:blipFill>
        <p:spPr>
          <a:xfrm>
            <a:off x="457200" y="1981200"/>
            <a:ext cx="2756000" cy="4038600"/>
          </a:xfrm>
          <a:prstGeom prst="rect">
            <a:avLst/>
          </a:prstGeom>
        </p:spPr>
      </p:pic>
    </p:spTree>
    <p:extLst>
      <p:ext uri="{BB962C8B-B14F-4D97-AF65-F5344CB8AC3E}">
        <p14:creationId xmlns:p14="http://schemas.microsoft.com/office/powerpoint/2010/main" val="4110016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sz="2400" b="1" dirty="0"/>
              <a:t> </a:t>
            </a:r>
          </a:p>
        </p:txBody>
      </p:sp>
      <p:sp>
        <p:nvSpPr>
          <p:cNvPr id="3" name="Content Placeholder 2"/>
          <p:cNvSpPr>
            <a:spLocks noGrp="1"/>
          </p:cNvSpPr>
          <p:nvPr>
            <p:ph idx="1"/>
          </p:nvPr>
        </p:nvSpPr>
        <p:spPr>
          <a:xfrm>
            <a:off x="457200" y="5266267"/>
            <a:ext cx="7840133" cy="1303866"/>
          </a:xfrm>
        </p:spPr>
        <p:txBody>
          <a:bodyPr>
            <a:normAutofit fontScale="85000" lnSpcReduction="20000"/>
          </a:bodyPr>
          <a:lstStyle/>
          <a:p>
            <a:pPr marL="0" indent="0">
              <a:buNone/>
            </a:pPr>
            <a:r>
              <a:rPr lang="en-US" b="1" dirty="0"/>
              <a:t>Indigenous writing systems from the Americas</a:t>
            </a:r>
            <a:endParaRPr lang="en-GB" dirty="0"/>
          </a:p>
          <a:p>
            <a:endParaRPr lang="en-GB" dirty="0"/>
          </a:p>
          <a:p>
            <a:pPr marL="0" indent="0">
              <a:buNone/>
            </a:pPr>
            <a:r>
              <a:rPr lang="en-GB" dirty="0"/>
              <a:t>Mexica pictographs</a:t>
            </a:r>
          </a:p>
          <a:p>
            <a:pPr marL="0" indent="0">
              <a:buNone/>
            </a:pPr>
            <a:endParaRPr lang="en-US" dirty="0"/>
          </a:p>
        </p:txBody>
      </p:sp>
      <p:pic>
        <p:nvPicPr>
          <p:cNvPr id="4" name="Picture 3"/>
          <p:cNvPicPr>
            <a:picLocks noChangeAspect="1"/>
          </p:cNvPicPr>
          <p:nvPr/>
        </p:nvPicPr>
        <p:blipFill>
          <a:blip r:embed="rId2"/>
          <a:stretch>
            <a:fillRect/>
          </a:stretch>
        </p:blipFill>
        <p:spPr>
          <a:xfrm>
            <a:off x="880534" y="320357"/>
            <a:ext cx="7416799" cy="4644451"/>
          </a:xfrm>
          <a:prstGeom prst="rect">
            <a:avLst/>
          </a:prstGeom>
        </p:spPr>
      </p:pic>
    </p:spTree>
    <p:extLst>
      <p:ext uri="{BB962C8B-B14F-4D97-AF65-F5344CB8AC3E}">
        <p14:creationId xmlns:p14="http://schemas.microsoft.com/office/powerpoint/2010/main" val="3673695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a:t>Indigenous writing systems from the Americas</a:t>
            </a:r>
            <a:br>
              <a:rPr lang="en-US" sz="2400" b="1" dirty="0"/>
            </a:br>
            <a:r>
              <a:rPr lang="en-GB" sz="2400" dirty="0"/>
              <a:t>Maya glyphs</a:t>
            </a:r>
            <a:br>
              <a:rPr lang="en-GB" sz="2400" dirty="0"/>
            </a:br>
            <a:endParaRPr lang="en-US" sz="2400" b="1" dirty="0"/>
          </a:p>
        </p:txBody>
      </p:sp>
      <p:sp>
        <p:nvSpPr>
          <p:cNvPr id="3" name="Content Placeholder 2"/>
          <p:cNvSpPr>
            <a:spLocks noGrp="1"/>
          </p:cNvSpPr>
          <p:nvPr>
            <p:ph sz="half" idx="1"/>
          </p:nvPr>
        </p:nvSpPr>
        <p:spPr/>
        <p:txBody>
          <a:bodyPr/>
          <a:lstStyle/>
          <a:p>
            <a:pPr marL="0" indent="0">
              <a:buNone/>
            </a:pPr>
            <a:r>
              <a:rPr lang="en-US" dirty="0"/>
              <a:t> </a:t>
            </a:r>
          </a:p>
        </p:txBody>
      </p:sp>
      <p:pic>
        <p:nvPicPr>
          <p:cNvPr id="4" name="Picture 3"/>
          <p:cNvPicPr>
            <a:picLocks noChangeAspect="1"/>
          </p:cNvPicPr>
          <p:nvPr/>
        </p:nvPicPr>
        <p:blipFill>
          <a:blip r:embed="rId2"/>
          <a:stretch>
            <a:fillRect/>
          </a:stretch>
        </p:blipFill>
        <p:spPr>
          <a:xfrm>
            <a:off x="130215" y="2133600"/>
            <a:ext cx="5016500" cy="3314700"/>
          </a:xfrm>
          <a:prstGeom prst="rect">
            <a:avLst/>
          </a:prstGeom>
        </p:spPr>
      </p:pic>
      <p:pic>
        <p:nvPicPr>
          <p:cNvPr id="9" name="Content Placeholder 8">
            <a:extLst>
              <a:ext uri="{FF2B5EF4-FFF2-40B4-BE49-F238E27FC236}">
                <a16:creationId xmlns:a16="http://schemas.microsoft.com/office/drawing/2014/main" id="{CB803347-9E8E-5F4A-8ED7-ACEB59B5EF60}"/>
              </a:ext>
            </a:extLst>
          </p:cNvPr>
          <p:cNvPicPr>
            <a:picLocks noGrp="1" noChangeAspect="1"/>
          </p:cNvPicPr>
          <p:nvPr>
            <p:ph sz="half" idx="2"/>
          </p:nvPr>
        </p:nvPicPr>
        <p:blipFill>
          <a:blip r:embed="rId3"/>
          <a:stretch>
            <a:fillRect/>
          </a:stretch>
        </p:blipFill>
        <p:spPr>
          <a:xfrm>
            <a:off x="5176616" y="1608881"/>
            <a:ext cx="3928746" cy="4525963"/>
          </a:xfrm>
          <a:prstGeom prst="rect">
            <a:avLst/>
          </a:prstGeom>
        </p:spPr>
      </p:pic>
    </p:spTree>
    <p:extLst>
      <p:ext uri="{BB962C8B-B14F-4D97-AF65-F5344CB8AC3E}">
        <p14:creationId xmlns:p14="http://schemas.microsoft.com/office/powerpoint/2010/main" val="454463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827867" cy="3179762"/>
          </a:xfrm>
        </p:spPr>
        <p:txBody>
          <a:bodyPr>
            <a:normAutofit/>
          </a:bodyPr>
          <a:lstStyle/>
          <a:p>
            <a:r>
              <a:rPr lang="en-US" sz="2400" b="1" dirty="0"/>
              <a:t>Indigenous writing systems from the Americas:</a:t>
            </a:r>
            <a:br>
              <a:rPr lang="en-US" sz="2400" b="1" dirty="0"/>
            </a:br>
            <a:br>
              <a:rPr lang="en-US" sz="2400" b="1" dirty="0"/>
            </a:br>
            <a:r>
              <a:rPr lang="en-US" sz="2400" b="1" dirty="0"/>
              <a:t>The Incan Quipu</a:t>
            </a:r>
          </a:p>
        </p:txBody>
      </p:sp>
      <p:sp>
        <p:nvSpPr>
          <p:cNvPr id="3" name="Content Placeholder 2"/>
          <p:cNvSpPr>
            <a:spLocks noGrp="1"/>
          </p:cNvSpPr>
          <p:nvPr>
            <p:ph idx="1"/>
          </p:nvPr>
        </p:nvSpPr>
        <p:spPr>
          <a:xfrm>
            <a:off x="457200" y="948268"/>
            <a:ext cx="2827867" cy="5177896"/>
          </a:xfrm>
        </p:spPr>
        <p:txBody>
          <a:bodyPr/>
          <a:lstStyle/>
          <a:p>
            <a:pPr marL="0" indent="0">
              <a:buNone/>
            </a:pPr>
            <a:endParaRPr lang="en-GB" dirty="0"/>
          </a:p>
          <a:p>
            <a:pPr marL="0" indent="0">
              <a:buNone/>
            </a:pPr>
            <a:endParaRPr lang="en-US" dirty="0"/>
          </a:p>
        </p:txBody>
      </p:sp>
      <p:pic>
        <p:nvPicPr>
          <p:cNvPr id="4" name="Picture 3" descr="quipu--Guaman Pom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2501" y="0"/>
            <a:ext cx="4573429" cy="6858000"/>
          </a:xfrm>
          <a:prstGeom prst="rect">
            <a:avLst/>
          </a:prstGeom>
        </p:spPr>
      </p:pic>
    </p:spTree>
    <p:extLst>
      <p:ext uri="{BB962C8B-B14F-4D97-AF65-F5344CB8AC3E}">
        <p14:creationId xmlns:p14="http://schemas.microsoft.com/office/powerpoint/2010/main" val="940102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2421467" cy="5635095"/>
          </a:xfrm>
        </p:spPr>
        <p:txBody>
          <a:bodyPr>
            <a:normAutofit/>
          </a:bodyPr>
          <a:lstStyle/>
          <a:p>
            <a:r>
              <a:rPr lang="en-US" sz="2400" b="1" dirty="0"/>
              <a:t>Indigenous writing systems from the Americas:</a:t>
            </a:r>
            <a:br>
              <a:rPr lang="en-US" sz="2400" b="1" dirty="0"/>
            </a:br>
            <a:br>
              <a:rPr lang="en-US" sz="2400" b="1" dirty="0"/>
            </a:br>
            <a:r>
              <a:rPr lang="en-US" sz="2400" b="1" dirty="0"/>
              <a:t>The </a:t>
            </a:r>
            <a:r>
              <a:rPr lang="en-US" sz="2400" b="1" dirty="0" err="1"/>
              <a:t>Quipu</a:t>
            </a:r>
            <a:endParaRPr lang="en-US" sz="2400" b="1" dirty="0"/>
          </a:p>
        </p:txBody>
      </p:sp>
      <p:sp>
        <p:nvSpPr>
          <p:cNvPr id="3" name="Content Placeholder 2"/>
          <p:cNvSpPr>
            <a:spLocks noGrp="1"/>
          </p:cNvSpPr>
          <p:nvPr>
            <p:ph idx="1"/>
          </p:nvPr>
        </p:nvSpPr>
        <p:spPr>
          <a:xfrm>
            <a:off x="457200" y="948268"/>
            <a:ext cx="2827867" cy="5177896"/>
          </a:xfrm>
        </p:spPr>
        <p:txBody>
          <a:bodyPr/>
          <a:lstStyle/>
          <a:p>
            <a:pPr marL="0" indent="0">
              <a:buNone/>
            </a:pPr>
            <a:endParaRPr lang="en-GB" dirty="0"/>
          </a:p>
          <a:p>
            <a:pPr marL="0" indent="0">
              <a:buNone/>
            </a:pPr>
            <a:endParaRPr lang="en-US" dirty="0"/>
          </a:p>
        </p:txBody>
      </p:sp>
      <p:pic>
        <p:nvPicPr>
          <p:cNvPr id="5" name="Picture 4"/>
          <p:cNvPicPr>
            <a:picLocks noChangeAspect="1"/>
          </p:cNvPicPr>
          <p:nvPr/>
        </p:nvPicPr>
        <p:blipFill>
          <a:blip r:embed="rId2"/>
          <a:stretch>
            <a:fillRect/>
          </a:stretch>
        </p:blipFill>
        <p:spPr>
          <a:xfrm>
            <a:off x="3035300" y="0"/>
            <a:ext cx="6108700" cy="6388100"/>
          </a:xfrm>
          <a:prstGeom prst="rect">
            <a:avLst/>
          </a:prstGeom>
        </p:spPr>
      </p:pic>
    </p:spTree>
    <p:extLst>
      <p:ext uri="{BB962C8B-B14F-4D97-AF65-F5344CB8AC3E}">
        <p14:creationId xmlns:p14="http://schemas.microsoft.com/office/powerpoint/2010/main" val="35383604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82966E3-BDB0-104D-9642-E496E8B58FB1}"/>
              </a:ext>
            </a:extLst>
          </p:cNvPr>
          <p:cNvSpPr>
            <a:spLocks noGrp="1"/>
          </p:cNvSpPr>
          <p:nvPr>
            <p:ph type="title"/>
          </p:nvPr>
        </p:nvSpPr>
        <p:spPr>
          <a:xfrm>
            <a:off x="457200" y="72232"/>
            <a:ext cx="8229600" cy="1143000"/>
          </a:xfrm>
        </p:spPr>
        <p:txBody>
          <a:bodyPr/>
          <a:lstStyle/>
          <a:p>
            <a:r>
              <a:rPr lang="en-US" dirty="0"/>
              <a:t>Post-conquest writings by indigenous people</a:t>
            </a:r>
          </a:p>
        </p:txBody>
      </p:sp>
      <p:sp>
        <p:nvSpPr>
          <p:cNvPr id="8" name="Text Placeholder 7">
            <a:extLst>
              <a:ext uri="{FF2B5EF4-FFF2-40B4-BE49-F238E27FC236}">
                <a16:creationId xmlns:a16="http://schemas.microsoft.com/office/drawing/2014/main" id="{A7010504-5826-C347-9EC7-125E341A981E}"/>
              </a:ext>
            </a:extLst>
          </p:cNvPr>
          <p:cNvSpPr>
            <a:spLocks noGrp="1"/>
          </p:cNvSpPr>
          <p:nvPr>
            <p:ph type="body" idx="1"/>
          </p:nvPr>
        </p:nvSpPr>
        <p:spPr>
          <a:xfrm>
            <a:off x="225425" y="1905000"/>
            <a:ext cx="4040188" cy="522287"/>
          </a:xfrm>
        </p:spPr>
        <p:txBody>
          <a:bodyPr/>
          <a:lstStyle/>
          <a:p>
            <a:r>
              <a:rPr lang="en-GB" sz="1600" dirty="0" err="1"/>
              <a:t>Techialoyan</a:t>
            </a:r>
            <a:r>
              <a:rPr lang="en-GB" sz="1600" dirty="0"/>
              <a:t> Codex, 1685-1703, written in Nahuatl.</a:t>
            </a:r>
          </a:p>
        </p:txBody>
      </p:sp>
      <p:pic>
        <p:nvPicPr>
          <p:cNvPr id="7170" name="Picture 2">
            <a:extLst>
              <a:ext uri="{FF2B5EF4-FFF2-40B4-BE49-F238E27FC236}">
                <a16:creationId xmlns:a16="http://schemas.microsoft.com/office/drawing/2014/main" id="{59D5E0C9-82DE-9C40-A19C-A3AF3873E7E9}"/>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225425" y="2662013"/>
            <a:ext cx="3836606" cy="3951288"/>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8">
            <a:extLst>
              <a:ext uri="{FF2B5EF4-FFF2-40B4-BE49-F238E27FC236}">
                <a16:creationId xmlns:a16="http://schemas.microsoft.com/office/drawing/2014/main" id="{9A365B49-4402-5445-BAD1-B631BA7557D6}"/>
              </a:ext>
            </a:extLst>
          </p:cNvPr>
          <p:cNvSpPr>
            <a:spLocks noGrp="1"/>
          </p:cNvSpPr>
          <p:nvPr>
            <p:ph type="body" sz="quarter" idx="3"/>
          </p:nvPr>
        </p:nvSpPr>
        <p:spPr>
          <a:xfrm>
            <a:off x="4645025" y="1905000"/>
            <a:ext cx="4273550" cy="2057400"/>
          </a:xfrm>
        </p:spPr>
        <p:txBody>
          <a:bodyPr/>
          <a:lstStyle/>
          <a:p>
            <a:r>
              <a:rPr lang="en-GB" sz="1600" dirty="0"/>
              <a:t>18</a:t>
            </a:r>
            <a:r>
              <a:rPr lang="en-GB" sz="1600" baseline="30000" dirty="0"/>
              <a:t>th</a:t>
            </a:r>
            <a:r>
              <a:rPr lang="en-GB" sz="1600" dirty="0"/>
              <a:t>-century Complaint from Santo Domingo del Valle written in the Zapotec language.</a:t>
            </a:r>
          </a:p>
          <a:p>
            <a:endParaRPr lang="en-GB" sz="1600" dirty="0"/>
          </a:p>
          <a:p>
            <a:r>
              <a:rPr lang="en-GB" sz="1600" dirty="0"/>
              <a:t> (from the </a:t>
            </a:r>
            <a:r>
              <a:rPr lang="en-GB" sz="1600" dirty="0" err="1"/>
              <a:t>Archivo</a:t>
            </a:r>
            <a:r>
              <a:rPr lang="en-GB" sz="1600" dirty="0"/>
              <a:t> </a:t>
            </a:r>
            <a:r>
              <a:rPr lang="en-GB" sz="1600" dirty="0" err="1"/>
              <a:t>Histórico</a:t>
            </a:r>
            <a:r>
              <a:rPr lang="en-GB" sz="1600" dirty="0"/>
              <a:t> de </a:t>
            </a:r>
            <a:r>
              <a:rPr lang="en-GB" sz="1600" dirty="0" err="1"/>
              <a:t>Tlacolula</a:t>
            </a:r>
            <a:r>
              <a:rPr lang="en-GB" sz="1600" dirty="0"/>
              <a:t> de Matamoros, Mexico)</a:t>
            </a:r>
            <a:endParaRPr lang="en-US" sz="1600" dirty="0"/>
          </a:p>
        </p:txBody>
      </p:sp>
      <p:pic>
        <p:nvPicPr>
          <p:cNvPr id="7172" name="Picture 4">
            <a:extLst>
              <a:ext uri="{FF2B5EF4-FFF2-40B4-BE49-F238E27FC236}">
                <a16:creationId xmlns:a16="http://schemas.microsoft.com/office/drawing/2014/main" id="{64334ACB-FB13-3B4B-9C09-7BE4E2574BEC}"/>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876800" y="4118768"/>
            <a:ext cx="4041775" cy="2494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695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0D62287-81DF-5DFF-85F9-17F781BBF341}"/>
              </a:ext>
            </a:extLst>
          </p:cNvPr>
          <p:cNvSpPr>
            <a:spLocks noGrp="1"/>
          </p:cNvSpPr>
          <p:nvPr>
            <p:ph type="ctrTitle"/>
          </p:nvPr>
        </p:nvSpPr>
        <p:spPr/>
        <p:txBody>
          <a:bodyPr/>
          <a:lstStyle/>
          <a:p>
            <a:r>
              <a:rPr lang="en-GB" sz="4000" b="1" dirty="0">
                <a:effectLst/>
                <a:latin typeface="Baskerville" panose="02020502070401020303" pitchFamily="18" charset="0"/>
                <a:ea typeface="Times New Roman" panose="02020603050405020304" pitchFamily="18" charset="0"/>
                <a:cs typeface="Times New Roman" panose="02020603050405020304" pitchFamily="18" charset="0"/>
              </a:rPr>
              <a:t>The Invasion of the Aztec Empire </a:t>
            </a:r>
            <a:endParaRPr lang="en-US" sz="4000" dirty="0"/>
          </a:p>
        </p:txBody>
      </p:sp>
      <p:sp>
        <p:nvSpPr>
          <p:cNvPr id="8" name="Subtitle 7">
            <a:extLst>
              <a:ext uri="{FF2B5EF4-FFF2-40B4-BE49-F238E27FC236}">
                <a16:creationId xmlns:a16="http://schemas.microsoft.com/office/drawing/2014/main" id="{B564760E-F630-9FEE-D266-8798BEC9905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30279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Meso-America</a:t>
            </a:r>
          </a:p>
        </p:txBody>
      </p:sp>
      <p:pic>
        <p:nvPicPr>
          <p:cNvPr id="4" name="Content Placeholder 3"/>
          <p:cNvPicPr>
            <a:picLocks noGrp="1" noChangeAspect="1"/>
          </p:cNvPicPr>
          <p:nvPr>
            <p:ph idx="1"/>
          </p:nvPr>
        </p:nvPicPr>
        <p:blipFill>
          <a:blip r:embed="rId2"/>
          <a:srcRect l="-13454" r="-13454"/>
          <a:stretch>
            <a:fillRect/>
          </a:stretch>
        </p:blipFill>
        <p:spPr/>
      </p:pic>
    </p:spTree>
    <p:extLst>
      <p:ext uri="{BB962C8B-B14F-4D97-AF65-F5344CB8AC3E}">
        <p14:creationId xmlns:p14="http://schemas.microsoft.com/office/powerpoint/2010/main" val="1235270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9A145BF-F2D2-FA4C-12F1-7FCAF5581409}"/>
              </a:ext>
            </a:extLst>
          </p:cNvPr>
          <p:cNvSpPr>
            <a:spLocks noGrp="1"/>
          </p:cNvSpPr>
          <p:nvPr>
            <p:ph type="title"/>
          </p:nvPr>
        </p:nvSpPr>
        <p:spPr/>
        <p:txBody>
          <a:bodyPr/>
          <a:lstStyle/>
          <a:p>
            <a:r>
              <a:rPr lang="en-US" dirty="0" err="1"/>
              <a:t>Hernán</a:t>
            </a:r>
            <a:r>
              <a:rPr lang="en-US" dirty="0"/>
              <a:t> Cortés</a:t>
            </a:r>
          </a:p>
        </p:txBody>
      </p:sp>
      <p:pic>
        <p:nvPicPr>
          <p:cNvPr id="10" name="Content Placeholder 9">
            <a:extLst>
              <a:ext uri="{FF2B5EF4-FFF2-40B4-BE49-F238E27FC236}">
                <a16:creationId xmlns:a16="http://schemas.microsoft.com/office/drawing/2014/main" id="{445DF95B-8163-D463-0F66-5C60C610EA82}"/>
              </a:ext>
            </a:extLst>
          </p:cNvPr>
          <p:cNvPicPr>
            <a:picLocks noGrp="1" noChangeAspect="1"/>
          </p:cNvPicPr>
          <p:nvPr>
            <p:ph idx="1"/>
          </p:nvPr>
        </p:nvPicPr>
        <p:blipFill>
          <a:blip r:embed="rId2"/>
          <a:stretch>
            <a:fillRect/>
          </a:stretch>
        </p:blipFill>
        <p:spPr>
          <a:xfrm>
            <a:off x="838200" y="1600200"/>
            <a:ext cx="3377064" cy="4525963"/>
          </a:xfrm>
          <a:prstGeom prst="rect">
            <a:avLst/>
          </a:prstGeom>
        </p:spPr>
      </p:pic>
      <p:sp>
        <p:nvSpPr>
          <p:cNvPr id="11" name="TextBox 10">
            <a:extLst>
              <a:ext uri="{FF2B5EF4-FFF2-40B4-BE49-F238E27FC236}">
                <a16:creationId xmlns:a16="http://schemas.microsoft.com/office/drawing/2014/main" id="{5DFC1DF4-4421-93C7-0515-35686A4A4486}"/>
              </a:ext>
            </a:extLst>
          </p:cNvPr>
          <p:cNvSpPr txBox="1"/>
          <p:nvPr/>
        </p:nvSpPr>
        <p:spPr>
          <a:xfrm>
            <a:off x="4876800" y="2971800"/>
            <a:ext cx="2743200" cy="646331"/>
          </a:xfrm>
          <a:prstGeom prst="rect">
            <a:avLst/>
          </a:prstGeom>
          <a:noFill/>
        </p:spPr>
        <p:txBody>
          <a:bodyPr wrap="square" rtlCol="0">
            <a:spAutoFit/>
          </a:bodyPr>
          <a:lstStyle/>
          <a:p>
            <a:r>
              <a:rPr lang="en-US" dirty="0"/>
              <a:t>Drawing by </a:t>
            </a:r>
            <a:r>
              <a:rPr lang="en-GB" dirty="0"/>
              <a:t>Christoph </a:t>
            </a:r>
            <a:r>
              <a:rPr lang="en-GB" dirty="0" err="1"/>
              <a:t>Weiditz</a:t>
            </a:r>
            <a:r>
              <a:rPr lang="en-US" dirty="0"/>
              <a:t> (16</a:t>
            </a:r>
            <a:r>
              <a:rPr lang="en-US" baseline="30000" dirty="0"/>
              <a:t>th</a:t>
            </a:r>
            <a:r>
              <a:rPr lang="en-US" dirty="0"/>
              <a:t> century).</a:t>
            </a:r>
          </a:p>
        </p:txBody>
      </p:sp>
    </p:spTree>
    <p:extLst>
      <p:ext uri="{BB962C8B-B14F-4D97-AF65-F5344CB8AC3E}">
        <p14:creationId xmlns:p14="http://schemas.microsoft.com/office/powerpoint/2010/main" val="39073097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7A9B4-27BF-9391-4797-8F61A9F1F0C5}"/>
              </a:ext>
            </a:extLst>
          </p:cNvPr>
          <p:cNvSpPr>
            <a:spLocks noGrp="1"/>
          </p:cNvSpPr>
          <p:nvPr>
            <p:ph type="title"/>
          </p:nvPr>
        </p:nvSpPr>
        <p:spPr>
          <a:xfrm>
            <a:off x="452437" y="457200"/>
            <a:ext cx="8458200" cy="1143000"/>
          </a:xfrm>
        </p:spPr>
        <p:txBody>
          <a:bodyPr/>
          <a:lstStyle/>
          <a:p>
            <a:r>
              <a:rPr lang="en-US" sz="3600" dirty="0"/>
              <a:t>Moctezuma’s envoys meet the invaders and report back to the emperor. </a:t>
            </a:r>
            <a:br>
              <a:rPr lang="en-US" sz="3600" dirty="0"/>
            </a:br>
            <a:endParaRPr lang="en-US" sz="3600" dirty="0"/>
          </a:p>
        </p:txBody>
      </p:sp>
      <p:pic>
        <p:nvPicPr>
          <p:cNvPr id="4" name="Picture 3">
            <a:extLst>
              <a:ext uri="{FF2B5EF4-FFF2-40B4-BE49-F238E27FC236}">
                <a16:creationId xmlns:a16="http://schemas.microsoft.com/office/drawing/2014/main" id="{9836D1F1-80ED-FE1C-B712-E2B68812782B}"/>
              </a:ext>
            </a:extLst>
          </p:cNvPr>
          <p:cNvPicPr>
            <a:picLocks noChangeAspect="1"/>
          </p:cNvPicPr>
          <p:nvPr/>
        </p:nvPicPr>
        <p:blipFill>
          <a:blip r:embed="rId2"/>
          <a:stretch>
            <a:fillRect/>
          </a:stretch>
        </p:blipFill>
        <p:spPr>
          <a:xfrm>
            <a:off x="452437" y="1600200"/>
            <a:ext cx="7772400" cy="4506507"/>
          </a:xfrm>
          <a:prstGeom prst="rect">
            <a:avLst/>
          </a:prstGeom>
        </p:spPr>
      </p:pic>
      <p:sp>
        <p:nvSpPr>
          <p:cNvPr id="6" name="TextBox 5">
            <a:extLst>
              <a:ext uri="{FF2B5EF4-FFF2-40B4-BE49-F238E27FC236}">
                <a16:creationId xmlns:a16="http://schemas.microsoft.com/office/drawing/2014/main" id="{D8D0C175-6047-E832-2822-7F295743A22F}"/>
              </a:ext>
            </a:extLst>
          </p:cNvPr>
          <p:cNvSpPr txBox="1"/>
          <p:nvPr/>
        </p:nvSpPr>
        <p:spPr>
          <a:xfrm>
            <a:off x="1905000" y="6324600"/>
            <a:ext cx="4953000" cy="369332"/>
          </a:xfrm>
          <a:prstGeom prst="rect">
            <a:avLst/>
          </a:prstGeom>
          <a:noFill/>
        </p:spPr>
        <p:txBody>
          <a:bodyPr wrap="square" rtlCol="0">
            <a:spAutoFit/>
          </a:bodyPr>
          <a:lstStyle/>
          <a:p>
            <a:r>
              <a:rPr lang="en-US" dirty="0"/>
              <a:t>From the Florentine Codex (16</a:t>
            </a:r>
            <a:r>
              <a:rPr lang="en-US" baseline="30000" dirty="0"/>
              <a:t>th </a:t>
            </a:r>
            <a:r>
              <a:rPr lang="en-US" dirty="0"/>
              <a:t>Century)</a:t>
            </a:r>
            <a:r>
              <a:rPr lang="en-US" baseline="30000" dirty="0"/>
              <a:t> </a:t>
            </a:r>
            <a:endParaRPr lang="en-US" dirty="0"/>
          </a:p>
        </p:txBody>
      </p:sp>
    </p:spTree>
    <p:extLst>
      <p:ext uri="{BB962C8B-B14F-4D97-AF65-F5344CB8AC3E}">
        <p14:creationId xmlns:p14="http://schemas.microsoft.com/office/powerpoint/2010/main" val="21611248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5514"/>
            <a:ext cx="3200400" cy="1066800"/>
          </a:xfrm>
        </p:spPr>
        <p:txBody>
          <a:bodyPr/>
          <a:lstStyle/>
          <a:p>
            <a:r>
              <a:rPr lang="en-US" i="1" dirty="0"/>
              <a:t>Malintzin</a:t>
            </a:r>
          </a:p>
        </p:txBody>
      </p:sp>
      <p:pic>
        <p:nvPicPr>
          <p:cNvPr id="4" name="Content Placeholder 3"/>
          <p:cNvPicPr>
            <a:picLocks noGrp="1" noChangeAspect="1"/>
          </p:cNvPicPr>
          <p:nvPr>
            <p:ph idx="1"/>
          </p:nvPr>
        </p:nvPicPr>
        <p:blipFill>
          <a:blip r:embed="rId2"/>
          <a:srcRect l="-65816" r="-65816"/>
          <a:stretch>
            <a:fillRect/>
          </a:stretch>
        </p:blipFill>
        <p:spPr>
          <a:xfrm>
            <a:off x="-1890713" y="2076523"/>
            <a:ext cx="8229600" cy="4525963"/>
          </a:xfrm>
        </p:spPr>
      </p:pic>
      <p:sp>
        <p:nvSpPr>
          <p:cNvPr id="3" name="TextBox 2">
            <a:extLst>
              <a:ext uri="{FF2B5EF4-FFF2-40B4-BE49-F238E27FC236}">
                <a16:creationId xmlns:a16="http://schemas.microsoft.com/office/drawing/2014/main" id="{BF936DD2-BA51-0A01-E7A5-8ABB8576E27C}"/>
              </a:ext>
            </a:extLst>
          </p:cNvPr>
          <p:cNvSpPr txBox="1"/>
          <p:nvPr/>
        </p:nvSpPr>
        <p:spPr>
          <a:xfrm>
            <a:off x="838200" y="1361965"/>
            <a:ext cx="2133600" cy="646331"/>
          </a:xfrm>
          <a:prstGeom prst="rect">
            <a:avLst/>
          </a:prstGeom>
          <a:noFill/>
        </p:spPr>
        <p:txBody>
          <a:bodyPr wrap="square" rtlCol="0">
            <a:spAutoFit/>
          </a:bodyPr>
          <a:lstStyle/>
          <a:p>
            <a:r>
              <a:rPr lang="en-US" i="1" dirty="0"/>
              <a:t>Florentine Codex</a:t>
            </a:r>
            <a:r>
              <a:rPr lang="en-US" dirty="0"/>
              <a:t>, c. 1580</a:t>
            </a:r>
          </a:p>
        </p:txBody>
      </p:sp>
      <p:pic>
        <p:nvPicPr>
          <p:cNvPr id="5" name="Content Placeholder 3">
            <a:extLst>
              <a:ext uri="{FF2B5EF4-FFF2-40B4-BE49-F238E27FC236}">
                <a16:creationId xmlns:a16="http://schemas.microsoft.com/office/drawing/2014/main" id="{5599EA9C-8D65-1266-79CE-39D9753E8D5C}"/>
              </a:ext>
            </a:extLst>
          </p:cNvPr>
          <p:cNvPicPr>
            <a:picLocks noChangeAspect="1"/>
          </p:cNvPicPr>
          <p:nvPr/>
        </p:nvPicPr>
        <p:blipFill>
          <a:blip r:embed="rId3"/>
          <a:srcRect l="-31404" r="-31404"/>
          <a:stretch>
            <a:fillRect/>
          </a:stretch>
        </p:blipFill>
        <p:spPr bwMode="auto">
          <a:xfrm>
            <a:off x="3962400" y="3124200"/>
            <a:ext cx="6324600" cy="34782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pic>
        <p:nvPicPr>
          <p:cNvPr id="6" name="Content Placeholder 3">
            <a:extLst>
              <a:ext uri="{FF2B5EF4-FFF2-40B4-BE49-F238E27FC236}">
                <a16:creationId xmlns:a16="http://schemas.microsoft.com/office/drawing/2014/main" id="{6C394CE4-CE6F-D9CB-8C9F-29BDE1135F6E}"/>
              </a:ext>
            </a:extLst>
          </p:cNvPr>
          <p:cNvPicPr>
            <a:picLocks noChangeAspect="1"/>
          </p:cNvPicPr>
          <p:nvPr/>
        </p:nvPicPr>
        <p:blipFill>
          <a:blip r:embed="rId4"/>
          <a:srcRect l="-40915" r="-40915"/>
          <a:stretch>
            <a:fillRect/>
          </a:stretch>
        </p:blipFill>
        <p:spPr bwMode="auto">
          <a:xfrm>
            <a:off x="4572000" y="369887"/>
            <a:ext cx="4765721" cy="2620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2627513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819400" cy="944562"/>
          </a:xfrm>
        </p:spPr>
        <p:txBody>
          <a:bodyPr/>
          <a:lstStyle/>
          <a:p>
            <a:r>
              <a:rPr lang="en-US" i="1" dirty="0"/>
              <a:t>Malintzin</a:t>
            </a:r>
            <a:endParaRPr lang="en-US" dirty="0"/>
          </a:p>
        </p:txBody>
      </p:sp>
      <p:pic>
        <p:nvPicPr>
          <p:cNvPr id="6" name="Content Placeholder 5"/>
          <p:cNvPicPr>
            <a:picLocks noGrp="1" noChangeAspect="1"/>
          </p:cNvPicPr>
          <p:nvPr>
            <p:ph idx="1"/>
          </p:nvPr>
        </p:nvPicPr>
        <p:blipFill>
          <a:blip r:embed="rId2"/>
          <a:srcRect l="-24356" r="-24356"/>
          <a:stretch>
            <a:fillRect/>
          </a:stretch>
        </p:blipFill>
        <p:spPr>
          <a:xfrm>
            <a:off x="2133600" y="9525"/>
            <a:ext cx="8229600" cy="4525963"/>
          </a:xfrm>
        </p:spPr>
      </p:pic>
      <p:sp>
        <p:nvSpPr>
          <p:cNvPr id="3" name="TextBox 2">
            <a:extLst>
              <a:ext uri="{FF2B5EF4-FFF2-40B4-BE49-F238E27FC236}">
                <a16:creationId xmlns:a16="http://schemas.microsoft.com/office/drawing/2014/main" id="{9755BC22-70E5-56F3-BA15-F1C1BF1A67F0}"/>
              </a:ext>
            </a:extLst>
          </p:cNvPr>
          <p:cNvSpPr txBox="1"/>
          <p:nvPr/>
        </p:nvSpPr>
        <p:spPr>
          <a:xfrm>
            <a:off x="6248400" y="5410200"/>
            <a:ext cx="2286000" cy="646331"/>
          </a:xfrm>
          <a:prstGeom prst="rect">
            <a:avLst/>
          </a:prstGeom>
          <a:noFill/>
        </p:spPr>
        <p:txBody>
          <a:bodyPr wrap="square" rtlCol="0">
            <a:spAutoFit/>
          </a:bodyPr>
          <a:lstStyle/>
          <a:p>
            <a:r>
              <a:rPr lang="en-US" i="1" dirty="0" err="1"/>
              <a:t>Lienzo</a:t>
            </a:r>
            <a:r>
              <a:rPr lang="en-US" i="1" dirty="0"/>
              <a:t> de Tlaxcala</a:t>
            </a:r>
            <a:r>
              <a:rPr lang="en-US" dirty="0"/>
              <a:t>, c. 1550</a:t>
            </a:r>
          </a:p>
        </p:txBody>
      </p:sp>
      <p:pic>
        <p:nvPicPr>
          <p:cNvPr id="4" name="Content Placeholder 3">
            <a:extLst>
              <a:ext uri="{FF2B5EF4-FFF2-40B4-BE49-F238E27FC236}">
                <a16:creationId xmlns:a16="http://schemas.microsoft.com/office/drawing/2014/main" id="{9BD5B13B-CACB-7267-3948-C5F9FDBA3180}"/>
              </a:ext>
            </a:extLst>
          </p:cNvPr>
          <p:cNvPicPr>
            <a:picLocks noChangeAspect="1"/>
          </p:cNvPicPr>
          <p:nvPr/>
        </p:nvPicPr>
        <p:blipFill>
          <a:blip r:embed="rId3"/>
          <a:srcRect t="16125" b="16125"/>
          <a:stretch>
            <a:fillRect/>
          </a:stretch>
        </p:blipFill>
        <p:spPr bwMode="auto">
          <a:xfrm>
            <a:off x="103568" y="4191000"/>
            <a:ext cx="4849431"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26021074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84B4C-A880-998B-0A3F-552FCBB779DB}"/>
              </a:ext>
            </a:extLst>
          </p:cNvPr>
          <p:cNvSpPr>
            <a:spLocks noGrp="1"/>
          </p:cNvSpPr>
          <p:nvPr>
            <p:ph type="ctrTitle"/>
          </p:nvPr>
        </p:nvSpPr>
        <p:spPr/>
        <p:txBody>
          <a:bodyPr/>
          <a:lstStyle/>
          <a:p>
            <a:r>
              <a:rPr lang="en-US" dirty="0"/>
              <a:t>The Overthrow of the Inca State</a:t>
            </a:r>
          </a:p>
        </p:txBody>
      </p:sp>
    </p:spTree>
    <p:extLst>
      <p:ext uri="{BB962C8B-B14F-4D97-AF65-F5344CB8AC3E}">
        <p14:creationId xmlns:p14="http://schemas.microsoft.com/office/powerpoint/2010/main" val="30998371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390D0-6DEF-8C7D-687F-52AF9BDECCEF}"/>
              </a:ext>
            </a:extLst>
          </p:cNvPr>
          <p:cNvSpPr>
            <a:spLocks noGrp="1"/>
          </p:cNvSpPr>
          <p:nvPr>
            <p:ph type="title"/>
          </p:nvPr>
        </p:nvSpPr>
        <p:spPr/>
        <p:txBody>
          <a:bodyPr/>
          <a:lstStyle/>
          <a:p>
            <a:r>
              <a:rPr lang="en-US" dirty="0"/>
              <a:t>Huascar and Atahualpa</a:t>
            </a:r>
            <a:br>
              <a:rPr lang="en-US" dirty="0"/>
            </a:br>
            <a:r>
              <a:rPr lang="en-US" sz="2000" dirty="0"/>
              <a:t>(heirs to the Inca throne)</a:t>
            </a:r>
          </a:p>
        </p:txBody>
      </p:sp>
      <p:pic>
        <p:nvPicPr>
          <p:cNvPr id="6" name="Picture 5">
            <a:extLst>
              <a:ext uri="{FF2B5EF4-FFF2-40B4-BE49-F238E27FC236}">
                <a16:creationId xmlns:a16="http://schemas.microsoft.com/office/drawing/2014/main" id="{5B032680-C12E-1985-BFD9-2D3C176B6CEC}"/>
              </a:ext>
            </a:extLst>
          </p:cNvPr>
          <p:cNvPicPr>
            <a:picLocks noChangeAspect="1"/>
          </p:cNvPicPr>
          <p:nvPr/>
        </p:nvPicPr>
        <p:blipFill>
          <a:blip r:embed="rId2"/>
          <a:stretch>
            <a:fillRect/>
          </a:stretch>
        </p:blipFill>
        <p:spPr>
          <a:xfrm>
            <a:off x="914400" y="1974850"/>
            <a:ext cx="2247900" cy="3035300"/>
          </a:xfrm>
          <a:prstGeom prst="rect">
            <a:avLst/>
          </a:prstGeom>
        </p:spPr>
      </p:pic>
      <p:sp>
        <p:nvSpPr>
          <p:cNvPr id="7" name="TextBox 6">
            <a:extLst>
              <a:ext uri="{FF2B5EF4-FFF2-40B4-BE49-F238E27FC236}">
                <a16:creationId xmlns:a16="http://schemas.microsoft.com/office/drawing/2014/main" id="{B71DA939-8CFF-FCCC-83A6-266222FAF911}"/>
              </a:ext>
            </a:extLst>
          </p:cNvPr>
          <p:cNvSpPr txBox="1"/>
          <p:nvPr/>
        </p:nvSpPr>
        <p:spPr>
          <a:xfrm>
            <a:off x="762000" y="5334001"/>
            <a:ext cx="8077200" cy="954107"/>
          </a:xfrm>
          <a:prstGeom prst="rect">
            <a:avLst/>
          </a:prstGeom>
          <a:noFill/>
        </p:spPr>
        <p:txBody>
          <a:bodyPr wrap="square" rtlCol="0">
            <a:spAutoFit/>
          </a:bodyPr>
          <a:lstStyle/>
          <a:p>
            <a:r>
              <a:rPr lang="en-US" sz="2800" dirty="0"/>
              <a:t>Eighteenth-century portraits of Huascar and Atahualpa</a:t>
            </a:r>
          </a:p>
        </p:txBody>
      </p:sp>
      <p:pic>
        <p:nvPicPr>
          <p:cNvPr id="8" name="Picture 7">
            <a:extLst>
              <a:ext uri="{FF2B5EF4-FFF2-40B4-BE49-F238E27FC236}">
                <a16:creationId xmlns:a16="http://schemas.microsoft.com/office/drawing/2014/main" id="{6925B429-46FD-941A-85D5-F3913902D8CE}"/>
              </a:ext>
            </a:extLst>
          </p:cNvPr>
          <p:cNvPicPr>
            <a:picLocks noChangeAspect="1"/>
          </p:cNvPicPr>
          <p:nvPr/>
        </p:nvPicPr>
        <p:blipFill>
          <a:blip r:embed="rId3"/>
          <a:stretch>
            <a:fillRect/>
          </a:stretch>
        </p:blipFill>
        <p:spPr>
          <a:xfrm>
            <a:off x="5334000" y="1974850"/>
            <a:ext cx="2247900" cy="2908300"/>
          </a:xfrm>
          <a:prstGeom prst="rect">
            <a:avLst/>
          </a:prstGeom>
        </p:spPr>
      </p:pic>
    </p:spTree>
    <p:extLst>
      <p:ext uri="{BB962C8B-B14F-4D97-AF65-F5344CB8AC3E}">
        <p14:creationId xmlns:p14="http://schemas.microsoft.com/office/powerpoint/2010/main" val="31563906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Diego de Almagro and Francisco Pizarro</a:t>
            </a:r>
          </a:p>
        </p:txBody>
      </p:sp>
      <p:pic>
        <p:nvPicPr>
          <p:cNvPr id="4" name="Content Placeholder 3" descr="almagro&amp;pizarroGuamanPoma.jpg"/>
          <p:cNvPicPr>
            <a:picLocks noGrp="1" noChangeAspect="1"/>
          </p:cNvPicPr>
          <p:nvPr>
            <p:ph idx="1"/>
          </p:nvPr>
        </p:nvPicPr>
        <p:blipFill>
          <a:blip r:embed="rId2">
            <a:extLst>
              <a:ext uri="{28A0092B-C50C-407E-A947-70E740481C1C}">
                <a14:useLocalDpi xmlns:a14="http://schemas.microsoft.com/office/drawing/2010/main" val="0"/>
              </a:ext>
            </a:extLst>
          </a:blip>
          <a:srcRect l="-79911" r="-79911"/>
          <a:stretch>
            <a:fillRect/>
          </a:stretch>
        </p:blipFill>
        <p:spPr>
          <a:xfrm>
            <a:off x="-1954838" y="1676399"/>
            <a:ext cx="9117637" cy="5014349"/>
          </a:xfrm>
        </p:spPr>
      </p:pic>
      <p:sp>
        <p:nvSpPr>
          <p:cNvPr id="3" name="TextBox 2">
            <a:extLst>
              <a:ext uri="{FF2B5EF4-FFF2-40B4-BE49-F238E27FC236}">
                <a16:creationId xmlns:a16="http://schemas.microsoft.com/office/drawing/2014/main" id="{DE9DEDDC-CC54-C9FE-96E9-F0D7F35F201E}"/>
              </a:ext>
            </a:extLst>
          </p:cNvPr>
          <p:cNvSpPr txBox="1"/>
          <p:nvPr/>
        </p:nvSpPr>
        <p:spPr>
          <a:xfrm>
            <a:off x="5486400" y="3429000"/>
            <a:ext cx="2743200" cy="1200329"/>
          </a:xfrm>
          <a:prstGeom prst="rect">
            <a:avLst/>
          </a:prstGeom>
          <a:noFill/>
        </p:spPr>
        <p:txBody>
          <a:bodyPr wrap="square" rtlCol="0">
            <a:spAutoFit/>
          </a:bodyPr>
          <a:lstStyle/>
          <a:p>
            <a:r>
              <a:rPr lang="en-US" dirty="0"/>
              <a:t>From the 17th-century  manuscript by the indigenous writer Felipe de Guaman Poma</a:t>
            </a:r>
          </a:p>
        </p:txBody>
      </p:sp>
    </p:spTree>
    <p:extLst>
      <p:ext uri="{BB962C8B-B14F-4D97-AF65-F5344CB8AC3E}">
        <p14:creationId xmlns:p14="http://schemas.microsoft.com/office/powerpoint/2010/main" val="33531485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Atahualpa meets the Spaniards at Cajamarca</a:t>
            </a:r>
          </a:p>
        </p:txBody>
      </p:sp>
      <p:pic>
        <p:nvPicPr>
          <p:cNvPr id="4" name="Content Placeholder 3" descr="cajamarca.jpg"/>
          <p:cNvPicPr>
            <a:picLocks noGrp="1" noChangeAspect="1"/>
          </p:cNvPicPr>
          <p:nvPr>
            <p:ph idx="1"/>
          </p:nvPr>
        </p:nvPicPr>
        <p:blipFill>
          <a:blip r:embed="rId2">
            <a:extLst>
              <a:ext uri="{28A0092B-C50C-407E-A947-70E740481C1C}">
                <a14:useLocalDpi xmlns:a14="http://schemas.microsoft.com/office/drawing/2010/main" val="0"/>
              </a:ext>
            </a:extLst>
          </a:blip>
          <a:srcRect l="-80568" r="-80568"/>
          <a:stretch>
            <a:fillRect/>
          </a:stretch>
        </p:blipFill>
        <p:spPr>
          <a:xfrm>
            <a:off x="-2057400" y="1798637"/>
            <a:ext cx="8700109" cy="4784725"/>
          </a:xfrm>
        </p:spPr>
      </p:pic>
      <p:sp>
        <p:nvSpPr>
          <p:cNvPr id="3" name="TextBox 2">
            <a:extLst>
              <a:ext uri="{FF2B5EF4-FFF2-40B4-BE49-F238E27FC236}">
                <a16:creationId xmlns:a16="http://schemas.microsoft.com/office/drawing/2014/main" id="{5D38FD00-754C-C015-092D-267D721E073E}"/>
              </a:ext>
            </a:extLst>
          </p:cNvPr>
          <p:cNvSpPr txBox="1"/>
          <p:nvPr/>
        </p:nvSpPr>
        <p:spPr>
          <a:xfrm>
            <a:off x="5562600" y="2971800"/>
            <a:ext cx="2667000" cy="1200329"/>
          </a:xfrm>
          <a:prstGeom prst="rect">
            <a:avLst/>
          </a:prstGeom>
          <a:noFill/>
        </p:spPr>
        <p:txBody>
          <a:bodyPr wrap="square" rtlCol="0">
            <a:spAutoFit/>
          </a:bodyPr>
          <a:lstStyle/>
          <a:p>
            <a:r>
              <a:rPr lang="en-US" dirty="0"/>
              <a:t>From the 17th-century  manuscript by the indigenous writer Felipe de Guaman Poma</a:t>
            </a:r>
          </a:p>
        </p:txBody>
      </p:sp>
    </p:spTree>
    <p:extLst>
      <p:ext uri="{BB962C8B-B14F-4D97-AF65-F5344CB8AC3E}">
        <p14:creationId xmlns:p14="http://schemas.microsoft.com/office/powerpoint/2010/main" val="18553968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Atahualpa in Prison</a:t>
            </a:r>
          </a:p>
        </p:txBody>
      </p:sp>
      <p:pic>
        <p:nvPicPr>
          <p:cNvPr id="4" name="Content Placeholder 3" descr="POMA0389v.jpg"/>
          <p:cNvPicPr>
            <a:picLocks noGrp="1" noChangeAspect="1"/>
          </p:cNvPicPr>
          <p:nvPr>
            <p:ph idx="1"/>
          </p:nvPr>
        </p:nvPicPr>
        <p:blipFill>
          <a:blip r:embed="rId2">
            <a:extLst>
              <a:ext uri="{28A0092B-C50C-407E-A947-70E740481C1C}">
                <a14:useLocalDpi xmlns:a14="http://schemas.microsoft.com/office/drawing/2010/main" val="0"/>
              </a:ext>
            </a:extLst>
          </a:blip>
          <a:srcRect l="-80787" r="-80787"/>
          <a:stretch>
            <a:fillRect/>
          </a:stretch>
        </p:blipFill>
        <p:spPr>
          <a:xfrm>
            <a:off x="-1981200" y="1596421"/>
            <a:ext cx="9067800" cy="4986941"/>
          </a:xfrm>
        </p:spPr>
      </p:pic>
      <p:sp>
        <p:nvSpPr>
          <p:cNvPr id="3" name="TextBox 2">
            <a:extLst>
              <a:ext uri="{FF2B5EF4-FFF2-40B4-BE49-F238E27FC236}">
                <a16:creationId xmlns:a16="http://schemas.microsoft.com/office/drawing/2014/main" id="{A712029F-DA2A-5BFC-1B27-A3FC961C7F45}"/>
              </a:ext>
            </a:extLst>
          </p:cNvPr>
          <p:cNvSpPr txBox="1"/>
          <p:nvPr/>
        </p:nvSpPr>
        <p:spPr>
          <a:xfrm>
            <a:off x="5334000" y="2971800"/>
            <a:ext cx="2971800" cy="1200329"/>
          </a:xfrm>
          <a:prstGeom prst="rect">
            <a:avLst/>
          </a:prstGeom>
          <a:noFill/>
        </p:spPr>
        <p:txBody>
          <a:bodyPr wrap="square" rtlCol="0">
            <a:spAutoFit/>
          </a:bodyPr>
          <a:lstStyle/>
          <a:p>
            <a:r>
              <a:rPr lang="en-US" dirty="0"/>
              <a:t>From the 17th-century  manuscript by the indigenous writer Felipe de Guaman Poma</a:t>
            </a:r>
          </a:p>
        </p:txBody>
      </p:sp>
    </p:spTree>
    <p:extLst>
      <p:ext uri="{BB962C8B-B14F-4D97-AF65-F5344CB8AC3E}">
        <p14:creationId xmlns:p14="http://schemas.microsoft.com/office/powerpoint/2010/main" val="41943822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400" b="1" dirty="0"/>
              <a:t>The Execution of Atahualpa </a:t>
            </a:r>
            <a:br>
              <a:rPr lang="en-GB" sz="2400" b="1" dirty="0"/>
            </a:br>
            <a:br>
              <a:rPr lang="en-GB" sz="2400" b="1" dirty="0"/>
            </a:br>
            <a:r>
              <a:rPr lang="en-GB" sz="2400" b="1" dirty="0"/>
              <a:t>(Atahualpa was in fact garrotted, rather than beheaded.)</a:t>
            </a:r>
            <a:r>
              <a:rPr lang="en-GB" sz="2400" b="1" dirty="0">
                <a:effectLst/>
              </a:rPr>
              <a:t> </a:t>
            </a:r>
            <a:endParaRPr lang="en-US" sz="2400" b="1" dirty="0"/>
          </a:p>
        </p:txBody>
      </p:sp>
      <p:pic>
        <p:nvPicPr>
          <p:cNvPr id="4" name="Content Placeholder 3" descr="The-Execution-Of-The-Inca-King-Atahualpa-C.1502-33-In-Cajamarca-In-1533.jpg"/>
          <p:cNvPicPr>
            <a:picLocks noGrp="1" noChangeAspect="1"/>
          </p:cNvPicPr>
          <p:nvPr>
            <p:ph idx="1"/>
          </p:nvPr>
        </p:nvPicPr>
        <p:blipFill>
          <a:blip r:embed="rId2">
            <a:extLst>
              <a:ext uri="{28A0092B-C50C-407E-A947-70E740481C1C}">
                <a14:useLocalDpi xmlns:a14="http://schemas.microsoft.com/office/drawing/2010/main" val="0"/>
              </a:ext>
            </a:extLst>
          </a:blip>
          <a:srcRect l="-83372" r="-83372"/>
          <a:stretch>
            <a:fillRect/>
          </a:stretch>
        </p:blipFill>
        <p:spPr>
          <a:xfrm>
            <a:off x="-2209800" y="1767857"/>
            <a:ext cx="8686800" cy="4777405"/>
          </a:xfrm>
        </p:spPr>
      </p:pic>
      <p:sp>
        <p:nvSpPr>
          <p:cNvPr id="3" name="TextBox 2">
            <a:extLst>
              <a:ext uri="{FF2B5EF4-FFF2-40B4-BE49-F238E27FC236}">
                <a16:creationId xmlns:a16="http://schemas.microsoft.com/office/drawing/2014/main" id="{6CB5F72E-6640-0DB8-E403-DAE0750D6FF3}"/>
              </a:ext>
            </a:extLst>
          </p:cNvPr>
          <p:cNvSpPr txBox="1"/>
          <p:nvPr/>
        </p:nvSpPr>
        <p:spPr>
          <a:xfrm>
            <a:off x="5029200" y="2895600"/>
            <a:ext cx="2590800" cy="1477328"/>
          </a:xfrm>
          <a:prstGeom prst="rect">
            <a:avLst/>
          </a:prstGeom>
          <a:noFill/>
        </p:spPr>
        <p:txBody>
          <a:bodyPr wrap="square" rtlCol="0">
            <a:spAutoFit/>
          </a:bodyPr>
          <a:lstStyle/>
          <a:p>
            <a:r>
              <a:rPr lang="en-US" dirty="0"/>
              <a:t>From the 17th-century  manuscript by the indigenous writer Felipe de Guaman Poma</a:t>
            </a:r>
          </a:p>
        </p:txBody>
      </p:sp>
    </p:spTree>
    <p:extLst>
      <p:ext uri="{BB962C8B-B14F-4D97-AF65-F5344CB8AC3E}">
        <p14:creationId xmlns:p14="http://schemas.microsoft.com/office/powerpoint/2010/main" val="3972562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88" y="160336"/>
            <a:ext cx="4951412" cy="1257301"/>
          </a:xfrm>
        </p:spPr>
        <p:txBody>
          <a:bodyPr/>
          <a:lstStyle/>
          <a:p>
            <a:r>
              <a:rPr lang="en-US" sz="2000" b="1" dirty="0"/>
              <a:t>Settlement and Exploration of the  Americas:</a:t>
            </a:r>
            <a:br>
              <a:rPr lang="en-US" sz="2000" b="1" dirty="0"/>
            </a:br>
            <a:r>
              <a:rPr lang="en-US" sz="2000" b="1" dirty="0"/>
              <a:t>Migrations from Eurasia</a:t>
            </a:r>
          </a:p>
        </p:txBody>
      </p:sp>
      <p:sp>
        <p:nvSpPr>
          <p:cNvPr id="5" name="Text Placeholder 4">
            <a:extLst>
              <a:ext uri="{FF2B5EF4-FFF2-40B4-BE49-F238E27FC236}">
                <a16:creationId xmlns:a16="http://schemas.microsoft.com/office/drawing/2014/main" id="{EFCC5323-6EC7-9E40-A169-E3D4700416AC}"/>
              </a:ext>
            </a:extLst>
          </p:cNvPr>
          <p:cNvSpPr>
            <a:spLocks noGrp="1"/>
          </p:cNvSpPr>
          <p:nvPr>
            <p:ph type="body" idx="1"/>
          </p:nvPr>
        </p:nvSpPr>
        <p:spPr>
          <a:xfrm>
            <a:off x="457200" y="1535112"/>
            <a:ext cx="4040188" cy="1589089"/>
          </a:xfrm>
        </p:spPr>
        <p:txBody>
          <a:bodyPr/>
          <a:lstStyle/>
          <a:p>
            <a:pPr>
              <a:buFont typeface="Arial"/>
              <a:buChar char="•"/>
            </a:pPr>
            <a:r>
              <a:rPr lang="en-US" sz="1800" dirty="0"/>
              <a:t>Began around 15,000 years ago</a:t>
            </a:r>
          </a:p>
          <a:p>
            <a:pPr>
              <a:buFont typeface="Arial"/>
              <a:buChar char="•"/>
            </a:pPr>
            <a:r>
              <a:rPr lang="en-US" sz="1800" dirty="0"/>
              <a:t>Over the Bering straight? Across the Pacific? </a:t>
            </a:r>
          </a:p>
          <a:p>
            <a:pPr>
              <a:buFont typeface="Arial"/>
              <a:buChar char="•"/>
            </a:pPr>
            <a:r>
              <a:rPr lang="en-US" sz="1800" dirty="0"/>
              <a:t>A single migration from north to south or multiple processes?</a:t>
            </a:r>
          </a:p>
        </p:txBody>
      </p:sp>
      <p:sp>
        <p:nvSpPr>
          <p:cNvPr id="6" name="Text Placeholder 5">
            <a:extLst>
              <a:ext uri="{FF2B5EF4-FFF2-40B4-BE49-F238E27FC236}">
                <a16:creationId xmlns:a16="http://schemas.microsoft.com/office/drawing/2014/main" id="{34D35517-84D5-664F-848B-9814037FCDC4}"/>
              </a:ext>
            </a:extLst>
          </p:cNvPr>
          <p:cNvSpPr>
            <a:spLocks noGrp="1"/>
          </p:cNvSpPr>
          <p:nvPr>
            <p:ph type="body" sz="quarter" idx="3"/>
          </p:nvPr>
        </p:nvSpPr>
        <p:spPr>
          <a:xfrm>
            <a:off x="5638800" y="585786"/>
            <a:ext cx="3048000" cy="1589089"/>
          </a:xfrm>
        </p:spPr>
        <p:txBody>
          <a:bodyPr/>
          <a:lstStyle/>
          <a:p>
            <a:r>
              <a:rPr lang="en-US" dirty="0"/>
              <a:t>Excavations at Monte Verde (Chile), c.16,500 BCE</a:t>
            </a:r>
          </a:p>
        </p:txBody>
      </p:sp>
      <p:pic>
        <p:nvPicPr>
          <p:cNvPr id="1032" name="Picture 8">
            <a:extLst>
              <a:ext uri="{FF2B5EF4-FFF2-40B4-BE49-F238E27FC236}">
                <a16:creationId xmlns:a16="http://schemas.microsoft.com/office/drawing/2014/main" id="{74B179FE-F41D-3A42-BCE7-19C3407E464E}"/>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257800" y="2324101"/>
            <a:ext cx="2540000" cy="16637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DF4905F2-7763-9649-834C-4B8140EDC4A0}"/>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57200" y="4154626"/>
            <a:ext cx="3873500" cy="21717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7E70C84-3EA6-B746-BE0A-2B188CE58130}"/>
              </a:ext>
            </a:extLst>
          </p:cNvPr>
          <p:cNvSpPr txBox="1"/>
          <p:nvPr/>
        </p:nvSpPr>
        <p:spPr>
          <a:xfrm>
            <a:off x="4813302" y="4946650"/>
            <a:ext cx="3187698" cy="707886"/>
          </a:xfrm>
          <a:prstGeom prst="rect">
            <a:avLst/>
          </a:prstGeom>
          <a:noFill/>
        </p:spPr>
        <p:txBody>
          <a:bodyPr wrap="square" rtlCol="0">
            <a:spAutoFit/>
          </a:bodyPr>
          <a:lstStyle/>
          <a:p>
            <a:r>
              <a:rPr lang="en-US" sz="2000" b="1" dirty="0"/>
              <a:t>Great serpent mound (Ohio, USA), c.1000 CE</a:t>
            </a:r>
          </a:p>
        </p:txBody>
      </p:sp>
    </p:spTree>
    <p:extLst>
      <p:ext uri="{BB962C8B-B14F-4D97-AF65-F5344CB8AC3E}">
        <p14:creationId xmlns:p14="http://schemas.microsoft.com/office/powerpoint/2010/main" val="3292390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8BD2C-82BA-07A1-05CD-09437C3280A8}"/>
              </a:ext>
            </a:extLst>
          </p:cNvPr>
          <p:cNvSpPr>
            <a:spLocks noGrp="1"/>
          </p:cNvSpPr>
          <p:nvPr>
            <p:ph type="title"/>
          </p:nvPr>
        </p:nvSpPr>
        <p:spPr>
          <a:xfrm>
            <a:off x="3733799" y="365832"/>
            <a:ext cx="5173579" cy="1996368"/>
          </a:xfrm>
        </p:spPr>
        <p:txBody>
          <a:bodyPr/>
          <a:lstStyle/>
          <a:p>
            <a:r>
              <a:rPr lang="en-US" sz="3600" dirty="0" err="1"/>
              <a:t>Túpac</a:t>
            </a:r>
            <a:r>
              <a:rPr lang="en-US" sz="3600" dirty="0"/>
              <a:t> </a:t>
            </a:r>
            <a:r>
              <a:rPr lang="en-US" sz="3600" dirty="0" err="1"/>
              <a:t>Amaru</a:t>
            </a:r>
            <a:br>
              <a:rPr lang="en-US" sz="3600" dirty="0"/>
            </a:br>
            <a:br>
              <a:rPr lang="en-US" sz="3600" dirty="0"/>
            </a:br>
            <a:r>
              <a:rPr lang="en-US" sz="3600" dirty="0"/>
              <a:t>The Last Inca Emperor</a:t>
            </a:r>
          </a:p>
        </p:txBody>
      </p:sp>
      <p:pic>
        <p:nvPicPr>
          <p:cNvPr id="4" name="Content Placeholder 3">
            <a:extLst>
              <a:ext uri="{FF2B5EF4-FFF2-40B4-BE49-F238E27FC236}">
                <a16:creationId xmlns:a16="http://schemas.microsoft.com/office/drawing/2014/main" id="{F98612AC-D1AC-A423-9DB9-84186695E062}"/>
              </a:ext>
            </a:extLst>
          </p:cNvPr>
          <p:cNvPicPr>
            <a:picLocks noGrp="1" noChangeAspect="1"/>
          </p:cNvPicPr>
          <p:nvPr>
            <p:ph idx="1"/>
          </p:nvPr>
        </p:nvPicPr>
        <p:blipFill>
          <a:blip r:embed="rId2"/>
          <a:stretch>
            <a:fillRect/>
          </a:stretch>
        </p:blipFill>
        <p:spPr>
          <a:xfrm>
            <a:off x="236621" y="1775448"/>
            <a:ext cx="3124200" cy="4733636"/>
          </a:xfrm>
          <a:prstGeom prst="rect">
            <a:avLst/>
          </a:prstGeom>
        </p:spPr>
      </p:pic>
      <p:sp>
        <p:nvSpPr>
          <p:cNvPr id="5" name="TextBox 4">
            <a:extLst>
              <a:ext uri="{FF2B5EF4-FFF2-40B4-BE49-F238E27FC236}">
                <a16:creationId xmlns:a16="http://schemas.microsoft.com/office/drawing/2014/main" id="{B1F944CD-DC4A-9C46-545B-B6AB8F35B297}"/>
              </a:ext>
            </a:extLst>
          </p:cNvPr>
          <p:cNvSpPr txBox="1"/>
          <p:nvPr/>
        </p:nvSpPr>
        <p:spPr>
          <a:xfrm>
            <a:off x="4343400" y="3429000"/>
            <a:ext cx="4191000" cy="1200329"/>
          </a:xfrm>
          <a:prstGeom prst="rect">
            <a:avLst/>
          </a:prstGeom>
          <a:noFill/>
        </p:spPr>
        <p:txBody>
          <a:bodyPr wrap="square" rtlCol="0">
            <a:spAutoFit/>
          </a:bodyPr>
          <a:lstStyle/>
          <a:p>
            <a:r>
              <a:rPr lang="en-US" sz="2400" dirty="0"/>
              <a:t>An 18</a:t>
            </a:r>
            <a:r>
              <a:rPr lang="en-US" sz="2400" baseline="30000" dirty="0"/>
              <a:t>th</a:t>
            </a:r>
            <a:r>
              <a:rPr lang="en-US" sz="2400" dirty="0"/>
              <a:t>-century imagined portrait of the 16</a:t>
            </a:r>
            <a:r>
              <a:rPr lang="en-US" sz="2400" baseline="30000" dirty="0"/>
              <a:t>th</a:t>
            </a:r>
            <a:r>
              <a:rPr lang="en-US" sz="2400" dirty="0"/>
              <a:t>-century Inca emperor </a:t>
            </a:r>
            <a:r>
              <a:rPr lang="en-US" sz="2400" dirty="0" err="1"/>
              <a:t>Túpac</a:t>
            </a:r>
            <a:r>
              <a:rPr lang="en-US" sz="2400" dirty="0"/>
              <a:t> </a:t>
            </a:r>
            <a:r>
              <a:rPr lang="en-US" sz="2400" dirty="0" err="1"/>
              <a:t>Amaru</a:t>
            </a:r>
            <a:endParaRPr lang="en-US" sz="2400" dirty="0"/>
          </a:p>
        </p:txBody>
      </p:sp>
    </p:spTree>
    <p:extLst>
      <p:ext uri="{BB962C8B-B14F-4D97-AF65-F5344CB8AC3E}">
        <p14:creationId xmlns:p14="http://schemas.microsoft.com/office/powerpoint/2010/main" val="28763083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Francisco Pizarro killing Diego de Almagro</a:t>
            </a:r>
          </a:p>
        </p:txBody>
      </p:sp>
      <p:pic>
        <p:nvPicPr>
          <p:cNvPr id="4" name="Content Placeholder 3" descr="POMA0412v.jpg"/>
          <p:cNvPicPr>
            <a:picLocks noGrp="1" noChangeAspect="1"/>
          </p:cNvPicPr>
          <p:nvPr>
            <p:ph idx="1"/>
          </p:nvPr>
        </p:nvPicPr>
        <p:blipFill>
          <a:blip r:embed="rId2">
            <a:extLst>
              <a:ext uri="{28A0092B-C50C-407E-A947-70E740481C1C}">
                <a14:useLocalDpi xmlns:a14="http://schemas.microsoft.com/office/drawing/2010/main" val="0"/>
              </a:ext>
            </a:extLst>
          </a:blip>
          <a:srcRect l="-81992" r="-81992"/>
          <a:stretch>
            <a:fillRect/>
          </a:stretch>
        </p:blipFill>
        <p:spPr>
          <a:xfrm>
            <a:off x="-2438400" y="1550707"/>
            <a:ext cx="9220200" cy="5070755"/>
          </a:xfrm>
        </p:spPr>
      </p:pic>
      <p:sp>
        <p:nvSpPr>
          <p:cNvPr id="5" name="TextBox 4">
            <a:extLst>
              <a:ext uri="{FF2B5EF4-FFF2-40B4-BE49-F238E27FC236}">
                <a16:creationId xmlns:a16="http://schemas.microsoft.com/office/drawing/2014/main" id="{DE432E8E-ECBF-A859-56F4-A9A5C82312A1}"/>
              </a:ext>
            </a:extLst>
          </p:cNvPr>
          <p:cNvSpPr txBox="1"/>
          <p:nvPr/>
        </p:nvSpPr>
        <p:spPr>
          <a:xfrm>
            <a:off x="5029200" y="3124200"/>
            <a:ext cx="3124200" cy="1200329"/>
          </a:xfrm>
          <a:prstGeom prst="rect">
            <a:avLst/>
          </a:prstGeom>
          <a:noFill/>
        </p:spPr>
        <p:txBody>
          <a:bodyPr wrap="square" rtlCol="0">
            <a:spAutoFit/>
          </a:bodyPr>
          <a:lstStyle/>
          <a:p>
            <a:r>
              <a:rPr lang="en-US" dirty="0"/>
              <a:t>From the 17th-century  manuscript by the indigenous writer Felipe de Guaman Poma</a:t>
            </a:r>
          </a:p>
        </p:txBody>
      </p:sp>
    </p:spTree>
    <p:extLst>
      <p:ext uri="{BB962C8B-B14F-4D97-AF65-F5344CB8AC3E}">
        <p14:creationId xmlns:p14="http://schemas.microsoft.com/office/powerpoint/2010/main" val="11584755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DBDE8A-6462-D430-E28E-064821EA213D}"/>
              </a:ext>
            </a:extLst>
          </p:cNvPr>
          <p:cNvSpPr>
            <a:spLocks noGrp="1"/>
          </p:cNvSpPr>
          <p:nvPr>
            <p:ph type="subTitle" idx="1"/>
          </p:nvPr>
        </p:nvSpPr>
        <p:spPr>
          <a:xfrm>
            <a:off x="1143000" y="2057400"/>
            <a:ext cx="7162800" cy="1752600"/>
          </a:xfrm>
        </p:spPr>
        <p:txBody>
          <a:bodyPr/>
          <a:lstStyle/>
          <a:p>
            <a:pPr marL="0" indent="0">
              <a:buNone/>
            </a:pPr>
            <a:r>
              <a:rPr lang="en-US" b="1" dirty="0"/>
              <a:t>Indigenous Memories</a:t>
            </a:r>
          </a:p>
        </p:txBody>
      </p:sp>
    </p:spTree>
    <p:extLst>
      <p:ext uri="{BB962C8B-B14F-4D97-AF65-F5344CB8AC3E}">
        <p14:creationId xmlns:p14="http://schemas.microsoft.com/office/powerpoint/2010/main" val="40481389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4D6CD-5AA8-D846-8443-7CC1B6AF3B23}"/>
              </a:ext>
            </a:extLst>
          </p:cNvPr>
          <p:cNvSpPr>
            <a:spLocks noGrp="1"/>
          </p:cNvSpPr>
          <p:nvPr>
            <p:ph type="title"/>
          </p:nvPr>
        </p:nvSpPr>
        <p:spPr>
          <a:xfrm>
            <a:off x="339969" y="152400"/>
            <a:ext cx="8305800" cy="1096962"/>
          </a:xfrm>
        </p:spPr>
        <p:txBody>
          <a:bodyPr/>
          <a:lstStyle/>
          <a:p>
            <a:r>
              <a:rPr lang="en-US" sz="3200" dirty="0"/>
              <a:t>From the </a:t>
            </a:r>
            <a:r>
              <a:rPr lang="en-US" sz="3200" i="1" dirty="0" err="1"/>
              <a:t>Cantares</a:t>
            </a:r>
            <a:r>
              <a:rPr lang="en-US" sz="3200" i="1" dirty="0"/>
              <a:t> </a:t>
            </a:r>
            <a:r>
              <a:rPr lang="en-US" sz="3200" i="1" dirty="0" err="1"/>
              <a:t>Mexicanos</a:t>
            </a:r>
            <a:r>
              <a:rPr lang="en-US" sz="3200" i="1" dirty="0"/>
              <a:t> </a:t>
            </a:r>
            <a:br>
              <a:rPr lang="en-US" sz="3200" i="1" dirty="0"/>
            </a:br>
            <a:r>
              <a:rPr lang="en-US" sz="3200" dirty="0"/>
              <a:t>(16</a:t>
            </a:r>
            <a:r>
              <a:rPr lang="en-US" sz="3200" baseline="30000" dirty="0"/>
              <a:t>th</a:t>
            </a:r>
            <a:r>
              <a:rPr lang="en-US" sz="3200" dirty="0"/>
              <a:t> century poems by indigenous authors)</a:t>
            </a:r>
          </a:p>
        </p:txBody>
      </p:sp>
      <p:sp>
        <p:nvSpPr>
          <p:cNvPr id="3" name="Content Placeholder 2">
            <a:extLst>
              <a:ext uri="{FF2B5EF4-FFF2-40B4-BE49-F238E27FC236}">
                <a16:creationId xmlns:a16="http://schemas.microsoft.com/office/drawing/2014/main" id="{710C1ED0-F83A-B843-9514-AD8A0D2E9331}"/>
              </a:ext>
            </a:extLst>
          </p:cNvPr>
          <p:cNvSpPr>
            <a:spLocks noGrp="1"/>
          </p:cNvSpPr>
          <p:nvPr>
            <p:ph idx="1"/>
          </p:nvPr>
        </p:nvSpPr>
        <p:spPr>
          <a:xfrm>
            <a:off x="381000" y="1371600"/>
            <a:ext cx="8229600" cy="5715000"/>
          </a:xfrm>
        </p:spPr>
        <p:txBody>
          <a:bodyPr/>
          <a:lstStyle/>
          <a:p>
            <a:pPr marL="0" indent="0">
              <a:buNone/>
            </a:pPr>
            <a:r>
              <a:rPr lang="en-GB" sz="1800" dirty="0"/>
              <a:t>Nothing but flowers and songs of sorrow</a:t>
            </a:r>
          </a:p>
          <a:p>
            <a:pPr marL="0" indent="0">
              <a:buNone/>
            </a:pPr>
            <a:r>
              <a:rPr lang="en-GB" sz="1800" dirty="0"/>
              <a:t>are left in Mexico and Tlatelolco,</a:t>
            </a:r>
          </a:p>
          <a:p>
            <a:pPr marL="0" indent="0">
              <a:buNone/>
            </a:pPr>
            <a:r>
              <a:rPr lang="en-GB" sz="1800" dirty="0"/>
              <a:t>where once we saw warriors and wise men.</a:t>
            </a:r>
          </a:p>
          <a:p>
            <a:pPr marL="0" indent="0">
              <a:buNone/>
            </a:pPr>
            <a:r>
              <a:rPr lang="en-GB" sz="1800" dirty="0"/>
              <a:t>We wander here and there</a:t>
            </a:r>
          </a:p>
          <a:p>
            <a:pPr marL="0" indent="0">
              <a:buNone/>
            </a:pPr>
            <a:r>
              <a:rPr lang="en-GB" sz="1800" dirty="0"/>
              <a:t>in our desolate poverty.</a:t>
            </a:r>
          </a:p>
          <a:p>
            <a:pPr marL="0" indent="0">
              <a:buNone/>
            </a:pPr>
            <a:r>
              <a:rPr lang="en-GB" sz="1800" dirty="0"/>
              <a:t>We are mortal men.</a:t>
            </a:r>
          </a:p>
          <a:p>
            <a:pPr marL="0" indent="0">
              <a:buNone/>
            </a:pPr>
            <a:r>
              <a:rPr lang="en-GB" sz="1800" dirty="0"/>
              <a:t>We have seen bloodshed and pain</a:t>
            </a:r>
          </a:p>
          <a:p>
            <a:pPr marL="0" indent="0">
              <a:buNone/>
            </a:pPr>
            <a:r>
              <a:rPr lang="en-GB" sz="1800" dirty="0"/>
              <a:t>where once we saw beauty and valour.</a:t>
            </a:r>
          </a:p>
          <a:p>
            <a:pPr marL="0" indent="0">
              <a:buNone/>
            </a:pPr>
            <a:r>
              <a:rPr lang="en-GB" sz="1800" dirty="0"/>
              <a:t>We are crushed to the ground:</a:t>
            </a:r>
          </a:p>
          <a:p>
            <a:pPr marL="0" indent="0">
              <a:buNone/>
            </a:pPr>
            <a:r>
              <a:rPr lang="en-GB" sz="1800" dirty="0"/>
              <a:t>we lie in ruins.</a:t>
            </a:r>
          </a:p>
          <a:p>
            <a:pPr marL="0" indent="0">
              <a:buNone/>
            </a:pPr>
            <a:r>
              <a:rPr lang="en-GB" sz="1800" dirty="0"/>
              <a:t>There is nothing but grief and suffering</a:t>
            </a:r>
          </a:p>
          <a:p>
            <a:pPr marL="0" indent="0">
              <a:buNone/>
            </a:pPr>
            <a:r>
              <a:rPr lang="en-GB" sz="1800" dirty="0"/>
              <a:t>in Mexico and Tlatelolco,</a:t>
            </a:r>
          </a:p>
          <a:p>
            <a:pPr marL="0" indent="0">
              <a:buNone/>
            </a:pPr>
            <a:r>
              <a:rPr lang="en-GB" sz="1800" dirty="0"/>
              <a:t>where once we saw beauty and valour.</a:t>
            </a:r>
          </a:p>
          <a:p>
            <a:pPr marL="0" indent="0">
              <a:buNone/>
            </a:pPr>
            <a:r>
              <a:rPr lang="en-GB" sz="1800" dirty="0"/>
              <a:t>Have you grown weary of your servants?</a:t>
            </a:r>
          </a:p>
          <a:p>
            <a:pPr marL="0" indent="0">
              <a:buNone/>
            </a:pPr>
            <a:r>
              <a:rPr lang="en-GB" sz="1800" dirty="0"/>
              <a:t>Are you angry with your servants,</a:t>
            </a:r>
          </a:p>
          <a:p>
            <a:pPr marL="0" indent="0">
              <a:buNone/>
            </a:pPr>
            <a:r>
              <a:rPr lang="en-GB" sz="1800" dirty="0"/>
              <a:t>O Giver of Life?</a:t>
            </a:r>
          </a:p>
          <a:p>
            <a:pPr marL="0" indent="0">
              <a:buNone/>
            </a:pPr>
            <a:endParaRPr lang="en-US" sz="1800" dirty="0"/>
          </a:p>
        </p:txBody>
      </p:sp>
    </p:spTree>
    <p:extLst>
      <p:ext uri="{BB962C8B-B14F-4D97-AF65-F5344CB8AC3E}">
        <p14:creationId xmlns:p14="http://schemas.microsoft.com/office/powerpoint/2010/main" val="179101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20CFB-0863-6348-95B3-81041742E6CC}"/>
              </a:ext>
            </a:extLst>
          </p:cNvPr>
          <p:cNvSpPr>
            <a:spLocks noGrp="1"/>
          </p:cNvSpPr>
          <p:nvPr>
            <p:ph type="title"/>
          </p:nvPr>
        </p:nvSpPr>
        <p:spPr>
          <a:xfrm>
            <a:off x="457200" y="274638"/>
            <a:ext cx="2743200" cy="1020762"/>
          </a:xfrm>
        </p:spPr>
        <p:txBody>
          <a:bodyPr/>
          <a:lstStyle/>
          <a:p>
            <a:r>
              <a:rPr lang="en-US" sz="2400" dirty="0"/>
              <a:t>Cultures of the Americas</a:t>
            </a:r>
          </a:p>
        </p:txBody>
      </p:sp>
      <p:pic>
        <p:nvPicPr>
          <p:cNvPr id="8" name="Picture 7">
            <a:extLst>
              <a:ext uri="{FF2B5EF4-FFF2-40B4-BE49-F238E27FC236}">
                <a16:creationId xmlns:a16="http://schemas.microsoft.com/office/drawing/2014/main" id="{6DF461C4-3093-E04B-8121-E53539677D31}"/>
              </a:ext>
            </a:extLst>
          </p:cNvPr>
          <p:cNvPicPr>
            <a:picLocks noChangeAspect="1"/>
          </p:cNvPicPr>
          <p:nvPr/>
        </p:nvPicPr>
        <p:blipFill>
          <a:blip r:embed="rId2"/>
          <a:stretch>
            <a:fillRect/>
          </a:stretch>
        </p:blipFill>
        <p:spPr>
          <a:xfrm>
            <a:off x="4038600" y="277951"/>
            <a:ext cx="2679700" cy="2730500"/>
          </a:xfrm>
          <a:prstGeom prst="rect">
            <a:avLst/>
          </a:prstGeom>
        </p:spPr>
      </p:pic>
      <p:pic>
        <p:nvPicPr>
          <p:cNvPr id="1026" name="Picture 2">
            <a:extLst>
              <a:ext uri="{FF2B5EF4-FFF2-40B4-BE49-F238E27FC236}">
                <a16:creationId xmlns:a16="http://schemas.microsoft.com/office/drawing/2014/main" id="{666E91F2-07B9-0E47-B2B3-F875334B69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 y="1643201"/>
            <a:ext cx="3619500" cy="508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1301DEAE-7B91-3C47-B40F-C03A34529B4F}"/>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296088" y="3395663"/>
            <a:ext cx="2361824" cy="273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812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57CE2-703A-E642-B9B2-527821EF3407}"/>
              </a:ext>
            </a:extLst>
          </p:cNvPr>
          <p:cNvSpPr>
            <a:spLocks noGrp="1"/>
          </p:cNvSpPr>
          <p:nvPr>
            <p:ph type="title"/>
          </p:nvPr>
        </p:nvSpPr>
        <p:spPr>
          <a:xfrm>
            <a:off x="457200" y="274638"/>
            <a:ext cx="8229600" cy="1020762"/>
          </a:xfrm>
        </p:spPr>
        <p:txBody>
          <a:bodyPr/>
          <a:lstStyle/>
          <a:p>
            <a:r>
              <a:rPr lang="en-US" sz="4000" dirty="0"/>
              <a:t>Cultures of the Americas</a:t>
            </a:r>
          </a:p>
        </p:txBody>
      </p:sp>
      <p:sp>
        <p:nvSpPr>
          <p:cNvPr id="3" name="Text Placeholder 2">
            <a:extLst>
              <a:ext uri="{FF2B5EF4-FFF2-40B4-BE49-F238E27FC236}">
                <a16:creationId xmlns:a16="http://schemas.microsoft.com/office/drawing/2014/main" id="{82F00CEE-6A2F-A445-B75C-F74A66702B44}"/>
              </a:ext>
            </a:extLst>
          </p:cNvPr>
          <p:cNvSpPr>
            <a:spLocks noGrp="1"/>
          </p:cNvSpPr>
          <p:nvPr>
            <p:ph type="body" idx="1"/>
          </p:nvPr>
        </p:nvSpPr>
        <p:spPr>
          <a:xfrm>
            <a:off x="457200" y="1295400"/>
            <a:ext cx="4040188" cy="1600199"/>
          </a:xfrm>
        </p:spPr>
        <p:txBody>
          <a:bodyPr/>
          <a:lstStyle/>
          <a:p>
            <a:pPr algn="ctr"/>
            <a:r>
              <a:rPr lang="en-GB" dirty="0"/>
              <a:t>An anonymous 1578 illustration of Inuit peoples from the far north</a:t>
            </a:r>
            <a:endParaRPr lang="en-US" dirty="0"/>
          </a:p>
        </p:txBody>
      </p:sp>
      <p:pic>
        <p:nvPicPr>
          <p:cNvPr id="13" name="Content Placeholder 12">
            <a:extLst>
              <a:ext uri="{FF2B5EF4-FFF2-40B4-BE49-F238E27FC236}">
                <a16:creationId xmlns:a16="http://schemas.microsoft.com/office/drawing/2014/main" id="{3DB79C12-2C6B-D24E-B8CA-3CAEF0E9CD93}"/>
              </a:ext>
            </a:extLst>
          </p:cNvPr>
          <p:cNvPicPr>
            <a:picLocks noGrp="1" noChangeAspect="1"/>
          </p:cNvPicPr>
          <p:nvPr>
            <p:ph sz="half" idx="2"/>
          </p:nvPr>
        </p:nvPicPr>
        <p:blipFill>
          <a:blip r:embed="rId2"/>
          <a:stretch>
            <a:fillRect/>
          </a:stretch>
        </p:blipFill>
        <p:spPr>
          <a:xfrm>
            <a:off x="851694" y="3013869"/>
            <a:ext cx="3251200" cy="2273300"/>
          </a:xfrm>
          <a:prstGeom prst="rect">
            <a:avLst/>
          </a:prstGeom>
        </p:spPr>
      </p:pic>
      <p:sp>
        <p:nvSpPr>
          <p:cNvPr id="4" name="Text Placeholder 3">
            <a:extLst>
              <a:ext uri="{FF2B5EF4-FFF2-40B4-BE49-F238E27FC236}">
                <a16:creationId xmlns:a16="http://schemas.microsoft.com/office/drawing/2014/main" id="{51290D1E-793F-C649-9AC6-E51CB5BD9724}"/>
              </a:ext>
            </a:extLst>
          </p:cNvPr>
          <p:cNvSpPr>
            <a:spLocks noGrp="1"/>
          </p:cNvSpPr>
          <p:nvPr>
            <p:ph type="body" sz="quarter" idx="3"/>
          </p:nvPr>
        </p:nvSpPr>
        <p:spPr>
          <a:xfrm>
            <a:off x="4645025" y="1535112"/>
            <a:ext cx="4041775" cy="1020761"/>
          </a:xfrm>
        </p:spPr>
        <p:txBody>
          <a:bodyPr/>
          <a:lstStyle/>
          <a:p>
            <a:r>
              <a:rPr lang="en-US" dirty="0"/>
              <a:t>Albert </a:t>
            </a:r>
            <a:r>
              <a:rPr lang="en-US" dirty="0" err="1"/>
              <a:t>Eckhout’s</a:t>
            </a:r>
            <a:r>
              <a:rPr lang="en-US" dirty="0"/>
              <a:t> painting of a Brazilian man, c. 1640</a:t>
            </a:r>
          </a:p>
        </p:txBody>
      </p:sp>
      <p:pic>
        <p:nvPicPr>
          <p:cNvPr id="2050" name="Picture 2">
            <a:extLst>
              <a:ext uri="{FF2B5EF4-FFF2-40B4-BE49-F238E27FC236}">
                <a16:creationId xmlns:a16="http://schemas.microsoft.com/office/drawing/2014/main" id="{7341568F-AAEA-614A-ADEA-3156DB190EF3}"/>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6209506" y="2895599"/>
            <a:ext cx="2082800" cy="349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091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2F6F2E9-8B6B-C44B-8DD9-8C85CC23C54C}"/>
              </a:ext>
            </a:extLst>
          </p:cNvPr>
          <p:cNvSpPr>
            <a:spLocks noGrp="1"/>
          </p:cNvSpPr>
          <p:nvPr>
            <p:ph type="ctrTitle"/>
          </p:nvPr>
        </p:nvSpPr>
        <p:spPr>
          <a:xfrm>
            <a:off x="685800" y="2130425"/>
            <a:ext cx="7772400" cy="2517775"/>
          </a:xfrm>
        </p:spPr>
        <p:txBody>
          <a:bodyPr/>
          <a:lstStyle/>
          <a:p>
            <a:r>
              <a:rPr lang="en-US" dirty="0"/>
              <a:t>The Mexica </a:t>
            </a:r>
            <a:br>
              <a:rPr lang="en-US" dirty="0"/>
            </a:br>
            <a:br>
              <a:rPr lang="en-US" dirty="0"/>
            </a:br>
            <a:r>
              <a:rPr lang="en-US" dirty="0"/>
              <a:t>(aka </a:t>
            </a:r>
            <a:r>
              <a:rPr lang="en-US"/>
              <a:t>Aztecs or </a:t>
            </a:r>
            <a:r>
              <a:rPr lang="en-US" dirty="0"/>
              <a:t>Nahua)</a:t>
            </a:r>
          </a:p>
        </p:txBody>
      </p:sp>
      <p:sp>
        <p:nvSpPr>
          <p:cNvPr id="8" name="Subtitle 7">
            <a:extLst>
              <a:ext uri="{FF2B5EF4-FFF2-40B4-BE49-F238E27FC236}">
                <a16:creationId xmlns:a16="http://schemas.microsoft.com/office/drawing/2014/main" id="{54F7DBE2-30B2-CB41-9301-CF00EE43D345}"/>
              </a:ext>
            </a:extLst>
          </p:cNvPr>
          <p:cNvSpPr>
            <a:spLocks noGrp="1"/>
          </p:cNvSpPr>
          <p:nvPr>
            <p:ph type="subTitle" idx="1"/>
          </p:nvPr>
        </p:nvSpPr>
        <p:spPr>
          <a:xfrm>
            <a:off x="1371600" y="4648200"/>
            <a:ext cx="6400800" cy="990600"/>
          </a:xfrm>
        </p:spPr>
        <p:txBody>
          <a:bodyPr/>
          <a:lstStyle/>
          <a:p>
            <a:endParaRPr lang="en-US" dirty="0"/>
          </a:p>
        </p:txBody>
      </p:sp>
    </p:spTree>
    <p:extLst>
      <p:ext uri="{BB962C8B-B14F-4D97-AF65-F5344CB8AC3E}">
        <p14:creationId xmlns:p14="http://schemas.microsoft.com/office/powerpoint/2010/main" val="2318951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4C0B7-373F-CF4B-8443-DEE89DD5213B}"/>
              </a:ext>
            </a:extLst>
          </p:cNvPr>
          <p:cNvSpPr>
            <a:spLocks noGrp="1"/>
          </p:cNvSpPr>
          <p:nvPr>
            <p:ph type="title"/>
          </p:nvPr>
        </p:nvSpPr>
        <p:spPr>
          <a:xfrm>
            <a:off x="457200" y="369350"/>
            <a:ext cx="8229600" cy="1143000"/>
          </a:xfrm>
        </p:spPr>
        <p:txBody>
          <a:bodyPr/>
          <a:lstStyle/>
          <a:p>
            <a:r>
              <a:rPr lang="en-US" dirty="0"/>
              <a:t>The Mexica of Central Mexico</a:t>
            </a:r>
          </a:p>
        </p:txBody>
      </p:sp>
      <p:sp>
        <p:nvSpPr>
          <p:cNvPr id="3" name="Text Placeholder 2">
            <a:extLst>
              <a:ext uri="{FF2B5EF4-FFF2-40B4-BE49-F238E27FC236}">
                <a16:creationId xmlns:a16="http://schemas.microsoft.com/office/drawing/2014/main" id="{8D10414C-4011-E442-9DAE-B58827B0963E}"/>
              </a:ext>
            </a:extLst>
          </p:cNvPr>
          <p:cNvSpPr>
            <a:spLocks noGrp="1"/>
          </p:cNvSpPr>
          <p:nvPr>
            <p:ph type="body" idx="1"/>
          </p:nvPr>
        </p:nvSpPr>
        <p:spPr>
          <a:xfrm>
            <a:off x="457200" y="1535112"/>
            <a:ext cx="4040188" cy="1143000"/>
          </a:xfrm>
        </p:spPr>
        <p:txBody>
          <a:bodyPr/>
          <a:lstStyle/>
          <a:p>
            <a:r>
              <a:rPr lang="en-US" dirty="0"/>
              <a:t>The capital city of </a:t>
            </a:r>
            <a:r>
              <a:rPr lang="en-US" dirty="0" err="1"/>
              <a:t>Tenochtitlán</a:t>
            </a:r>
            <a:r>
              <a:rPr lang="en-US" dirty="0"/>
              <a:t> from a 1524 map</a:t>
            </a:r>
          </a:p>
        </p:txBody>
      </p:sp>
      <p:sp>
        <p:nvSpPr>
          <p:cNvPr id="5" name="Text Placeholder 4">
            <a:extLst>
              <a:ext uri="{FF2B5EF4-FFF2-40B4-BE49-F238E27FC236}">
                <a16:creationId xmlns:a16="http://schemas.microsoft.com/office/drawing/2014/main" id="{78C89C2C-A65D-F946-8DAB-4FBF6B93BB93}"/>
              </a:ext>
            </a:extLst>
          </p:cNvPr>
          <p:cNvSpPr>
            <a:spLocks noGrp="1"/>
          </p:cNvSpPr>
          <p:nvPr>
            <p:ph type="body" sz="quarter" idx="3"/>
          </p:nvPr>
        </p:nvSpPr>
        <p:spPr>
          <a:xfrm>
            <a:off x="4645025" y="1535112"/>
            <a:ext cx="4041775" cy="1360488"/>
          </a:xfrm>
        </p:spPr>
        <p:txBody>
          <a:bodyPr/>
          <a:lstStyle/>
          <a:p>
            <a:r>
              <a:rPr lang="en-US" dirty="0" err="1"/>
              <a:t>Mexicas</a:t>
            </a:r>
            <a:r>
              <a:rPr lang="en-US" dirty="0"/>
              <a:t> preparing food, etc.,  from the Codex Mendoza, c.1540</a:t>
            </a:r>
          </a:p>
        </p:txBody>
      </p:sp>
      <p:pic>
        <p:nvPicPr>
          <p:cNvPr id="3074" name="Picture 2">
            <a:extLst>
              <a:ext uri="{FF2B5EF4-FFF2-40B4-BE49-F238E27FC236}">
                <a16:creationId xmlns:a16="http://schemas.microsoft.com/office/drawing/2014/main" id="{CFE6E3AB-F4C3-AC4C-8949-7F21E1D4B52B}"/>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48485" y="2895600"/>
            <a:ext cx="4040188" cy="2599187"/>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a:extLst>
              <a:ext uri="{FF2B5EF4-FFF2-40B4-BE49-F238E27FC236}">
                <a16:creationId xmlns:a16="http://schemas.microsoft.com/office/drawing/2014/main" id="{5B2D85F0-6781-7C49-871B-8C26B3B15EA0}"/>
              </a:ext>
            </a:extLst>
          </p:cNvPr>
          <p:cNvSpPr>
            <a:spLocks noGrp="1"/>
          </p:cNvSpPr>
          <p:nvPr>
            <p:ph sz="quarter" idx="4"/>
          </p:nvPr>
        </p:nvSpPr>
        <p:spPr>
          <a:xfrm>
            <a:off x="4419945" y="3124199"/>
            <a:ext cx="4266855" cy="3001963"/>
          </a:xfrm>
        </p:spPr>
        <p:txBody>
          <a:bodyPr/>
          <a:lstStyle/>
          <a:p>
            <a:pPr marL="0" indent="0">
              <a:buNone/>
            </a:pPr>
            <a:endParaRPr lang="en-US" dirty="0"/>
          </a:p>
        </p:txBody>
      </p:sp>
      <p:pic>
        <p:nvPicPr>
          <p:cNvPr id="10" name="Picture 9" descr="mendozametate.jpg">
            <a:extLst>
              <a:ext uri="{FF2B5EF4-FFF2-40B4-BE49-F238E27FC236}">
                <a16:creationId xmlns:a16="http://schemas.microsoft.com/office/drawing/2014/main" id="{F230DDD8-32BC-4646-8AD3-76426BDC81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945" y="3124200"/>
            <a:ext cx="4491934" cy="3001963"/>
          </a:xfrm>
          <a:prstGeom prst="rect">
            <a:avLst/>
          </a:prstGeom>
        </p:spPr>
      </p:pic>
    </p:spTree>
    <p:extLst>
      <p:ext uri="{BB962C8B-B14F-4D97-AF65-F5344CB8AC3E}">
        <p14:creationId xmlns:p14="http://schemas.microsoft.com/office/powerpoint/2010/main" val="354967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FB60C39-830F-3647-863D-249FD368370C}"/>
              </a:ext>
            </a:extLst>
          </p:cNvPr>
          <p:cNvSpPr>
            <a:spLocks noGrp="1"/>
          </p:cNvSpPr>
          <p:nvPr>
            <p:ph type="title"/>
          </p:nvPr>
        </p:nvSpPr>
        <p:spPr>
          <a:xfrm>
            <a:off x="457200" y="274638"/>
            <a:ext cx="8229600" cy="1554162"/>
          </a:xfrm>
        </p:spPr>
        <p:txBody>
          <a:bodyPr/>
          <a:lstStyle/>
          <a:p>
            <a:r>
              <a:rPr lang="en-US" sz="2000" b="1" dirty="0"/>
              <a:t>The Spanish conquistadors arrive in </a:t>
            </a:r>
            <a:r>
              <a:rPr lang="en-US" sz="2000" b="1" dirty="0" err="1"/>
              <a:t>Tenochtitlán</a:t>
            </a:r>
            <a:r>
              <a:rPr lang="en-US" sz="2000" b="1" dirty="0"/>
              <a:t> </a:t>
            </a:r>
            <a:br>
              <a:rPr lang="en-US" sz="2000" b="1" dirty="0"/>
            </a:br>
            <a:br>
              <a:rPr lang="en-US" sz="2000" b="1" dirty="0"/>
            </a:br>
            <a:r>
              <a:rPr lang="en-US" sz="2000" b="1" dirty="0"/>
              <a:t>(from Bernal Díaz del Castillo, </a:t>
            </a:r>
            <a:r>
              <a:rPr lang="en-US" sz="2000" b="1" i="1" dirty="0"/>
              <a:t>The True History of the Conquest of New Spain,</a:t>
            </a:r>
            <a:r>
              <a:rPr lang="en-US" sz="2000" b="1" dirty="0"/>
              <a:t> c.1568)</a:t>
            </a:r>
          </a:p>
        </p:txBody>
      </p:sp>
      <p:sp>
        <p:nvSpPr>
          <p:cNvPr id="8" name="Content Placeholder 7">
            <a:extLst>
              <a:ext uri="{FF2B5EF4-FFF2-40B4-BE49-F238E27FC236}">
                <a16:creationId xmlns:a16="http://schemas.microsoft.com/office/drawing/2014/main" id="{69A93A01-3208-FF4A-826E-E5A0CD23BEE7}"/>
              </a:ext>
            </a:extLst>
          </p:cNvPr>
          <p:cNvSpPr>
            <a:spLocks noGrp="1"/>
          </p:cNvSpPr>
          <p:nvPr>
            <p:ph idx="1"/>
          </p:nvPr>
        </p:nvSpPr>
        <p:spPr>
          <a:xfrm>
            <a:off x="457200" y="2133600"/>
            <a:ext cx="8229600" cy="4343400"/>
          </a:xfrm>
        </p:spPr>
        <p:txBody>
          <a:bodyPr/>
          <a:lstStyle/>
          <a:p>
            <a:pPr marL="0" indent="0">
              <a:buNone/>
            </a:pPr>
            <a:r>
              <a:rPr lang="en-GB" sz="2400" dirty="0"/>
              <a:t>‘And when we saw all those cities and villages built in the water, and other great towns on dry land, and that straight and level causeway leading to Mexico, we were astounded. These great towns and temples and buildings rising from the water, all made of stone, seemed like an enchanted vision from the tale of Amadis. Indeed, some of our soldiers asked whether it was not all a dream. . . It was all so wonderful that I do not know how to describe the first glimpse of things never heard of, seen or dreamed of before… But today all that I then saw is overthrown and destroyed; nothing is left standing.’</a:t>
            </a:r>
            <a:endParaRPr lang="en-US" sz="2400" dirty="0"/>
          </a:p>
        </p:txBody>
      </p:sp>
    </p:spTree>
    <p:extLst>
      <p:ext uri="{BB962C8B-B14F-4D97-AF65-F5344CB8AC3E}">
        <p14:creationId xmlns:p14="http://schemas.microsoft.com/office/powerpoint/2010/main" val="50104727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3890</TotalTime>
  <Words>922</Words>
  <Application>Microsoft Macintosh PowerPoint</Application>
  <PresentationFormat>On-screen Show (4:3)</PresentationFormat>
  <Paragraphs>103</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Baskerville</vt:lpstr>
      <vt:lpstr>Garamond</vt:lpstr>
      <vt:lpstr>Default Design</vt:lpstr>
      <vt:lpstr>The Invasion of the American Mainland   Rebecca Earle  </vt:lpstr>
      <vt:lpstr>The Popol Vuh</vt:lpstr>
      <vt:lpstr>Meso-America</vt:lpstr>
      <vt:lpstr>Settlement and Exploration of the  Americas: Migrations from Eurasia</vt:lpstr>
      <vt:lpstr>Cultures of the Americas</vt:lpstr>
      <vt:lpstr>Cultures of the Americas</vt:lpstr>
      <vt:lpstr>The Mexica   (aka Aztecs or Nahua)</vt:lpstr>
      <vt:lpstr>The Mexica of Central Mexico</vt:lpstr>
      <vt:lpstr>The Spanish conquistadors arrive in Tenochtitlán   (from Bernal Díaz del Castillo, The True History of the Conquest of New Spain, c.1568)</vt:lpstr>
      <vt:lpstr>Tezcatlipoca (‘Smoking Mirror’)</vt:lpstr>
      <vt:lpstr>PowerPoint Presentation</vt:lpstr>
      <vt:lpstr>The Inca</vt:lpstr>
      <vt:lpstr>PowerPoint Presentation</vt:lpstr>
      <vt:lpstr>PowerPoint Presentation</vt:lpstr>
      <vt:lpstr>Machu Picchu</vt:lpstr>
      <vt:lpstr>Inca Road Network</vt:lpstr>
      <vt:lpstr>Inca Stonework (Cuzco)</vt:lpstr>
      <vt:lpstr>Inca emperor Huayna Capac (1493-1524)</vt:lpstr>
      <vt:lpstr>The Maya World</vt:lpstr>
      <vt:lpstr>The Maya World</vt:lpstr>
      <vt:lpstr>Sources for the study of indigenous history</vt:lpstr>
      <vt:lpstr>Indigenous writing systems from the Americas</vt:lpstr>
      <vt:lpstr> </vt:lpstr>
      <vt:lpstr> </vt:lpstr>
      <vt:lpstr>Indigenous writing systems from the Americas Maya glyphs </vt:lpstr>
      <vt:lpstr>Indigenous writing systems from the Americas:  The Incan Quipu</vt:lpstr>
      <vt:lpstr>Indigenous writing systems from the Americas:  The Quipu</vt:lpstr>
      <vt:lpstr>Post-conquest writings by indigenous people</vt:lpstr>
      <vt:lpstr>The Invasion of the Aztec Empire </vt:lpstr>
      <vt:lpstr>Hernán Cortés</vt:lpstr>
      <vt:lpstr>Moctezuma’s envoys meet the invaders and report back to the emperor.  </vt:lpstr>
      <vt:lpstr>Malintzin</vt:lpstr>
      <vt:lpstr>Malintzin</vt:lpstr>
      <vt:lpstr>The Overthrow of the Inca State</vt:lpstr>
      <vt:lpstr>Huascar and Atahualpa (heirs to the Inca throne)</vt:lpstr>
      <vt:lpstr>Diego de Almagro and Francisco Pizarro</vt:lpstr>
      <vt:lpstr>Atahualpa meets the Spaniards at Cajamarca</vt:lpstr>
      <vt:lpstr>Atahualpa in Prison</vt:lpstr>
      <vt:lpstr>The Execution of Atahualpa   (Atahualpa was in fact garrotted, rather than beheaded.) </vt:lpstr>
      <vt:lpstr>Túpac Amaru  The Last Inca Emperor</vt:lpstr>
      <vt:lpstr>Francisco Pizarro killing Diego de Almagro</vt:lpstr>
      <vt:lpstr>PowerPoint Presentation</vt:lpstr>
      <vt:lpstr>From the Cantares Mexicanos  (16th century poems by indigenous authors)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Earle, Rebecca</cp:lastModifiedBy>
  <cp:revision>414</cp:revision>
  <cp:lastPrinted>1601-01-01T00:00:00Z</cp:lastPrinted>
  <dcterms:created xsi:type="dcterms:W3CDTF">1601-01-01T00:00:00Z</dcterms:created>
  <dcterms:modified xsi:type="dcterms:W3CDTF">2023-11-01T08:08:59Z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