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8"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0895B-FA26-6654-5651-84227E50C3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9CB41BB-B17B-5410-C68B-2FA1073537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3F888B-E770-80DA-1A28-1540D6384352}"/>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28D048F3-3B65-2487-268B-0F57EBE9D4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6ECB45-3156-9409-1724-184913D2E25E}"/>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292385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3458B-2EA8-17CC-FCEC-A3D2FFF24D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EC6396-BB9C-4EC2-3238-4B3A386953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001A90-0194-E06B-7D36-57E8567C64D9}"/>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08D81141-6AEA-F152-F053-3493DD1EEF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D04A1E-F03E-E2A4-F4BD-6F2D0DC6B57D}"/>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447544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FB2B4C-FD04-4314-2F5C-10A48B96259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A189C8-53A2-7F87-8A1B-457459A8BF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3B23AF-8441-E8D2-AA80-51262092C78E}"/>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CEB850F6-A1F7-B4AB-2BCB-B2FA4BC2C3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4EEB81-E8EB-5B74-6749-53085E18318D}"/>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2430999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A9C62-1F1B-C55B-A99A-BEC48B62D1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5B5206-C1C6-A7E3-6325-7F303A5410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8D1CB1-CE21-5317-3110-31D2717D5FD1}"/>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2C318B90-9644-B36A-7760-0312646B32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9BFD537-CD79-27FD-FF90-AC7823DFC227}"/>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83595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059F-A96E-A202-01F4-BA13CF6B99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D5BD965-4E74-E45B-9399-EEA82FC899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C15810-0BF2-5BAC-1EBB-7DF3AA94337F}"/>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EED1FD1D-27E5-EAC9-3659-928A2FECCC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DEF74E-2C4C-B126-6F51-D43140A37CA6}"/>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942724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294FD-A904-AEE8-3938-9A7F381A8B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A40DF5-8A36-3E50-C2E9-177F5E0072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4625458-BFB0-F80B-5FEE-8D16791C99B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54ADCC1-83AB-7FAB-B89C-EA84C2DCBC5A}"/>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6" name="Footer Placeholder 5">
            <a:extLst>
              <a:ext uri="{FF2B5EF4-FFF2-40B4-BE49-F238E27FC236}">
                <a16:creationId xmlns:a16="http://schemas.microsoft.com/office/drawing/2014/main" id="{69A17AAC-1A3D-72E1-6F63-269E508D76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AD600A-94FF-D691-7498-2EBC5FD5BE20}"/>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3118568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29E4B-073B-EF44-A9F3-31100FB77D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B5EC9F-9065-667F-2D6A-6CF19B3B02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E898D9-ABE3-091C-7F9F-C96D29B09A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1FE377F-1FD9-69AB-8485-51B61A6B8A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D58F7E-1BE9-4CE5-8E9D-488A8F2B17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0291AE-5BD6-5DA2-9DED-E8CE485BF472}"/>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8" name="Footer Placeholder 7">
            <a:extLst>
              <a:ext uri="{FF2B5EF4-FFF2-40B4-BE49-F238E27FC236}">
                <a16:creationId xmlns:a16="http://schemas.microsoft.com/office/drawing/2014/main" id="{12AB9FA6-6412-3129-43B3-452030C7B7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9F9368-A5E5-22B9-CC98-9B4D9F51EC8E}"/>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2177489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3BA65-17C9-5ACB-169B-EDC6D85DD09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C6369EC-1067-3974-430A-02B48B7D580D}"/>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4" name="Footer Placeholder 3">
            <a:extLst>
              <a:ext uri="{FF2B5EF4-FFF2-40B4-BE49-F238E27FC236}">
                <a16:creationId xmlns:a16="http://schemas.microsoft.com/office/drawing/2014/main" id="{E43E5B29-4768-0F00-7EBC-68DEE0A70A3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FDB883-2E67-C192-73D6-DD01591CAEFF}"/>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3179539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E1939F-22D5-9C35-8076-B29E6E9BF8A6}"/>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3" name="Footer Placeholder 2">
            <a:extLst>
              <a:ext uri="{FF2B5EF4-FFF2-40B4-BE49-F238E27FC236}">
                <a16:creationId xmlns:a16="http://schemas.microsoft.com/office/drawing/2014/main" id="{9C10CA3F-862E-0588-EC37-71951AE4585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84FB372-0402-9112-4C65-93EC9C8A4CC0}"/>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3991568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75151-92D8-A873-5313-F913D071B4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FD0AF87-2937-AD4F-2E51-A4EA2A2C2B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004734C-638B-E5A5-3560-A6C291377D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9F29CD-9259-85A6-BCE7-359C02710452}"/>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6" name="Footer Placeholder 5">
            <a:extLst>
              <a:ext uri="{FF2B5EF4-FFF2-40B4-BE49-F238E27FC236}">
                <a16:creationId xmlns:a16="http://schemas.microsoft.com/office/drawing/2014/main" id="{373010FB-1660-2B3E-6112-C8078CFCB5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32AB1D-0018-5CAC-E4D4-6F6A2F1FD20F}"/>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47836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110F1-4D85-D2B9-A6B6-E0E1936C25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3135C14-DF7B-5B09-A0D1-E84487DE89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0140A0-E1C0-414A-EC0D-1A16F19F9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1B0084-A605-6B18-BB9B-93AFEED880CE}"/>
              </a:ext>
            </a:extLst>
          </p:cNvPr>
          <p:cNvSpPr>
            <a:spLocks noGrp="1"/>
          </p:cNvSpPr>
          <p:nvPr>
            <p:ph type="dt" sz="half" idx="10"/>
          </p:nvPr>
        </p:nvSpPr>
        <p:spPr/>
        <p:txBody>
          <a:bodyPr/>
          <a:lstStyle/>
          <a:p>
            <a:fld id="{054D1B66-5521-47DF-B5A6-FBF009C07B9C}" type="datetimeFigureOut">
              <a:rPr lang="en-GB" smtClean="0"/>
              <a:t>30/11/2023</a:t>
            </a:fld>
            <a:endParaRPr lang="en-GB"/>
          </a:p>
        </p:txBody>
      </p:sp>
      <p:sp>
        <p:nvSpPr>
          <p:cNvPr id="6" name="Footer Placeholder 5">
            <a:extLst>
              <a:ext uri="{FF2B5EF4-FFF2-40B4-BE49-F238E27FC236}">
                <a16:creationId xmlns:a16="http://schemas.microsoft.com/office/drawing/2014/main" id="{1F268806-0070-D434-ED65-5FBC380D2D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E9EA82-80EC-06BA-C0A3-3D3BE5971628}"/>
              </a:ext>
            </a:extLst>
          </p:cNvPr>
          <p:cNvSpPr>
            <a:spLocks noGrp="1"/>
          </p:cNvSpPr>
          <p:nvPr>
            <p:ph type="sldNum" sz="quarter" idx="12"/>
          </p:nvPr>
        </p:nvSpPr>
        <p:spPr/>
        <p:txBody>
          <a:bodyPr/>
          <a:lstStyle/>
          <a:p>
            <a:fld id="{679059F2-D9E6-4235-ADBD-63AE4366B0A1}" type="slidenum">
              <a:rPr lang="en-GB" smtClean="0"/>
              <a:t>‹#›</a:t>
            </a:fld>
            <a:endParaRPr lang="en-GB"/>
          </a:p>
        </p:txBody>
      </p:sp>
    </p:spTree>
    <p:extLst>
      <p:ext uri="{BB962C8B-B14F-4D97-AF65-F5344CB8AC3E}">
        <p14:creationId xmlns:p14="http://schemas.microsoft.com/office/powerpoint/2010/main" val="544503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78FB45-BC5B-AA85-E384-97D01D735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B234449-C4E4-AFAE-779D-B7851907AF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29A79B-4DFC-617A-B238-DF854668B1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4D1B66-5521-47DF-B5A6-FBF009C07B9C}" type="datetimeFigureOut">
              <a:rPr lang="en-GB" smtClean="0"/>
              <a:t>30/11/2023</a:t>
            </a:fld>
            <a:endParaRPr lang="en-GB"/>
          </a:p>
        </p:txBody>
      </p:sp>
      <p:sp>
        <p:nvSpPr>
          <p:cNvPr id="5" name="Footer Placeholder 4">
            <a:extLst>
              <a:ext uri="{FF2B5EF4-FFF2-40B4-BE49-F238E27FC236}">
                <a16:creationId xmlns:a16="http://schemas.microsoft.com/office/drawing/2014/main" id="{86B803D9-8AD0-3F26-8217-7A702455A2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6CAA25A-D220-C207-ECC9-BD37E52993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9059F2-D9E6-4235-ADBD-63AE4366B0A1}" type="slidenum">
              <a:rPr lang="en-GB" smtClean="0"/>
              <a:t>‹#›</a:t>
            </a:fld>
            <a:endParaRPr lang="en-GB"/>
          </a:p>
        </p:txBody>
      </p:sp>
    </p:spTree>
    <p:extLst>
      <p:ext uri="{BB962C8B-B14F-4D97-AF65-F5344CB8AC3E}">
        <p14:creationId xmlns:p14="http://schemas.microsoft.com/office/powerpoint/2010/main" val="2652690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Adam_smith" TargetMode="External"/><Relationship Id="rId2" Type="http://schemas.openxmlformats.org/officeDocument/2006/relationships/hyperlink" Target="http://en.wikipedia.org/wiki/E._P._Thomps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bookcentral.proquest.com/lib/warw/reader.action?docID=1168454&amp;ppg=17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3C079-6E41-CE06-8EB4-B40804CFDF3B}"/>
              </a:ext>
            </a:extLst>
          </p:cNvPr>
          <p:cNvSpPr>
            <a:spLocks noGrp="1"/>
          </p:cNvSpPr>
          <p:nvPr>
            <p:ph type="ctrTitle"/>
          </p:nvPr>
        </p:nvSpPr>
        <p:spPr>
          <a:xfrm>
            <a:off x="163078" y="-107680"/>
            <a:ext cx="6104661" cy="1227180"/>
          </a:xfrm>
        </p:spPr>
        <p:txBody>
          <a:bodyPr>
            <a:normAutofit/>
          </a:bodyPr>
          <a:lstStyle/>
          <a:p>
            <a:r>
              <a:rPr lang="en-GB" sz="4000" dirty="0"/>
              <a:t>The Eighteenth Century</a:t>
            </a:r>
          </a:p>
        </p:txBody>
      </p:sp>
      <p:sp>
        <p:nvSpPr>
          <p:cNvPr id="3" name="Subtitle 2">
            <a:extLst>
              <a:ext uri="{FF2B5EF4-FFF2-40B4-BE49-F238E27FC236}">
                <a16:creationId xmlns:a16="http://schemas.microsoft.com/office/drawing/2014/main" id="{26E42B1D-A674-118C-AD7E-40C786E3CEDF}"/>
              </a:ext>
            </a:extLst>
          </p:cNvPr>
          <p:cNvSpPr>
            <a:spLocks noGrp="1"/>
          </p:cNvSpPr>
          <p:nvPr>
            <p:ph type="subTitle" idx="1"/>
          </p:nvPr>
        </p:nvSpPr>
        <p:spPr>
          <a:xfrm>
            <a:off x="522288" y="1081280"/>
            <a:ext cx="5513534" cy="1227179"/>
          </a:xfrm>
        </p:spPr>
        <p:txBody>
          <a:bodyPr/>
          <a:lstStyle/>
          <a:p>
            <a:r>
              <a:rPr lang="en-GB" dirty="0"/>
              <a:t>The Andean Rebellions</a:t>
            </a:r>
          </a:p>
          <a:p>
            <a:endParaRPr lang="en-GB" dirty="0"/>
          </a:p>
          <a:p>
            <a:endParaRPr lang="en-GB" dirty="0"/>
          </a:p>
          <a:p>
            <a:endParaRPr lang="en-GB" dirty="0"/>
          </a:p>
          <a:p>
            <a:endParaRPr lang="en-GB" dirty="0"/>
          </a:p>
          <a:p>
            <a:endParaRPr lang="en-GB" dirty="0"/>
          </a:p>
          <a:p>
            <a:endParaRPr lang="en-GB" dirty="0"/>
          </a:p>
          <a:p>
            <a:pPr algn="l"/>
            <a:endParaRPr lang="en-GB" dirty="0"/>
          </a:p>
        </p:txBody>
      </p:sp>
      <p:pic>
        <p:nvPicPr>
          <p:cNvPr id="1028" name="Picture 4" descr="undefined">
            <a:extLst>
              <a:ext uri="{FF2B5EF4-FFF2-40B4-BE49-F238E27FC236}">
                <a16:creationId xmlns:a16="http://schemas.microsoft.com/office/drawing/2014/main" id="{AE68ECB0-F4F1-B8D2-091D-6BBC1FDA8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8250" y="0"/>
            <a:ext cx="587375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CD9EFFB-B1A0-89C1-2262-11B533A40840}"/>
              </a:ext>
            </a:extLst>
          </p:cNvPr>
          <p:cNvSpPr txBox="1"/>
          <p:nvPr/>
        </p:nvSpPr>
        <p:spPr>
          <a:xfrm>
            <a:off x="415636" y="5721598"/>
            <a:ext cx="6011721" cy="707886"/>
          </a:xfrm>
          <a:prstGeom prst="rect">
            <a:avLst/>
          </a:prstGeom>
          <a:noFill/>
        </p:spPr>
        <p:txBody>
          <a:bodyPr wrap="square" rtlCol="0">
            <a:spAutoFit/>
          </a:bodyPr>
          <a:lstStyle/>
          <a:p>
            <a:r>
              <a:rPr lang="en-GB" sz="2000" b="0" i="0" dirty="0" err="1">
                <a:solidFill>
                  <a:srgbClr val="202122"/>
                </a:solidFill>
                <a:effectLst/>
                <a:latin typeface="Arial" panose="020B0604020202020204" pitchFamily="34" charset="0"/>
              </a:rPr>
              <a:t>Watercolor</a:t>
            </a:r>
            <a:r>
              <a:rPr lang="en-GB" sz="2000" b="0" i="0" dirty="0">
                <a:solidFill>
                  <a:srgbClr val="202122"/>
                </a:solidFill>
                <a:effectLst/>
                <a:latin typeface="Arial" panose="020B0604020202020204" pitchFamily="34" charset="0"/>
              </a:rPr>
              <a:t> portraying José Gabriel </a:t>
            </a:r>
            <a:r>
              <a:rPr lang="en-GB" sz="2000" b="0" i="0" dirty="0" err="1">
                <a:solidFill>
                  <a:srgbClr val="202122"/>
                </a:solidFill>
                <a:effectLst/>
                <a:latin typeface="Arial" panose="020B0604020202020204" pitchFamily="34" charset="0"/>
              </a:rPr>
              <a:t>Condorcanqui</a:t>
            </a:r>
            <a:r>
              <a:rPr lang="en-GB" sz="2000" b="0" i="0" dirty="0">
                <a:solidFill>
                  <a:srgbClr val="202122"/>
                </a:solidFill>
                <a:effectLst/>
                <a:latin typeface="Arial" panose="020B0604020202020204" pitchFamily="34" charset="0"/>
              </a:rPr>
              <a:t>, alias </a:t>
            </a:r>
            <a:r>
              <a:rPr lang="en-GB" sz="2000" b="0" i="0" dirty="0" err="1">
                <a:solidFill>
                  <a:srgbClr val="202122"/>
                </a:solidFill>
                <a:effectLst/>
                <a:latin typeface="Arial" panose="020B0604020202020204" pitchFamily="34" charset="0"/>
              </a:rPr>
              <a:t>Túpac</a:t>
            </a:r>
            <a:r>
              <a:rPr lang="en-GB" sz="2000" b="0" i="0" dirty="0">
                <a:solidFill>
                  <a:srgbClr val="202122"/>
                </a:solidFill>
                <a:effectLst/>
                <a:latin typeface="Arial" panose="020B0604020202020204" pitchFamily="34" charset="0"/>
              </a:rPr>
              <a:t> </a:t>
            </a:r>
            <a:r>
              <a:rPr lang="en-GB" sz="2000" b="0" i="0" dirty="0" err="1">
                <a:solidFill>
                  <a:srgbClr val="202122"/>
                </a:solidFill>
                <a:effectLst/>
                <a:latin typeface="Arial" panose="020B0604020202020204" pitchFamily="34" charset="0"/>
              </a:rPr>
              <a:t>Amaru</a:t>
            </a:r>
            <a:r>
              <a:rPr lang="en-GB" sz="2000" b="0" i="0" dirty="0">
                <a:solidFill>
                  <a:srgbClr val="202122"/>
                </a:solidFill>
                <a:effectLst/>
                <a:latin typeface="Arial" panose="020B0604020202020204" pitchFamily="34" charset="0"/>
              </a:rPr>
              <a:t>, anonymous c. 1784-1806</a:t>
            </a:r>
            <a:endParaRPr lang="en-GB" sz="2000" dirty="0"/>
          </a:p>
        </p:txBody>
      </p:sp>
      <p:sp>
        <p:nvSpPr>
          <p:cNvPr id="9" name="TextBox 8">
            <a:extLst>
              <a:ext uri="{FF2B5EF4-FFF2-40B4-BE49-F238E27FC236}">
                <a16:creationId xmlns:a16="http://schemas.microsoft.com/office/drawing/2014/main" id="{78DD0106-1446-38C6-A3F1-E39448FF493C}"/>
              </a:ext>
            </a:extLst>
          </p:cNvPr>
          <p:cNvSpPr txBox="1"/>
          <p:nvPr/>
        </p:nvSpPr>
        <p:spPr>
          <a:xfrm>
            <a:off x="446953" y="1694870"/>
            <a:ext cx="5949085" cy="4247317"/>
          </a:xfrm>
          <a:prstGeom prst="rect">
            <a:avLst/>
          </a:prstGeom>
          <a:noFill/>
        </p:spPr>
        <p:txBody>
          <a:bodyPr wrap="square" rtlCol="0">
            <a:spAutoFit/>
          </a:bodyPr>
          <a:lstStyle/>
          <a:p>
            <a:pPr algn="l">
              <a:buFont typeface="Arial" panose="020B0604020202020204" pitchFamily="34" charset="0"/>
              <a:buChar char="•"/>
            </a:pPr>
            <a:r>
              <a:rPr lang="en-GB" b="0" i="1" dirty="0">
                <a:solidFill>
                  <a:srgbClr val="383838"/>
                </a:solidFill>
                <a:effectLst/>
                <a:latin typeface="Lato" panose="020F0502020204030203" pitchFamily="34" charset="0"/>
              </a:rPr>
              <a:t>What changes were made by the Spanish in their American colonies in the eighteenth century? Why?</a:t>
            </a:r>
          </a:p>
          <a:p>
            <a:pPr algn="l">
              <a:buFont typeface="Arial" panose="020B0604020202020204" pitchFamily="34" charset="0"/>
              <a:buChar char="•"/>
            </a:pPr>
            <a:endParaRPr lang="en-GB" b="0" i="1" dirty="0">
              <a:solidFill>
                <a:srgbClr val="383838"/>
              </a:solidFill>
              <a:effectLst/>
              <a:latin typeface="Lato" panose="020F0502020204030203" pitchFamily="34" charset="0"/>
            </a:endParaRPr>
          </a:p>
          <a:p>
            <a:pPr algn="l">
              <a:buFont typeface="Arial" panose="020B0604020202020204" pitchFamily="34" charset="0"/>
              <a:buChar char="•"/>
            </a:pPr>
            <a:r>
              <a:rPr lang="en-GB" b="0" i="1" dirty="0">
                <a:solidFill>
                  <a:srgbClr val="383838"/>
                </a:solidFill>
                <a:effectLst/>
                <a:latin typeface="Lato" panose="020F0502020204030203" pitchFamily="34" charset="0"/>
              </a:rPr>
              <a:t>How had colonial </a:t>
            </a:r>
            <a:r>
              <a:rPr lang="en-GB" b="0" i="1" dirty="0" err="1">
                <a:solidFill>
                  <a:srgbClr val="383838"/>
                </a:solidFill>
                <a:effectLst/>
                <a:latin typeface="Lato" panose="020F0502020204030203" pitchFamily="34" charset="0"/>
              </a:rPr>
              <a:t>demographies</a:t>
            </a:r>
            <a:r>
              <a:rPr lang="en-GB" b="0" i="1" dirty="0">
                <a:solidFill>
                  <a:srgbClr val="383838"/>
                </a:solidFill>
                <a:effectLst/>
                <a:latin typeface="Lato" panose="020F0502020204030203" pitchFamily="34" charset="0"/>
              </a:rPr>
              <a:t>, economies, and societies changed by the eighteenth century?</a:t>
            </a:r>
          </a:p>
          <a:p>
            <a:pPr algn="l">
              <a:buFont typeface="Arial" panose="020B0604020202020204" pitchFamily="34" charset="0"/>
              <a:buChar char="•"/>
            </a:pPr>
            <a:endParaRPr lang="en-GB" b="0" i="1" dirty="0">
              <a:solidFill>
                <a:srgbClr val="383838"/>
              </a:solidFill>
              <a:effectLst/>
              <a:latin typeface="Lato" panose="020F0502020204030203" pitchFamily="34" charset="0"/>
            </a:endParaRPr>
          </a:p>
          <a:p>
            <a:pPr algn="l">
              <a:buFont typeface="Arial" panose="020B0604020202020204" pitchFamily="34" charset="0"/>
              <a:buChar char="•"/>
            </a:pPr>
            <a:r>
              <a:rPr lang="en-GB" b="0" i="1" dirty="0">
                <a:solidFill>
                  <a:srgbClr val="383838"/>
                </a:solidFill>
                <a:effectLst/>
                <a:latin typeface="Lato" panose="020F0502020204030203" pitchFamily="34" charset="0"/>
              </a:rPr>
              <a:t>Why were there so many riots and rebellions in 18th century Latin America? Were they a sign that Spain and Portugal were losing control of their colonies?</a:t>
            </a:r>
          </a:p>
          <a:p>
            <a:pPr algn="l">
              <a:buFont typeface="Arial" panose="020B0604020202020204" pitchFamily="34" charset="0"/>
              <a:buChar char="•"/>
            </a:pPr>
            <a:endParaRPr lang="en-GB" b="0" i="1" dirty="0">
              <a:solidFill>
                <a:srgbClr val="383838"/>
              </a:solidFill>
              <a:effectLst/>
              <a:latin typeface="Lato" panose="020F0502020204030203" pitchFamily="34" charset="0"/>
            </a:endParaRPr>
          </a:p>
          <a:p>
            <a:pPr algn="l">
              <a:buFont typeface="Arial" panose="020B0604020202020204" pitchFamily="34" charset="0"/>
              <a:buChar char="•"/>
            </a:pPr>
            <a:r>
              <a:rPr lang="en-GB" b="0" i="1" dirty="0">
                <a:solidFill>
                  <a:srgbClr val="383838"/>
                </a:solidFill>
                <a:effectLst/>
                <a:latin typeface="Lato" panose="020F0502020204030203" pitchFamily="34" charset="0"/>
              </a:rPr>
              <a:t>What historical use can scholars make of riots and rebellions? How have they used E.P. Thompson's ideas about "moral economy" to interpret riots in colonial Spanish America?</a:t>
            </a:r>
          </a:p>
          <a:p>
            <a:endParaRPr lang="en-GB" dirty="0"/>
          </a:p>
        </p:txBody>
      </p:sp>
    </p:spTree>
    <p:extLst>
      <p:ext uri="{BB962C8B-B14F-4D97-AF65-F5344CB8AC3E}">
        <p14:creationId xmlns:p14="http://schemas.microsoft.com/office/powerpoint/2010/main" val="3209719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689FE-AAF7-71CC-8B91-98E6AA4596DC}"/>
              </a:ext>
            </a:extLst>
          </p:cNvPr>
          <p:cNvSpPr>
            <a:spLocks noGrp="1"/>
          </p:cNvSpPr>
          <p:nvPr>
            <p:ph type="title"/>
          </p:nvPr>
        </p:nvSpPr>
        <p:spPr/>
        <p:txBody>
          <a:bodyPr>
            <a:normAutofit/>
          </a:bodyPr>
          <a:lstStyle/>
          <a:p>
            <a:r>
              <a:rPr lang="en-GB" sz="3600" dirty="0"/>
              <a:t>Terence Renaud on E. P. Thompson’s Moral Economy</a:t>
            </a:r>
          </a:p>
        </p:txBody>
      </p:sp>
      <p:sp>
        <p:nvSpPr>
          <p:cNvPr id="3" name="Content Placeholder 2">
            <a:extLst>
              <a:ext uri="{FF2B5EF4-FFF2-40B4-BE49-F238E27FC236}">
                <a16:creationId xmlns:a16="http://schemas.microsoft.com/office/drawing/2014/main" id="{860EACE5-8A85-0C6C-9ED8-58EA77904B6A}"/>
              </a:ext>
            </a:extLst>
          </p:cNvPr>
          <p:cNvSpPr>
            <a:spLocks noGrp="1"/>
          </p:cNvSpPr>
          <p:nvPr>
            <p:ph idx="1"/>
          </p:nvPr>
        </p:nvSpPr>
        <p:spPr>
          <a:xfrm>
            <a:off x="838200" y="1825625"/>
            <a:ext cx="10515600" cy="5113560"/>
          </a:xfrm>
        </p:spPr>
        <p:txBody>
          <a:bodyPr>
            <a:normAutofit fontScale="62500" lnSpcReduction="20000"/>
          </a:bodyPr>
          <a:lstStyle/>
          <a:p>
            <a:r>
              <a:rPr lang="en-GB" b="0" i="0" dirty="0">
                <a:effectLst/>
                <a:latin typeface="Roboto" panose="02000000000000000000" pitchFamily="2" charset="0"/>
              </a:rPr>
              <a:t>In 1971 the British Marxist historian </a:t>
            </a:r>
            <a:r>
              <a:rPr lang="en-GB" b="0" i="0" u="sng" dirty="0">
                <a:effectLst/>
                <a:latin typeface="Roboto" panose="02000000000000000000" pitchFamily="2" charset="0"/>
                <a:hlinkClick r:id="rId2">
                  <a:extLst>
                    <a:ext uri="{A12FA001-AC4F-418D-AE19-62706E023703}">
                      <ahyp:hlinkClr xmlns:ahyp="http://schemas.microsoft.com/office/drawing/2018/hyperlinkcolor" val="tx"/>
                    </a:ext>
                  </a:extLst>
                </a:hlinkClick>
              </a:rPr>
              <a:t>E. P. Thompson</a:t>
            </a:r>
            <a:r>
              <a:rPr lang="en-GB" b="0" i="0" dirty="0">
                <a:effectLst/>
                <a:latin typeface="Roboto" panose="02000000000000000000" pitchFamily="2" charset="0"/>
              </a:rPr>
              <a:t> published an article in </a:t>
            </a:r>
            <a:r>
              <a:rPr lang="en-GB" b="0" i="1" dirty="0">
                <a:effectLst/>
                <a:latin typeface="Roboto" panose="02000000000000000000" pitchFamily="2" charset="0"/>
              </a:rPr>
              <a:t>Past &amp; Present</a:t>
            </a:r>
            <a:r>
              <a:rPr lang="en-GB" b="0" i="0" dirty="0">
                <a:effectLst/>
                <a:latin typeface="Roboto" panose="02000000000000000000" pitchFamily="2" charset="0"/>
              </a:rPr>
              <a:t> called “The Moral Economy of the English Crowd in the Eighteenth Century,” in which he argued that the current understanding of the term “riot” as a spasmodic outbreak of irrational sentiments among the masses was a gross misunderstanding of what actually goes on during a riot. Taking the pre-industrial food riots of the 17th and 18th centuries as his example, Thompson showed that the motivations and conduct of the rioters could be reduced neither to economic despair (i.e. starvation) nor to spontaneous irrationality. Rioters actually demonstrated a high degree of organization, discipline, and restraint. They may not have planned in advance their protests against millers and farmers whom they suspected of withholding grain, but they did act according to certain rules of conduct and to a particular “moral economy” that dated back centuries. The popular consensus was that bread prices </a:t>
            </a:r>
            <a:r>
              <a:rPr lang="en-GB" b="0" i="1" dirty="0">
                <a:effectLst/>
                <a:latin typeface="Roboto" panose="02000000000000000000" pitchFamily="2" charset="0"/>
              </a:rPr>
              <a:t>should</a:t>
            </a:r>
            <a:r>
              <a:rPr lang="en-GB" b="0" i="0" dirty="0">
                <a:effectLst/>
                <a:latin typeface="Roboto" panose="02000000000000000000" pitchFamily="2" charset="0"/>
              </a:rPr>
              <a:t> be kept at a reasonable level with respect to the subsistence of the population and that if they got too high, then the people have a </a:t>
            </a:r>
            <a:r>
              <a:rPr lang="en-GB" b="0" i="1" dirty="0">
                <a:effectLst/>
                <a:latin typeface="Roboto" panose="02000000000000000000" pitchFamily="2" charset="0"/>
              </a:rPr>
              <a:t>right</a:t>
            </a:r>
            <a:r>
              <a:rPr lang="en-GB" b="0" i="0" dirty="0">
                <a:effectLst/>
                <a:latin typeface="Roboto" panose="02000000000000000000" pitchFamily="2" charset="0"/>
              </a:rPr>
              <a:t> to set them back to normal, by violent means if necessary. Involved in the food riots of early modern England was therefore a moral understanding about prices and consumption that had not yet been replaced by the free market ethos of </a:t>
            </a:r>
            <a:r>
              <a:rPr lang="en-GB" b="0" i="0" u="sng" dirty="0">
                <a:effectLst/>
                <a:latin typeface="Roboto" panose="02000000000000000000" pitchFamily="2" charset="0"/>
                <a:hlinkClick r:id="rId3">
                  <a:extLst>
                    <a:ext uri="{A12FA001-AC4F-418D-AE19-62706E023703}">
                      <ahyp:hlinkClr xmlns:ahyp="http://schemas.microsoft.com/office/drawing/2018/hyperlinkcolor" val="tx"/>
                    </a:ext>
                  </a:extLst>
                </a:hlinkClick>
              </a:rPr>
              <a:t>Smithian</a:t>
            </a:r>
            <a:r>
              <a:rPr lang="en-GB" b="0" i="0" dirty="0">
                <a:effectLst/>
                <a:latin typeface="Roboto" panose="02000000000000000000" pitchFamily="2" charset="0"/>
              </a:rPr>
              <a:t> political economy. Even in the 19th century, when industrialization changed forever the social composition of England, the old moral economy of the poor survived in various guises, not least of which was the organized </a:t>
            </a:r>
            <a:r>
              <a:rPr lang="en-GB" b="0" i="0" dirty="0" err="1">
                <a:effectLst/>
                <a:latin typeface="Roboto" panose="02000000000000000000" pitchFamily="2" charset="0"/>
              </a:rPr>
              <a:t>labor</a:t>
            </a:r>
            <a:r>
              <a:rPr lang="en-GB" b="0" i="0" dirty="0">
                <a:effectLst/>
                <a:latin typeface="Roboto" panose="02000000000000000000" pitchFamily="2" charset="0"/>
              </a:rPr>
              <a:t> movement. The point is that riots are complex events that draw on both new and traditional fears, hopes, and demands for justice that sometimes run contrary to the moral assumptions of the state and ruling classes.</a:t>
            </a:r>
          </a:p>
          <a:p>
            <a:endParaRPr lang="en-GB" dirty="0">
              <a:latin typeface="Roboto" panose="02000000000000000000" pitchFamily="2" charset="0"/>
            </a:endParaRPr>
          </a:p>
          <a:p>
            <a:r>
              <a:rPr lang="en-GB" dirty="0"/>
              <a:t>https://terencerenaud.com/2011/08/12/the-moral-economy-of-the-english-crowd-in-the-twenty-first-century/</a:t>
            </a:r>
          </a:p>
        </p:txBody>
      </p:sp>
    </p:spTree>
    <p:extLst>
      <p:ext uri="{BB962C8B-B14F-4D97-AF65-F5344CB8AC3E}">
        <p14:creationId xmlns:p14="http://schemas.microsoft.com/office/powerpoint/2010/main" val="1515194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642A3-4645-D5B6-9AEE-3C7824991506}"/>
              </a:ext>
            </a:extLst>
          </p:cNvPr>
          <p:cNvSpPr>
            <a:spLocks noGrp="1"/>
          </p:cNvSpPr>
          <p:nvPr>
            <p:ph type="title"/>
          </p:nvPr>
        </p:nvSpPr>
        <p:spPr/>
        <p:txBody>
          <a:bodyPr/>
          <a:lstStyle/>
          <a:p>
            <a:r>
              <a:rPr lang="en-GB" dirty="0"/>
              <a:t>Primary Source</a:t>
            </a:r>
          </a:p>
        </p:txBody>
      </p:sp>
      <p:sp>
        <p:nvSpPr>
          <p:cNvPr id="3" name="Content Placeholder 2">
            <a:extLst>
              <a:ext uri="{FF2B5EF4-FFF2-40B4-BE49-F238E27FC236}">
                <a16:creationId xmlns:a16="http://schemas.microsoft.com/office/drawing/2014/main" id="{84D6C853-9E1D-7C28-939C-42B79829EDE4}"/>
              </a:ext>
            </a:extLst>
          </p:cNvPr>
          <p:cNvSpPr>
            <a:spLocks noGrp="1"/>
          </p:cNvSpPr>
          <p:nvPr>
            <p:ph idx="1"/>
          </p:nvPr>
        </p:nvSpPr>
        <p:spPr/>
        <p:txBody>
          <a:bodyPr>
            <a:normAutofit fontScale="92500" lnSpcReduction="20000"/>
          </a:bodyPr>
          <a:lstStyle/>
          <a:p>
            <a:r>
              <a:rPr lang="en-GB" b="0" i="0" dirty="0" err="1">
                <a:solidFill>
                  <a:srgbClr val="383838"/>
                </a:solidFill>
                <a:effectLst/>
                <a:latin typeface="Lato" panose="020F0502020204030203" pitchFamily="34" charset="0"/>
              </a:rPr>
              <a:t>Areche</a:t>
            </a:r>
            <a:r>
              <a:rPr lang="en-GB" b="0" i="0" dirty="0">
                <a:solidFill>
                  <a:srgbClr val="383838"/>
                </a:solidFill>
                <a:effectLst/>
                <a:latin typeface="Lato" panose="020F0502020204030203" pitchFamily="34" charset="0"/>
              </a:rPr>
              <a:t>, José Antonio de, “</a:t>
            </a:r>
            <a:r>
              <a:rPr lang="en-GB" b="0" i="0" dirty="0">
                <a:solidFill>
                  <a:srgbClr val="393A3B"/>
                </a:solidFill>
                <a:effectLst/>
                <a:latin typeface="Lato" panose="020F0502020204030203" pitchFamily="34" charset="0"/>
                <a:hlinkClick r:id="rId2"/>
              </a:rPr>
              <a:t>All Must Die,</a:t>
            </a:r>
            <a:r>
              <a:rPr lang="en-GB" b="0" i="0" dirty="0">
                <a:solidFill>
                  <a:srgbClr val="383838"/>
                </a:solidFill>
                <a:effectLst/>
                <a:latin typeface="Lato" panose="020F0502020204030203" pitchFamily="34" charset="0"/>
              </a:rPr>
              <a:t>” 1781, in </a:t>
            </a:r>
            <a:r>
              <a:rPr lang="en-GB" b="0" i="1" dirty="0">
                <a:solidFill>
                  <a:srgbClr val="383838"/>
                </a:solidFill>
                <a:effectLst/>
                <a:latin typeface="Lato" panose="020F0502020204030203" pitchFamily="34" charset="0"/>
              </a:rPr>
              <a:t>The Peru Reader: History, Culture, Politics</a:t>
            </a:r>
            <a:r>
              <a:rPr lang="en-GB" b="0" i="0" dirty="0">
                <a:solidFill>
                  <a:srgbClr val="383838"/>
                </a:solidFill>
                <a:effectLst/>
                <a:latin typeface="Lato" panose="020F0502020204030203" pitchFamily="34" charset="0"/>
              </a:rPr>
              <a:t>, eds. Orin </a:t>
            </a:r>
            <a:r>
              <a:rPr lang="en-GB" b="0" i="0" dirty="0" err="1">
                <a:solidFill>
                  <a:srgbClr val="383838"/>
                </a:solidFill>
                <a:effectLst/>
                <a:latin typeface="Lato" panose="020F0502020204030203" pitchFamily="34" charset="0"/>
              </a:rPr>
              <a:t>Starn</a:t>
            </a:r>
            <a:r>
              <a:rPr lang="en-GB" b="0" i="0" dirty="0">
                <a:solidFill>
                  <a:srgbClr val="383838"/>
                </a:solidFill>
                <a:effectLst/>
                <a:latin typeface="Lato" panose="020F0502020204030203" pitchFamily="34" charset="0"/>
              </a:rPr>
              <a:t>, Carlos Iván </a:t>
            </a:r>
            <a:r>
              <a:rPr lang="en-GB" b="0" i="0" dirty="0" err="1">
                <a:solidFill>
                  <a:srgbClr val="383838"/>
                </a:solidFill>
                <a:effectLst/>
                <a:latin typeface="Lato" panose="020F0502020204030203" pitchFamily="34" charset="0"/>
              </a:rPr>
              <a:t>Degregori</a:t>
            </a:r>
            <a:r>
              <a:rPr lang="en-GB" b="0" i="0" dirty="0">
                <a:solidFill>
                  <a:srgbClr val="383838"/>
                </a:solidFill>
                <a:effectLst/>
                <a:latin typeface="Lato" panose="020F0502020204030203" pitchFamily="34" charset="0"/>
              </a:rPr>
              <a:t> and Robin Kirk, Duke University Press (Durham, 1995), pp. 157-161.</a:t>
            </a:r>
            <a:endParaRPr lang="en-GB" dirty="0">
              <a:hlinkClick r:id="rId2"/>
            </a:endParaRPr>
          </a:p>
          <a:p>
            <a:pPr marL="0" indent="0">
              <a:buNone/>
            </a:pPr>
            <a:r>
              <a:rPr lang="en-GB" dirty="0">
                <a:hlinkClick r:id="rId2"/>
              </a:rPr>
              <a:t>https://ebookcentral.proquest.com/lib/warw/reader.action?docID=1168454&amp;ppg=172</a:t>
            </a:r>
            <a:endParaRPr lang="en-GB" dirty="0"/>
          </a:p>
          <a:p>
            <a:endParaRPr lang="en-GB" dirty="0"/>
          </a:p>
          <a:p>
            <a:pPr marL="0" indent="0">
              <a:buNone/>
            </a:pPr>
            <a:r>
              <a:rPr lang="en-GB" b="0" i="1" dirty="0">
                <a:solidFill>
                  <a:srgbClr val="383838"/>
                </a:solidFill>
                <a:effectLst/>
                <a:latin typeface="Lato" panose="020F0502020204030203" pitchFamily="34" charset="0"/>
              </a:rPr>
              <a:t>In pairs or small groups read half the text each )e.g. 1. From the beginning to “family members.” p.158 2. From “To this same end” p.158 to the end).</a:t>
            </a:r>
          </a:p>
          <a:p>
            <a:pPr marL="0" indent="0">
              <a:buNone/>
            </a:pPr>
            <a:endParaRPr lang="en-GB" dirty="0"/>
          </a:p>
          <a:p>
            <a:r>
              <a:rPr lang="en-GB" dirty="0"/>
              <a:t>What does the source tell us about the Bourbon Reforms, the Andean Rebellions and late-eighteenth century Latin America? What does it not tell us? Where else might you look to further your research.</a:t>
            </a:r>
          </a:p>
        </p:txBody>
      </p:sp>
    </p:spTree>
    <p:extLst>
      <p:ext uri="{BB962C8B-B14F-4D97-AF65-F5344CB8AC3E}">
        <p14:creationId xmlns:p14="http://schemas.microsoft.com/office/powerpoint/2010/main" val="9222318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8" ma:contentTypeDescription="Create a new document." ma:contentTypeScope="" ma:versionID="fa1ccab02bae9796540cf05e0ea29bee">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cf3c058dd1442459494b8dd22c1752dc"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ystemTags" ma:index="25"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Props1.xml><?xml version="1.0" encoding="utf-8"?>
<ds:datastoreItem xmlns:ds="http://schemas.openxmlformats.org/officeDocument/2006/customXml" ds:itemID="{A4A7AEC2-B63D-4370-A457-5A168CD70D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F765B7E-7E26-4AD7-ABD5-1AF42F10BA06}">
  <ds:schemaRefs>
    <ds:schemaRef ds:uri="http://schemas.microsoft.com/sharepoint/v3/contenttype/forms"/>
  </ds:schemaRefs>
</ds:datastoreItem>
</file>

<file path=customXml/itemProps3.xml><?xml version="1.0" encoding="utf-8"?>
<ds:datastoreItem xmlns:ds="http://schemas.openxmlformats.org/officeDocument/2006/customXml" ds:itemID="{3CDBCF9E-DD51-4E31-8B17-136C9C1B3255}">
  <ds:schemaRefs>
    <ds:schemaRef ds:uri="http://schemas.microsoft.com/office/2006/documentManagement/types"/>
    <ds:schemaRef ds:uri="http://schemas.microsoft.com/office/infopath/2007/PartnerControls"/>
    <ds:schemaRef ds:uri="11db2d92-1f16-47bb-8804-3a24efa45e06"/>
    <ds:schemaRef ds:uri="http://purl.org/dc/terms/"/>
    <ds:schemaRef ds:uri="http://purl.org/dc/elements/1.1/"/>
    <ds:schemaRef ds:uri="427753cb-be06-45cf-ad60-22eadfd2a33e"/>
    <ds:schemaRef ds:uri="http://purl.org/dc/dcmitype/"/>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24</TotalTime>
  <Words>619</Words>
  <Application>Microsoft Office PowerPoint</Application>
  <PresentationFormat>Widescreen</PresentationFormat>
  <Paragraphs>26</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Lato</vt:lpstr>
      <vt:lpstr>Roboto</vt:lpstr>
      <vt:lpstr>Office Theme</vt:lpstr>
      <vt:lpstr>The Eighteenth Century</vt:lpstr>
      <vt:lpstr>Terence Renaud on E. P. Thompson’s Moral Economy</vt:lpstr>
      <vt:lpstr>Primary Source</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Eighteenth Century</dc:title>
  <dc:creator>Doyle, Rosie</dc:creator>
  <cp:lastModifiedBy>Doyle, Rosie</cp:lastModifiedBy>
  <cp:revision>1</cp:revision>
  <dcterms:created xsi:type="dcterms:W3CDTF">2023-11-30T15:54:51Z</dcterms:created>
  <dcterms:modified xsi:type="dcterms:W3CDTF">2023-11-30T16:18:54Z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