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72" r:id="rId2"/>
    <p:sldId id="258" r:id="rId3"/>
    <p:sldId id="278" r:id="rId4"/>
    <p:sldId id="309" r:id="rId5"/>
    <p:sldId id="263" r:id="rId6"/>
    <p:sldId id="312" r:id="rId7"/>
    <p:sldId id="279" r:id="rId8"/>
    <p:sldId id="280" r:id="rId9"/>
    <p:sldId id="281" r:id="rId10"/>
    <p:sldId id="299" r:id="rId11"/>
    <p:sldId id="282" r:id="rId12"/>
    <p:sldId id="285" r:id="rId13"/>
    <p:sldId id="283" r:id="rId14"/>
    <p:sldId id="284" r:id="rId15"/>
    <p:sldId id="288" r:id="rId16"/>
    <p:sldId id="289" r:id="rId17"/>
    <p:sldId id="290" r:id="rId18"/>
    <p:sldId id="301" r:id="rId19"/>
    <p:sldId id="266" r:id="rId20"/>
    <p:sldId id="274" r:id="rId21"/>
    <p:sldId id="291" r:id="rId22"/>
    <p:sldId id="292" r:id="rId23"/>
    <p:sldId id="293" r:id="rId24"/>
    <p:sldId id="276" r:id="rId25"/>
    <p:sldId id="294" r:id="rId26"/>
    <p:sldId id="268" r:id="rId27"/>
    <p:sldId id="295" r:id="rId28"/>
    <p:sldId id="296" r:id="rId29"/>
    <p:sldId id="297" r:id="rId30"/>
    <p:sldId id="277" r:id="rId31"/>
    <p:sldId id="269" r:id="rId32"/>
    <p:sldId id="298" r:id="rId33"/>
    <p:sldId id="302" r:id="rId34"/>
    <p:sldId id="303" r:id="rId35"/>
    <p:sldId id="304" r:id="rId36"/>
    <p:sldId id="305" r:id="rId37"/>
    <p:sldId id="306" r:id="rId38"/>
    <p:sldId id="308" r:id="rId39"/>
    <p:sldId id="310" r:id="rId40"/>
    <p:sldId id="316" r:id="rId41"/>
    <p:sldId id="313" r:id="rId42"/>
    <p:sldId id="314" r:id="rId43"/>
    <p:sldId id="315" r:id="rId44"/>
    <p:sldId id="267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86BC1-5016-3148-88C9-B401EE62490C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51163-CE16-B14E-B44E-ACF376F9C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6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690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38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5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5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563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688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609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3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7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1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67511-FCAB-184E-87B4-D4C912F237A8}" type="datetimeFigureOut">
              <a:rPr lang="en-US" smtClean="0"/>
              <a:t>26/11/2014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C4F85-20F5-BD4D-82DC-251B17B55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1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3980" y="1063312"/>
            <a:ext cx="3252820" cy="797485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portrait of Simón Bolívar around the time of his death, by José María Espinosa, 1830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3771" r="-63771"/>
          <a:stretch>
            <a:fillRect/>
          </a:stretch>
        </p:blipFill>
        <p:spPr>
          <a:xfrm>
            <a:off x="3115125" y="2332037"/>
            <a:ext cx="8229600" cy="4525963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rcRect l="-62818" r="-62818"/>
          <a:stretch>
            <a:fillRect/>
          </a:stretch>
        </p:blipFill>
        <p:spPr>
          <a:xfrm>
            <a:off x="-2032759" y="2332037"/>
            <a:ext cx="8229600" cy="45259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3922" y="1712877"/>
            <a:ext cx="375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Simón Bolívar around 1815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2896" y="274638"/>
            <a:ext cx="4931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Independence in the Americas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980787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tart </a:t>
            </a:r>
            <a:r>
              <a:rPr lang="en-US" dirty="0" smtClean="0"/>
              <a:t>with the contingent, </a:t>
            </a:r>
            <a:r>
              <a:rPr lang="en-US" dirty="0" err="1" smtClean="0"/>
              <a:t>conjunctural</a:t>
            </a:r>
            <a:r>
              <a:rPr lang="en-US" dirty="0" smtClean="0"/>
              <a:t> events</a:t>
            </a:r>
            <a:r>
              <a:rPr lang="en-US" dirty="0" smtClean="0"/>
              <a:t>—</a:t>
            </a:r>
          </a:p>
          <a:p>
            <a:pPr marL="0" indent="0">
              <a:buNone/>
            </a:pPr>
            <a:r>
              <a:rPr lang="en-US" dirty="0" smtClean="0"/>
              <a:t>crisis </a:t>
            </a:r>
            <a:r>
              <a:rPr lang="en-US" dirty="0" smtClean="0"/>
              <a:t>in the Hispanic world: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316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sz="2400" dirty="0" smtClean="0"/>
              <a:t>Crisis in the Iberian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1807: Napoleonic </a:t>
            </a:r>
            <a:r>
              <a:rPr lang="en-US" dirty="0" smtClean="0"/>
              <a:t>troops invaded </a:t>
            </a:r>
            <a:r>
              <a:rPr lang="en-US" dirty="0" smtClean="0"/>
              <a:t>the Iberian peninsula, leading to the </a:t>
            </a:r>
            <a:r>
              <a:rPr lang="en-US" b="1" dirty="0" smtClean="0"/>
              <a:t>Peninsular War (1808-14)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328" y="3241958"/>
            <a:ext cx="3614472" cy="2971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609360"/>
            <a:ext cx="3467302" cy="275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80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Francisco Goya, </a:t>
            </a:r>
            <a:r>
              <a:rPr lang="en-US" sz="2400" i="1" dirty="0" smtClean="0"/>
              <a:t>The Third of May, 1808 </a:t>
            </a:r>
            <a:r>
              <a:rPr lang="en-US" sz="2400" dirty="0" smtClean="0"/>
              <a:t>(1814)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0246" r="-202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4494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sz="2400" dirty="0" smtClean="0"/>
              <a:t>Crisis in the Iberian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Two consequences: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n 1807 the Portuguese </a:t>
            </a:r>
            <a:r>
              <a:rPr lang="en-US" dirty="0" smtClean="0"/>
              <a:t>royal family fled to safety in </a:t>
            </a:r>
            <a:r>
              <a:rPr lang="en-US" dirty="0" smtClean="0"/>
              <a:t>Brazil.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Portugal </a:t>
            </a:r>
            <a:r>
              <a:rPr lang="en-US" b="1" dirty="0"/>
              <a:t>was governed from Brazil until the defeat of Napoleon.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799163" y="3995298"/>
            <a:ext cx="1655411" cy="48514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892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sz="2400" dirty="0" smtClean="0"/>
              <a:t>Crisis in the Iberian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2.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Breakdown in colonial authority in Spanish America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380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‘Crisis of authority’ in the Americas.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As news that </a:t>
            </a:r>
            <a:r>
              <a:rPr lang="en-US" dirty="0" smtClean="0"/>
              <a:t>in 1808 French </a:t>
            </a:r>
            <a:r>
              <a:rPr lang="en-US" dirty="0" smtClean="0"/>
              <a:t>forces had captured the entire Spanish royal family reached the Americas, different colonial administrations reacted differently: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--Some cities set up ‘juntas’ (local governing bodies) to govern until the return of the ‘legitimate’ Bourbon monarchs.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142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‘Crisis of authority’ in the Americas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--in other regions colonial authorities maintained control and condemned the </a:t>
            </a:r>
            <a:r>
              <a:rPr lang="en-US" i="1" dirty="0" smtClean="0"/>
              <a:t>juntas</a:t>
            </a:r>
            <a:r>
              <a:rPr lang="en-US" dirty="0" smtClean="0"/>
              <a:t> as illegitimate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Conflict quickly broke out between these different groups.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401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‘Crisis of authority’ in the Americas.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006" y="1013094"/>
            <a:ext cx="8229600" cy="511307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By 1812 many regions had declared outright independence from Spain.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828" y="3452179"/>
            <a:ext cx="2813172" cy="34424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720" y="1792991"/>
            <a:ext cx="2704710" cy="27047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5603" y="2221059"/>
            <a:ext cx="2381446" cy="33804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1056" y="3001692"/>
            <a:ext cx="2197100" cy="3695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720" y="3608605"/>
            <a:ext cx="2040250" cy="299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04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‘Crisis of authority’ in the Americas.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smtClean="0"/>
              <a:t>period from 1810 to 1815 was </a:t>
            </a:r>
            <a:r>
              <a:rPr lang="en-US" dirty="0" err="1" smtClean="0"/>
              <a:t>characterised</a:t>
            </a:r>
            <a:r>
              <a:rPr lang="en-US" dirty="0" smtClean="0"/>
              <a:t> by outright civil war between loyalists and insurgents.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15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298333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Simón Bolívar, a wealthy creole from Venezuela, led insurgent forces in northern South America.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115125" y="2175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/>
          </a:p>
        </p:txBody>
      </p:sp>
      <p:pic>
        <p:nvPicPr>
          <p:cNvPr id="14" name="Content Placeholder 5"/>
          <p:cNvPicPr>
            <a:picLocks noChangeAspect="1"/>
          </p:cNvPicPr>
          <p:nvPr/>
        </p:nvPicPr>
        <p:blipFill>
          <a:blip r:embed="rId2"/>
          <a:srcRect l="-96844" r="-96844"/>
          <a:stretch>
            <a:fillRect/>
          </a:stretch>
        </p:blipFill>
        <p:spPr>
          <a:xfrm>
            <a:off x="2825746" y="483392"/>
            <a:ext cx="8229600" cy="452596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58666" y="5346102"/>
            <a:ext cx="512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José Gil de Castro, </a:t>
            </a:r>
            <a:r>
              <a:rPr lang="en-US" i="1" dirty="0" smtClean="0"/>
              <a:t>portrait of Simón Bolívar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91268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Version 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Buildup of anti-Spanish feeling (late 18</a:t>
            </a:r>
            <a:r>
              <a:rPr lang="en-US" baseline="30000" dirty="0" smtClean="0"/>
              <a:t>th</a:t>
            </a:r>
            <a:r>
              <a:rPr lang="en-US" dirty="0" smtClean="0"/>
              <a:t> century) . . 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4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2732310" cy="46467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José de San Martín, a professional solider, led the insurgent campaign in southern South America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159423" y="-2422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2"/>
          <a:srcRect l="-68264" r="-68264"/>
          <a:stretch>
            <a:fillRect/>
          </a:stretch>
        </p:blipFill>
        <p:spPr>
          <a:xfrm>
            <a:off x="2598859" y="274638"/>
            <a:ext cx="8229600" cy="4525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86887" y="5287029"/>
            <a:ext cx="4699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José Gil de Castro</a:t>
            </a:r>
            <a:r>
              <a:rPr lang="en-US" i="1" dirty="0" smtClean="0"/>
              <a:t>, Portrait of José de San Martín </a:t>
            </a:r>
            <a:r>
              <a:rPr lang="en-US" dirty="0" smtClean="0"/>
              <a:t>(1818)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585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0112" r="-801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2724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Spanish South America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Spanish reconquest, 1815-1821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ultimate military victory by insurgent forces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‘last’ battle: Battle </a:t>
            </a:r>
            <a:r>
              <a:rPr lang="en-US" dirty="0" smtClean="0"/>
              <a:t>of Ayacucho (1824)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6621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Mexico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2067829" cy="51157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Miguel Hidalgo, parish priest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‘</a:t>
            </a:r>
            <a:r>
              <a:rPr lang="en-US" dirty="0" err="1" smtClean="0"/>
              <a:t>Grito</a:t>
            </a:r>
            <a:r>
              <a:rPr lang="en-US" dirty="0" smtClean="0"/>
              <a:t> de Dolores’</a:t>
            </a:r>
          </a:p>
          <a:p>
            <a:pPr marL="0" indent="0">
              <a:buNone/>
            </a:pPr>
            <a:r>
              <a:rPr lang="en-US" dirty="0" smtClean="0"/>
              <a:t> (1810)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/>
          <a:srcRect l="-10231" r="-10231"/>
          <a:stretch>
            <a:fillRect/>
          </a:stretch>
        </p:blipFill>
        <p:spPr>
          <a:xfrm>
            <a:off x="2134656" y="1417638"/>
            <a:ext cx="6891768" cy="37902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22235" y="5685771"/>
            <a:ext cx="7737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Juan O’Gorman’s mural of Miguel Hidalgo’s uprising, circa 1960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077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Hidalgo’s flag, showing the Virgin of Guadalupe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6613" r="-666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0061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Mexico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Hidalgo executed in 1811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Rebellion continued under other leaders such as . . 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4002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José María Morelos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3857" r="-43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11370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Mexico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1821 Treaty of Córdoba ends conflict.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Agustín</a:t>
            </a:r>
            <a:r>
              <a:rPr lang="en-US" dirty="0" smtClean="0"/>
              <a:t> de Iturbide, former royalist officer turned insurgent, became emperor of a newly independent Mexico.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1217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Coronation of Iturbide as </a:t>
            </a:r>
            <a:r>
              <a:rPr lang="en-US" sz="2400" dirty="0" err="1" smtClean="0"/>
              <a:t>Agustín</a:t>
            </a:r>
            <a:r>
              <a:rPr lang="en-US" sz="2400" dirty="0" smtClean="0"/>
              <a:t> I of Mexico (1822)</a:t>
            </a:r>
            <a:endParaRPr lang="en-US" sz="2400" dirty="0"/>
          </a:p>
        </p:txBody>
      </p:sp>
      <p:pic>
        <p:nvPicPr>
          <p:cNvPr id="4" name="Content Placeholder 3" descr="coronacioniturbid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77" r="-172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117930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Brazil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Royal family resided in Rio de Janeiro until the defeat of Napoleon.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Anti-Napoleonic forces that remained loyal of the House of Braganza then asked the royal family to return to Portugal.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All returned aside from the crown prince Pedro.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708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Version 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Buildup of anti-Spanish feeling (late 18</a:t>
            </a:r>
            <a:r>
              <a:rPr lang="en-US" baseline="30000" dirty="0" smtClean="0"/>
              <a:t>th</a:t>
            </a:r>
            <a:r>
              <a:rPr lang="en-US" dirty="0" smtClean="0"/>
              <a:t> century) . . 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leads to anti-Spanish independence movements in 1810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081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‘Fico’</a:t>
            </a:r>
            <a:br>
              <a:rPr lang="en-US" sz="2400" dirty="0" smtClean="0"/>
            </a:br>
            <a:r>
              <a:rPr lang="en-US" sz="2400" dirty="0" smtClean="0"/>
              <a:t> (1822)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576" b="-25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33156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Timing of Political Independence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8018" r="-58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62433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Historians Approached the Wars of Independence?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2850"/>
            <a:ext cx="8229600" cy="503331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Nationalist historiographies </a:t>
            </a:r>
            <a:r>
              <a:rPr lang="en-US" dirty="0" smtClean="0"/>
              <a:t>focused on creating a pantheon of national heroes and founding fathers, producing grand, romantic narratives, and </a:t>
            </a:r>
            <a:r>
              <a:rPr lang="en-US" dirty="0" err="1" smtClean="0"/>
              <a:t>naturalising</a:t>
            </a:r>
            <a:r>
              <a:rPr lang="en-US" dirty="0" smtClean="0"/>
              <a:t> the nation state as the unit of analysis.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--written from the 1820s onwards</a:t>
            </a:r>
          </a:p>
          <a:p>
            <a:pPr marL="0" indent="0">
              <a:buNone/>
            </a:pPr>
            <a:r>
              <a:rPr lang="en-US" dirty="0" smtClean="0"/>
              <a:t>--search for ‘precursors’ and </a:t>
            </a:r>
          </a:p>
          <a:p>
            <a:pPr marL="0" indent="0">
              <a:buNone/>
            </a:pPr>
            <a:r>
              <a:rPr lang="en-US" dirty="0" smtClean="0"/>
              <a:t>‘antecedents’</a:t>
            </a:r>
            <a:endParaRPr lang="en-US" dirty="0"/>
          </a:p>
        </p:txBody>
      </p:sp>
      <p:pic>
        <p:nvPicPr>
          <p:cNvPr id="4" name="Picture 3" descr="mendibur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554" y="3131960"/>
            <a:ext cx="2586446" cy="35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2446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Historians Approached the Wars of Independence?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2386"/>
            <a:ext cx="8229600" cy="50037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b="1" dirty="0" smtClean="0"/>
              <a:t>Structural analyses</a:t>
            </a:r>
            <a:r>
              <a:rPr lang="en-US" b="1" i="1" dirty="0" smtClean="0"/>
              <a:t> </a:t>
            </a:r>
            <a:r>
              <a:rPr lang="en-US" dirty="0" smtClean="0"/>
              <a:t>of underlying economic and political forces.</a:t>
            </a:r>
          </a:p>
          <a:p>
            <a:pPr marL="0" indent="0">
              <a:buNone/>
            </a:pPr>
            <a:r>
              <a:rPr lang="en-US" dirty="0" smtClean="0"/>
              <a:t>--breakdown of the ‘colonial pact’ through the Bourbon reforms.</a:t>
            </a:r>
          </a:p>
          <a:p>
            <a:pPr marL="0" indent="0">
              <a:buNone/>
            </a:pPr>
            <a:r>
              <a:rPr lang="en-US" dirty="0" smtClean="0"/>
              <a:t>--late colonial riots not as precursors but as disputes about the moral economy.</a:t>
            </a:r>
          </a:p>
          <a:p>
            <a:pPr marL="0" indent="0">
              <a:buNone/>
            </a:pPr>
            <a:r>
              <a:rPr lang="en-US" dirty="0" smtClean="0"/>
              <a:t>--less focused on the nation; more interested in class</a:t>
            </a:r>
          </a:p>
          <a:p>
            <a:pPr marL="0" indent="0">
              <a:buNone/>
            </a:pPr>
            <a:r>
              <a:rPr lang="en-US" dirty="0" smtClean="0"/>
              <a:t>--written particularly from the 1960s onwards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7553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Historians Approached the Wars of Independence?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b="1" dirty="0" smtClean="0"/>
              <a:t>Structural analyses</a:t>
            </a:r>
            <a:r>
              <a:rPr lang="en-US" dirty="0" smtClean="0"/>
              <a:t> continued</a:t>
            </a:r>
          </a:p>
          <a:p>
            <a:pPr marL="0" indent="0">
              <a:buNone/>
            </a:pPr>
            <a:r>
              <a:rPr lang="en-US" dirty="0" smtClean="0"/>
              <a:t>--these works often viewed independence not as a triumph of nationalism or </a:t>
            </a:r>
            <a:r>
              <a:rPr lang="en-US" dirty="0" err="1" smtClean="0"/>
              <a:t>decolonialism</a:t>
            </a:r>
            <a:r>
              <a:rPr lang="en-US" dirty="0" smtClean="0"/>
              <a:t> but as a crisis in the ancien régime caused by the inability of existing economic models to cope with capitalism or modernity.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2046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Historians Approached the Wars of Independence?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Analyses of </a:t>
            </a:r>
            <a:r>
              <a:rPr lang="en-US" b="1" dirty="0" smtClean="0"/>
              <a:t>political culture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--focus on the development of modern political structures such as elections and constitutions, and the rise of a public sphere.</a:t>
            </a:r>
          </a:p>
          <a:p>
            <a:pPr marL="0" indent="0">
              <a:buNone/>
            </a:pPr>
            <a:r>
              <a:rPr lang="en-US" dirty="0" smtClean="0"/>
              <a:t>--finds evidence for widespread engagement with these new political practices.</a:t>
            </a:r>
          </a:p>
          <a:p>
            <a:pPr marL="0" indent="0">
              <a:buNone/>
            </a:pPr>
            <a:r>
              <a:rPr lang="en-US" dirty="0" smtClean="0"/>
              <a:t>--view Spain and its colonies holistically: all experienced the advent of modernity.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7095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Historians Approached the Wars of Independence?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96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3. Analyses of </a:t>
            </a:r>
            <a:r>
              <a:rPr lang="en-US" b="1" dirty="0" smtClean="0"/>
              <a:t>political culture</a:t>
            </a:r>
            <a:r>
              <a:rPr lang="en-US" dirty="0" smtClean="0"/>
              <a:t> continued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--particular emphasis on the rise of electoral democracy during the Peninsular War.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-84412" r="-84412"/>
          <a:stretch>
            <a:fillRect/>
          </a:stretch>
        </p:blipFill>
        <p:spPr>
          <a:xfrm>
            <a:off x="2115759" y="1417638"/>
            <a:ext cx="8229600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18472" y="6126163"/>
            <a:ext cx="4168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Constitution of Cádiz (1812)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9738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Historians Approached the Wars of Independence?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4. </a:t>
            </a:r>
            <a:r>
              <a:rPr lang="en-US" b="1" dirty="0"/>
              <a:t>S</a:t>
            </a:r>
            <a:r>
              <a:rPr lang="en-US" b="1" dirty="0" smtClean="0"/>
              <a:t>ocial histories</a:t>
            </a:r>
            <a:r>
              <a:rPr lang="en-US" dirty="0" smtClean="0"/>
              <a:t> of independence</a:t>
            </a:r>
          </a:p>
          <a:p>
            <a:pPr marL="0" indent="0">
              <a:buNone/>
            </a:pPr>
            <a:r>
              <a:rPr lang="en-US" dirty="0" smtClean="0"/>
              <a:t>--a ‘history from below’ focused on the experiences of non elite groups such as enslaved people or  indigenous communities.</a:t>
            </a:r>
          </a:p>
          <a:p>
            <a:pPr marL="0" indent="0">
              <a:buNone/>
            </a:pPr>
            <a:r>
              <a:rPr lang="en-US" dirty="0" smtClean="0"/>
              <a:t>--questions whether political independence resulted in significant change to social structures.</a:t>
            </a:r>
          </a:p>
          <a:p>
            <a:pPr marL="0" indent="0">
              <a:buNone/>
            </a:pPr>
            <a:r>
              <a:rPr lang="en-US" dirty="0" smtClean="0"/>
              <a:t>--challenges the importance of independence as a watershed (1750-1850)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5298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Historians Approached the Wars of Independence?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current areas of interest: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 the rise of new political practices such as elections and the extent to which these practices were embraced by non-elites.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--changes in social structures such as those related to gender norms</a:t>
            </a:r>
          </a:p>
        </p:txBody>
      </p:sp>
    </p:spTree>
    <p:extLst>
      <p:ext uri="{BB962C8B-B14F-4D97-AF65-F5344CB8AC3E}">
        <p14:creationId xmlns:p14="http://schemas.microsoft.com/office/powerpoint/2010/main" val="6216090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Historians Approached the Wars of Independence?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1740" cy="4868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current areas of interest, continued: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--the importance of the Atlantic context: the US war of independence, the French Revolution and the Haitian Revolution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rcRect l="-81399" r="-81399"/>
          <a:stretch>
            <a:fillRect/>
          </a:stretch>
        </p:blipFill>
        <p:spPr>
          <a:xfrm>
            <a:off x="3129891" y="1600200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66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version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significance of the </a:t>
            </a:r>
            <a:r>
              <a:rPr lang="en-US" b="1" dirty="0" smtClean="0"/>
              <a:t>Enlightenment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--circulation of ideas and discourses across the </a:t>
            </a:r>
            <a:r>
              <a:rPr lang="en-US" dirty="0" smtClean="0"/>
              <a:t>Atlantic (republicanism, natural laws, citizenship)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--emergence of new identities (creole patriotism)</a:t>
            </a:r>
          </a:p>
        </p:txBody>
      </p:sp>
    </p:spTree>
    <p:extLst>
      <p:ext uri="{BB962C8B-B14F-4D97-AF65-F5344CB8AC3E}">
        <p14:creationId xmlns:p14="http://schemas.microsoft.com/office/powerpoint/2010/main" val="17221918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Historians Approached the Wars of Independence?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current areas of interest, continued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</a:t>
            </a:r>
            <a:r>
              <a:rPr lang="en-US" dirty="0" smtClean="0"/>
              <a:t>legacies, commemorations, resonances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44583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State commemoration:</a:t>
            </a:r>
            <a:br>
              <a:rPr lang="en-US" sz="2400" dirty="0" smtClean="0"/>
            </a:br>
            <a:r>
              <a:rPr lang="en-US" sz="2400" dirty="0" smtClean="0"/>
              <a:t>1865 Mexican Hidalgo stamp and 1974 Peruvian Junín and Ayacucho stamp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6840" r="-76840"/>
          <a:stretch>
            <a:fillRect/>
          </a:stretch>
        </p:blipFill>
        <p:spPr>
          <a:xfrm>
            <a:off x="-2097361" y="1600200"/>
            <a:ext cx="8229600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600200"/>
            <a:ext cx="57150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098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political appropriation:</a:t>
            </a:r>
            <a:br>
              <a:rPr lang="en-US" sz="2400" dirty="0" smtClean="0"/>
            </a:br>
            <a:r>
              <a:rPr lang="en-US" sz="2400" dirty="0" smtClean="0"/>
              <a:t>Venezuelan president Hugo Chávez in front of a portrait of Simón Bolívar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7409" r="-474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75868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popular memories—or political appropriation?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/>
              <a:t>graffitis</a:t>
            </a:r>
            <a:r>
              <a:rPr lang="en-US" sz="1800" dirty="0" smtClean="0"/>
              <a:t> in Bogotá (Colombia)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03428"/>
            <a:ext cx="1270000" cy="95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571" y="3081484"/>
            <a:ext cx="5634031" cy="36879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87629" y="2470150"/>
            <a:ext cx="3219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graffiti in Caracas (</a:t>
            </a:r>
            <a:r>
              <a:rPr lang="en-US" dirty="0" err="1" smtClean="0"/>
              <a:t>Venzuela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689085"/>
            <a:ext cx="2835120" cy="189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637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Popular memories:</a:t>
            </a:r>
            <a:br>
              <a:rPr lang="en-US" sz="2400" dirty="0" smtClean="0"/>
            </a:br>
            <a:r>
              <a:rPr lang="en-US" sz="2400" dirty="0" smtClean="0"/>
              <a:t>Toussaint </a:t>
            </a:r>
            <a:r>
              <a:rPr lang="en-US" sz="2400" dirty="0" err="1" smtClean="0"/>
              <a:t>L’Ouverture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3700" r="-53700"/>
          <a:stretch>
            <a:fillRect/>
          </a:stretch>
        </p:blipFill>
        <p:spPr>
          <a:xfrm>
            <a:off x="-1626333" y="1417638"/>
            <a:ext cx="8229600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409" y="1032377"/>
            <a:ext cx="2857500" cy="4356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9874" y="5620435"/>
            <a:ext cx="3396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Jacob Lawrence, from the Toussaint </a:t>
            </a:r>
            <a:r>
              <a:rPr lang="en-US" dirty="0" err="1" smtClean="0"/>
              <a:t>L’Ouverture</a:t>
            </a:r>
            <a:r>
              <a:rPr lang="en-US" dirty="0" smtClean="0"/>
              <a:t> Series, 1936-38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0726" y="5108274"/>
            <a:ext cx="3467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Nicolas-Eustache </a:t>
            </a:r>
            <a:r>
              <a:rPr lang="en-US" dirty="0" err="1" smtClean="0"/>
              <a:t>Maurin</a:t>
            </a:r>
            <a:r>
              <a:rPr lang="en-US" dirty="0" smtClean="0"/>
              <a:t> lithograph of Toussaint </a:t>
            </a:r>
            <a:r>
              <a:rPr lang="en-US" dirty="0" err="1" smtClean="0"/>
              <a:t>L’Ouverture</a:t>
            </a:r>
            <a:r>
              <a:rPr lang="en-US" dirty="0" smtClean="0"/>
              <a:t>,  early 19th century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032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034"/>
            <a:ext cx="8229600" cy="1740808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The circulation of ideas in the 18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 Atlantic </a:t>
            </a:r>
            <a:r>
              <a:rPr lang="en-US" sz="2800" dirty="0" smtClean="0"/>
              <a:t>world:</a:t>
            </a:r>
            <a:br>
              <a:rPr lang="en-US" sz="2800" dirty="0" smtClean="0"/>
            </a:br>
            <a:r>
              <a:rPr lang="en-US" sz="2800" i="1" dirty="0" smtClean="0"/>
              <a:t>an example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dirty="0" smtClean="0"/>
              <a:t>The </a:t>
            </a:r>
            <a:r>
              <a:rPr lang="en-US" sz="2800" i="1" dirty="0" err="1" smtClean="0"/>
              <a:t>Mercurio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Peruano</a:t>
            </a:r>
            <a:r>
              <a:rPr lang="en-US" sz="2800" i="1" dirty="0" smtClean="0"/>
              <a:t> </a:t>
            </a:r>
            <a:r>
              <a:rPr lang="en-US" sz="2800" dirty="0" smtClean="0"/>
              <a:t>republished Lavoisier’s system of binomial nomenclature (1791)</a:t>
            </a:r>
            <a:endParaRPr lang="en-US" sz="2800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1884" r="-11884"/>
          <a:stretch>
            <a:fillRect/>
          </a:stretch>
        </p:blipFill>
        <p:spPr>
          <a:xfrm>
            <a:off x="457200" y="2056805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41129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version 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Bourbon reforms </a:t>
            </a:r>
            <a:r>
              <a:rPr lang="en-US" dirty="0" smtClean="0"/>
              <a:t>eroded </a:t>
            </a:r>
            <a:r>
              <a:rPr lang="en-US" dirty="0" smtClean="0"/>
              <a:t>the </a:t>
            </a:r>
            <a:r>
              <a:rPr lang="en-US" b="1" dirty="0" smtClean="0"/>
              <a:t>‘colonial pact’ </a:t>
            </a:r>
            <a:r>
              <a:rPr lang="en-US" dirty="0" smtClean="0"/>
              <a:t>and </a:t>
            </a:r>
            <a:r>
              <a:rPr lang="en-US" dirty="0" smtClean="0"/>
              <a:t>led </a:t>
            </a:r>
            <a:r>
              <a:rPr lang="en-US" dirty="0" smtClean="0"/>
              <a:t>to widespread dissatisfaction with Spanish </a:t>
            </a:r>
            <a:r>
              <a:rPr lang="en-US" dirty="0" smtClean="0"/>
              <a:t>rule </a:t>
            </a:r>
          </a:p>
          <a:p>
            <a:pPr marL="0" indent="0">
              <a:buNone/>
            </a:pPr>
            <a:r>
              <a:rPr lang="en-US" dirty="0" smtClean="0"/>
              <a:t>						</a:t>
            </a:r>
            <a:r>
              <a:rPr lang="en-US" b="1" dirty="0" smtClean="0"/>
              <a:t>proto</a:t>
            </a:r>
            <a:r>
              <a:rPr lang="en-US" b="1" dirty="0"/>
              <a:t>-</a:t>
            </a:r>
            <a:r>
              <a:rPr lang="en-US" b="1" dirty="0" smtClean="0"/>
              <a:t>nationalism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leading to a breakdown in colonial hegemony and the start of the wars of independence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	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713539" y="3381734"/>
            <a:ext cx="1298640" cy="64210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17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version 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Napoleonic wars, and especially Napoleon’s invasion of the Iberian Peninsula in 1808. .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7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version 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Napoleonic </a:t>
            </a:r>
            <a:r>
              <a:rPr lang="en-US" b="1" dirty="0" smtClean="0"/>
              <a:t>wars</a:t>
            </a:r>
            <a:r>
              <a:rPr lang="en-US" dirty="0" smtClean="0"/>
              <a:t>, and especially Napoleon’s invasion of the Iberian Peninsula in </a:t>
            </a:r>
            <a:r>
              <a:rPr lang="en-US" dirty="0" smtClean="0"/>
              <a:t>1807 </a:t>
            </a:r>
            <a:r>
              <a:rPr lang="en-US" dirty="0" smtClean="0"/>
              <a:t>. . 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led </a:t>
            </a:r>
            <a:r>
              <a:rPr lang="en-US" dirty="0" smtClean="0"/>
              <a:t>to breakdown in political consensus in the Hispanic world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0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One version stresses the antecedents to the actual outbreak of independence.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other stresses the contingent, </a:t>
            </a:r>
            <a:r>
              <a:rPr lang="en-US" dirty="0" err="1" smtClean="0"/>
              <a:t>conjunctural</a:t>
            </a:r>
            <a:r>
              <a:rPr lang="en-US" dirty="0" smtClean="0"/>
              <a:t> nature of the collapse of colonial rule.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193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1836</TotalTime>
  <Words>1182</Words>
  <Application>Microsoft Macintosh PowerPoint</Application>
  <PresentationFormat>On-screen Show (4:3)</PresentationFormat>
  <Paragraphs>156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portrait of Simón Bolívar around the time of his death, by José María Espinosa, 1830</vt:lpstr>
      <vt:lpstr>Version 1</vt:lpstr>
      <vt:lpstr>Version 1</vt:lpstr>
      <vt:lpstr>version 1</vt:lpstr>
      <vt:lpstr>The circulation of ideas in the 18th century Atlantic world: an example The Mercurio Peruano republished Lavoisier’s system of binomial nomenclature (1791)</vt:lpstr>
      <vt:lpstr>version 1</vt:lpstr>
      <vt:lpstr>version 2</vt:lpstr>
      <vt:lpstr>version 2</vt:lpstr>
      <vt:lpstr>PowerPoint Presentation</vt:lpstr>
      <vt:lpstr>PowerPoint Presentation</vt:lpstr>
      <vt:lpstr>Crisis in the Iberian world</vt:lpstr>
      <vt:lpstr>Francisco Goya, The Third of May, 1808 (1814) </vt:lpstr>
      <vt:lpstr>Crisis in the Iberian world</vt:lpstr>
      <vt:lpstr>Crisis in the Iberian world</vt:lpstr>
      <vt:lpstr>‘Crisis of authority’ in the Americas. </vt:lpstr>
      <vt:lpstr>‘Crisis of authority’ in the Americas</vt:lpstr>
      <vt:lpstr>‘Crisis of authority’ in the Americas. </vt:lpstr>
      <vt:lpstr>‘Crisis of authority’ in the Americas. </vt:lpstr>
      <vt:lpstr>PowerPoint Presentation</vt:lpstr>
      <vt:lpstr>PowerPoint Presentation</vt:lpstr>
      <vt:lpstr>PowerPoint Presentation</vt:lpstr>
      <vt:lpstr>Spanish South America</vt:lpstr>
      <vt:lpstr>Mexico</vt:lpstr>
      <vt:lpstr>Hidalgo’s flag, showing the Virgin of Guadalupe</vt:lpstr>
      <vt:lpstr>Mexico</vt:lpstr>
      <vt:lpstr>José María Morelos</vt:lpstr>
      <vt:lpstr>Mexico</vt:lpstr>
      <vt:lpstr>Coronation of Iturbide as Agustín I of Mexico (1822)</vt:lpstr>
      <vt:lpstr>Brazil</vt:lpstr>
      <vt:lpstr>The ‘Fico’  (1822)</vt:lpstr>
      <vt:lpstr>Timing of Political Independence </vt:lpstr>
      <vt:lpstr>How Have Historians Approached the Wars of Independence?</vt:lpstr>
      <vt:lpstr>How Have Historians Approached the Wars of Independence?</vt:lpstr>
      <vt:lpstr>How Have Historians Approached the Wars of Independence?</vt:lpstr>
      <vt:lpstr>How Have Historians Approached the Wars of Independence?</vt:lpstr>
      <vt:lpstr>How Have Historians Approached the Wars of Independence?</vt:lpstr>
      <vt:lpstr>How Have Historians Approached the Wars of Independence?</vt:lpstr>
      <vt:lpstr>How Have Historians Approached the Wars of Independence?</vt:lpstr>
      <vt:lpstr>How Have Historians Approached the Wars of Independence?</vt:lpstr>
      <vt:lpstr>How Have Historians Approached the Wars of Independence?</vt:lpstr>
      <vt:lpstr>State commemoration: 1865 Mexican Hidalgo stamp and 1974 Peruvian Junín and Ayacucho stamp</vt:lpstr>
      <vt:lpstr>political appropriation: Venezuelan president Hugo Chávez in front of a portrait of Simón Bolívar</vt:lpstr>
      <vt:lpstr>popular memories—or political appropriation?</vt:lpstr>
      <vt:lpstr>Popular memories: Toussaint L’Ouverture 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Independence in the Americas</dc:title>
  <dc:creator>Rebecca Earle</dc:creator>
  <cp:lastModifiedBy>Rebecca Earle</cp:lastModifiedBy>
  <cp:revision>259</cp:revision>
  <dcterms:created xsi:type="dcterms:W3CDTF">2014-11-24T08:37:24Z</dcterms:created>
  <dcterms:modified xsi:type="dcterms:W3CDTF">2014-11-26T09:11:21Z</dcterms:modified>
</cp:coreProperties>
</file>