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8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7C9AA-97A9-B5BF-FA89-D9FE325249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143B6B-DA61-3BC4-842A-F2E300D124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B85868-E4A6-B3E1-C67E-2384E7D3B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4DD9F-2E0C-4CD3-A41F-D7A7F03B70C0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DA7A5B-230F-CAFA-7A72-1E8145991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838020-C501-63E9-A73C-A60F80C70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977A-177A-4E7F-B89A-171B8FDF9D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545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839D8-050B-3723-9797-38BF99234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E450DA-6B72-E03D-A935-C3B719401E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409DE5-EC66-3C8B-F65D-BDE0F91E0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4DD9F-2E0C-4CD3-A41F-D7A7F03B70C0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F221C2-34C9-3052-FB77-E28B4FC12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DBE31F-A19A-F9B0-7926-5A50A2CA5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977A-177A-4E7F-B89A-171B8FDF9D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331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DC1A459-0469-12EB-01C6-56B8A206AE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7C6446-1656-AF9D-578B-4349EFF67C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9B3E64-1D09-EAA5-6C01-878926DEB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4DD9F-2E0C-4CD3-A41F-D7A7F03B70C0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98BDA-F443-B709-0611-5625340AF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D4A2B-5062-E14C-1F86-8809E61CA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977A-177A-4E7F-B89A-171B8FDF9D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873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BCDB6-A8E9-1671-579C-8A2FC358D1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429AA8-9CB3-FBB6-DC1A-A0EF1B5482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F3F1D8-CFBD-8B56-4DF8-069698329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4DD9F-2E0C-4CD3-A41F-D7A7F03B70C0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81BCC0-EACE-BAC0-0E37-EB05496C5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66E561-34E2-939F-9200-17F7CBE87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977A-177A-4E7F-B89A-171B8FDF9D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4414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358E0B-B994-5BA5-2A46-B6D17A4F9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7FF0D9-E1EF-9BCB-199F-29C58A97A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328C71-5183-351B-EE53-BF9CCB281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4DD9F-2E0C-4CD3-A41F-D7A7F03B70C0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F58813-1C13-CE8F-BD87-1374A23E7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471A20-3102-874B-4147-30D57CE69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977A-177A-4E7F-B89A-171B8FDF9D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563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4A3A30-4730-8C08-889A-8C8CA1F92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ED07AE-BE2B-A9D8-CEEA-2D2A096008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232CC9-9EE9-FD76-CF3D-70EE230616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F4D220-66B4-02F6-ED25-67172A12D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4DD9F-2E0C-4CD3-A41F-D7A7F03B70C0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CE6938-BEE1-E605-C752-FDA9C8E6F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9E1E89-B3D7-6AC8-BC3F-C52DEB4EB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977A-177A-4E7F-B89A-171B8FDF9D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6639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66E53-8A07-EBBB-4684-58A9DF0A38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DFC6A2-6A59-729E-B20F-1343B7C182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947F09-151D-5502-B6CF-F7736D74C4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436033-6577-2CF5-945C-565D20BD13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DFA76C6-5653-5820-B36C-8E61DFF019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053115E-85F0-BB86-E5BA-D384ED6FE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4DD9F-2E0C-4CD3-A41F-D7A7F03B70C0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69CF7F-B7DA-AB19-2690-A1E05D1AC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DDBCBE-2F53-B965-EC90-03EAA378B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977A-177A-4E7F-B89A-171B8FDF9D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5989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21B3D-F6C9-E4DC-96B4-3CC0181FE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5F7F72-93BE-4731-E185-8A1917A64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4DD9F-2E0C-4CD3-A41F-D7A7F03B70C0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09B233-36DE-0341-0580-C1B201A6A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8E62AF-4C69-99B7-B9E0-A304BC7FC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977A-177A-4E7F-B89A-171B8FDF9D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7726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82A443-0B23-935F-4B71-33F116246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4DD9F-2E0C-4CD3-A41F-D7A7F03B70C0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B03ACA-271C-5CC7-0BEF-CC03A6906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0EF2EB-2CCE-F773-B443-D7453B032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977A-177A-4E7F-B89A-171B8FDF9D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4703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9F113C-8B55-2F5F-0E54-B11C6DE60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735717-31D1-198D-DCEF-196B943AE4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FF2564-0431-2248-326F-DA2C97801B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E81379-D771-FFCD-3FA9-70259586D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4DD9F-2E0C-4CD3-A41F-D7A7F03B70C0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5E88FD-6FBB-0291-44A0-A226C1F4D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BCF32F-95D5-F766-89B4-38ABD6926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977A-177A-4E7F-B89A-171B8FDF9D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7112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1E1FF0-391A-6729-2EE4-B403C3FB40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23A867-0EA8-187F-E7C5-B43B44CF84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E0568A-2135-2ACF-D113-47E2480AC4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71CF81-9B4D-04CB-0752-5236E8826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4DD9F-2E0C-4CD3-A41F-D7A7F03B70C0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88A3C5-F128-05AC-5C3E-4A8FF1A35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9E0148-2C56-1133-CBA7-204B8C7AD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977A-177A-4E7F-B89A-171B8FDF9D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3708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15A14DB-7540-2A2B-5414-FF2CFDF17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C48844-B54C-20AC-D968-C39C6579B7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86F1B0-2BE6-B667-C56A-F904BD35D1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4DD9F-2E0C-4CD3-A41F-D7A7F03B70C0}" type="datetimeFigureOut">
              <a:rPr lang="en-GB" smtClean="0"/>
              <a:t>08/12/2023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8ED714-A312-8498-8760-C7E41170D2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BEABCC-0A33-98A6-3D18-998C28C3B8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21977A-177A-4E7F-B89A-171B8FDF9D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612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La_Independencia_del_Per%C3%BA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search?sca_esv=588287231&amp;rlz=1C1GCEJ_enGB863GB863&amp;sxsrf=AM9HkKnwGjs5cubwAJTqMnzpMraXCj_6Xg:1701847302076&amp;q=Evaristo+Fern%C3%A1ndez+de+San+Miguel,+1820&amp;stick=H4sIAAAAAAAAAONgVuLWT9c3NDIoyDAyyVvEqu5alliUWVySr-CWWpR3eGFeSmqVQkqqQnBinoJvZnppao6OgqGFkQEAWcb9FzkAAAA&amp;sa=X&amp;sqi=2&amp;ved=2ahUKEwjExJufo_qCAxUgUUEAHSr_C98QmxMoAXoECEMQAw" TargetMode="External"/><Relationship Id="rId7" Type="http://schemas.openxmlformats.org/officeDocument/2006/relationships/hyperlink" Target="https://www.google.com/search?sca_esv=588287231&amp;rlz=1C1GCEJ_enGB863GB863&amp;sxsrf=AM9HkKnwGjs5cubwAJTqMnzpMraXCj_6Xg:1701847302076&amp;q=Jos%C3%A9+Melchor+Gomis,+1820&amp;stick=H4sIAAAAAAAAAONgVuLWT9c3NDI2TrMoMVnEKumVX3x4pYJvak5yRn6Rgnt-bmaxjoKhhZEBAJUyo54rAAAA&amp;sa=X&amp;sqi=2&amp;ved=2ahUKEwjExJufo_qCAxUgUUEAHSr_C98QmxMoAXoECEEQAw" TargetMode="External"/><Relationship Id="rId2" Type="http://schemas.openxmlformats.org/officeDocument/2006/relationships/hyperlink" Target="https://www.google.com/search?sca_esv=588287231&amp;rlz=1C1GCEJ_enGB863GB863&amp;sxsrf=AM9HkKnwGjs5cubwAJTqMnzpMraXCj_6Xg:1701847302076&amp;q=himno+de+riego+lyrics&amp;sa=X&amp;sqi=2&amp;ved=2ahUKEwjExJufo_qCAxUgUUEAHSr_C98Q6BMoAHoECEMQA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ogle.com/search?sca_esv=588287231&amp;rlz=1C1GCEJ_enGB863GB863&amp;sxsrf=AM9HkKnwGjs5cubwAJTqMnzpMraXCj_6Xg:1701847302076&amp;q=himno+de+riego+music&amp;sa=X&amp;sqi=2&amp;ved=2ahUKEwjExJufo_qCAxUgUUEAHSr_C98Q6BMoAHoECEEQAg" TargetMode="External"/><Relationship Id="rId5" Type="http://schemas.openxmlformats.org/officeDocument/2006/relationships/hyperlink" Target="https://www.google.com/search?sca_esv=588287231&amp;rlz=1C1GCEJ_enGB863GB863&amp;sxsrf=AM9HkKnwGjs5cubwAJTqMnzpMraXCj_6Xg:1701847302076&amp;q=Jos%C3%A9+Melchor+Gomis&amp;si=ALGXSlYPkF2MKlZLFV56Lmj_Zy6Z70dntmeBx1DfctjYnmVI_ZdHIWf3OpCQEyVYe4-E9RV_zgS402hWSo6QnOJxiSO1FTjtFilAFVqNTX1GjDEiYNvVdiROT2fZzxf8APbCQ5nHdCIVFFDHXwu-CgpNiVIyHrrK5BL9ZWSxQ-QK4OnSOIwfMey3-OQoqUb_clN177kJJPSxqzq_cADOYs3n4ZJSee27Pw%3D%3D&amp;sa=X&amp;sqi=2&amp;ved=2ahUKEwjExJufo_qCAxUgUUEAHSr_C98QmxMoAXoECEIQAw" TargetMode="External"/><Relationship Id="rId4" Type="http://schemas.openxmlformats.org/officeDocument/2006/relationships/hyperlink" Target="https://www.google.com/search?sca_esv=588287231&amp;rlz=1C1GCEJ_enGB863GB863&amp;sxsrf=AM9HkKnwGjs5cubwAJTqMnzpMraXCj_6Xg:1701847302076&amp;q=himno+de+riego+composer&amp;stick=H4sIAAAAAAAAAOPgE-LUz9U3MDHJzqvUkstOttLPLS3OTNZPzs8tyC_OLMnMz7OCsFOLFrGKZ2Tm5uUrpKQqFGWmpucrwGQAECepVkcAAAA&amp;sa=X&amp;sqi=2&amp;ved=2ahUKEwjExJufo_qCAxUgUUEAHSr_C98Q6BMoAHoECEIQA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www.youtube.com/watch?v=gbIYS-fxFN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2054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E02134A-0429-7793-BB04-5485F6363E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1"/>
          <a:stretch/>
        </p:blipFill>
        <p:spPr bwMode="auto">
          <a:xfrm>
            <a:off x="20" y="1"/>
            <a:ext cx="1219198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583C918-B580-71E5-4875-8EE5DC6001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900518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FFFFFF"/>
                </a:solidFill>
              </a:rPr>
              <a:t>Independence in the Americas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51C0A7-B474-E037-A4B1-D7EB2BE3CE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59404"/>
            <a:ext cx="9144000" cy="2993871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rgbClr val="FFFFFF"/>
                </a:solidFill>
              </a:rPr>
              <a:t>Seminar</a:t>
            </a:r>
          </a:p>
          <a:p>
            <a:endParaRPr lang="en-GB" dirty="0">
              <a:solidFill>
                <a:srgbClr val="FFFFFF"/>
              </a:solidFill>
            </a:endParaRPr>
          </a:p>
          <a:p>
            <a:endParaRPr lang="en-GB" dirty="0">
              <a:solidFill>
                <a:srgbClr val="FFFFFF"/>
              </a:solidFill>
            </a:endParaRPr>
          </a:p>
          <a:p>
            <a:endParaRPr lang="en-GB" dirty="0">
              <a:solidFill>
                <a:srgbClr val="FFFFFF"/>
              </a:solidFill>
            </a:endParaRPr>
          </a:p>
          <a:p>
            <a:r>
              <a:rPr lang="en-GB" i="1" dirty="0"/>
              <a:t>Proclamation of the Independence of Peru (1821), by </a:t>
            </a:r>
            <a:r>
              <a:rPr lang="en-GB" i="1" dirty="0">
                <a:hlinkClick r:id="rId3"/>
              </a:rPr>
              <a:t>Juan </a:t>
            </a:r>
            <a:r>
              <a:rPr lang="en-GB" i="1" dirty="0" err="1">
                <a:hlinkClick r:id="rId3"/>
              </a:rPr>
              <a:t>Lepiani</a:t>
            </a:r>
            <a:r>
              <a:rPr lang="en-GB" i="1" dirty="0"/>
              <a:t> </a:t>
            </a:r>
            <a:endParaRPr lang="en-GB" dirty="0">
              <a:solidFill>
                <a:srgbClr val="FFFFFF"/>
              </a:solidFill>
            </a:endParaRPr>
          </a:p>
          <a:p>
            <a:endParaRPr lang="en-GB" dirty="0">
              <a:solidFill>
                <a:srgbClr val="FFFFFF"/>
              </a:solidFill>
            </a:endParaRPr>
          </a:p>
          <a:p>
            <a:endParaRPr lang="en-GB" dirty="0">
              <a:solidFill>
                <a:srgbClr val="FFFFFF"/>
              </a:solidFill>
            </a:endParaRPr>
          </a:p>
          <a:p>
            <a:endParaRPr lang="en-GB" dirty="0">
              <a:solidFill>
                <a:srgbClr val="FFFFFF"/>
              </a:solidFill>
            </a:endParaRPr>
          </a:p>
          <a:p>
            <a:endParaRPr lang="en-GB" dirty="0">
              <a:solidFill>
                <a:srgbClr val="FFFFFF"/>
              </a:solidFill>
            </a:endParaRPr>
          </a:p>
          <a:p>
            <a:endParaRPr lang="en-GB" dirty="0">
              <a:solidFill>
                <a:srgbClr val="FFFFFF"/>
              </a:solidFill>
            </a:endParaRPr>
          </a:p>
          <a:p>
            <a:endParaRPr lang="en-GB" dirty="0">
              <a:solidFill>
                <a:srgbClr val="FFFFFF"/>
              </a:solidFill>
            </a:endParaRPr>
          </a:p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9680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3078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E6300F95-38EA-A1FC-3A06-8F750A95F0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94" r="5362" b="1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E35D49A-A122-9829-BD31-43AFF0397C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FFFFFF"/>
                </a:solidFill>
              </a:rPr>
              <a:t>Seminar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15B378-151D-E632-12AB-B3B394990B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2600" b="0" i="0">
                <a:solidFill>
                  <a:srgbClr val="FFFFFF"/>
                </a:solidFill>
                <a:effectLst/>
                <a:latin typeface="Lato" panose="020F0502020204030203" pitchFamily="34" charset="0"/>
              </a:rPr>
              <a:t>What did Simón Bolívar identify as the causes of the wars of independence?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600" b="0" i="0">
                <a:solidFill>
                  <a:srgbClr val="FFFFFF"/>
                </a:solidFill>
                <a:effectLst/>
                <a:latin typeface="Lato" panose="020F0502020204030203" pitchFamily="34" charset="0"/>
              </a:rPr>
              <a:t>What was the an 'age of Atlantic revolutions' and what impact did it have in Latin America?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600" b="0" i="0">
                <a:solidFill>
                  <a:srgbClr val="FFFFFF"/>
                </a:solidFill>
                <a:effectLst/>
                <a:latin typeface="Lato" panose="020F0502020204030203" pitchFamily="34" charset="0"/>
              </a:rPr>
              <a:t>What role did “ordinary people” play in these revolutions? Were they revolutions from "above" or "below"?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600" b="0" i="0">
                <a:solidFill>
                  <a:srgbClr val="FFFFFF"/>
                </a:solidFill>
                <a:effectLst/>
                <a:latin typeface="Lato" panose="020F0502020204030203" pitchFamily="34" charset="0"/>
              </a:rPr>
              <a:t>How similar or different was Brazil's process of independence? How much of a role did ordinary people play?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600" b="0" i="0">
                <a:solidFill>
                  <a:srgbClr val="FFFFFF"/>
                </a:solidFill>
                <a:effectLst/>
                <a:latin typeface="Lato" panose="020F0502020204030203" pitchFamily="34" charset="0"/>
              </a:rPr>
              <a:t>Were the independence movements in Latin America triggered by long-term imperial problems, or shorter-term crises?</a:t>
            </a:r>
          </a:p>
          <a:p>
            <a:endParaRPr lang="en-GB" sz="26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6308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who was simon bolivar el liberator">
            <a:extLst>
              <a:ext uri="{FF2B5EF4-FFF2-40B4-BE49-F238E27FC236}">
                <a16:creationId xmlns:a16="http://schemas.microsoft.com/office/drawing/2014/main" id="{039EF241-A348-0103-ADF6-CC6F550619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" y="100457"/>
            <a:ext cx="5501640" cy="3163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undefined">
            <a:extLst>
              <a:ext uri="{FF2B5EF4-FFF2-40B4-BE49-F238E27FC236}">
                <a16:creationId xmlns:a16="http://schemas.microsoft.com/office/drawing/2014/main" id="{60190FEB-0648-2B85-2EA9-69F7DA80DA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060" y="3429000"/>
            <a:ext cx="5222240" cy="326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Vicente Guerrero - Wikipedia">
            <a:extLst>
              <a:ext uri="{FF2B5EF4-FFF2-40B4-BE49-F238E27FC236}">
                <a16:creationId xmlns:a16="http://schemas.microsoft.com/office/drawing/2014/main" id="{578E578A-7843-F721-40F9-F56164665E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7397" y="365760"/>
            <a:ext cx="4465366" cy="6126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1306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1801D-F800-EA5B-BD72-6992D0F77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Himno</a:t>
            </a:r>
            <a:r>
              <a:rPr lang="en-GB" dirty="0"/>
              <a:t> de </a:t>
            </a:r>
            <a:r>
              <a:rPr lang="en-GB" dirty="0" err="1"/>
              <a:t>Riego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0388E4-35FD-73A9-834F-9F738E688D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ttps://www.google.com/search?sca_esv=588287231&amp;rlz=1C1GCEJ_enGB863GB863&amp;sxsrf=AM9HkKnnEsGZ8saFqCCkvQgBk0lRMUoLjw:1701846900265&amp;q=himno+de+riego&amp;tbm=vid&amp;source=lnms&amp;sa=X&amp;sqi=2&amp;ved=2ahUKEwj66s7fofqCAxWoWUEAHceZCwQQ0pQJegQIEhAB&amp;biw=1264&amp;bih=627&amp;dpr=1.5#fpstate=ive&amp;vld=cid:2edc62c7,vid:IqarvkV3puI,st:0</a:t>
            </a:r>
          </a:p>
          <a:p>
            <a:pPr algn="l"/>
            <a:r>
              <a:rPr lang="en-GB" b="1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  <a:hlinkClick r:id="rId2"/>
              </a:rPr>
              <a:t>Lyrics</a:t>
            </a:r>
            <a:r>
              <a:rPr lang="en-GB" b="1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: </a:t>
            </a:r>
            <a:r>
              <a:rPr lang="en-GB" b="0" i="0" u="none" strike="noStrike" dirty="0">
                <a:solidFill>
                  <a:srgbClr val="1A0DAB"/>
                </a:solidFill>
                <a:effectLst/>
                <a:latin typeface="arial" panose="020B0604020202020204" pitchFamily="34" charset="0"/>
                <a:hlinkClick r:id="rId3"/>
              </a:rPr>
              <a:t>Evaristo Fernández de San Miguel, 1820</a:t>
            </a:r>
            <a:endParaRPr lang="en-GB" b="0" i="0" dirty="0">
              <a:solidFill>
                <a:srgbClr val="202124"/>
              </a:solidFill>
              <a:effectLst/>
              <a:latin typeface="arial" panose="020B0604020202020204" pitchFamily="34" charset="0"/>
            </a:endParaRPr>
          </a:p>
          <a:p>
            <a:pPr algn="l"/>
            <a:r>
              <a:rPr lang="en-GB" b="1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  <a:hlinkClick r:id="rId4"/>
              </a:rPr>
              <a:t>Composer</a:t>
            </a:r>
            <a:r>
              <a:rPr lang="en-GB" b="1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: </a:t>
            </a:r>
            <a:r>
              <a:rPr lang="en-GB" b="0" i="0" u="none" strike="noStrike" dirty="0">
                <a:solidFill>
                  <a:srgbClr val="1A0DAB"/>
                </a:solidFill>
                <a:effectLst/>
                <a:latin typeface="arial" panose="020B0604020202020204" pitchFamily="34" charset="0"/>
                <a:hlinkClick r:id="rId5"/>
              </a:rPr>
              <a:t>José Melchor Gomis</a:t>
            </a:r>
            <a:endParaRPr lang="en-GB" b="0" i="0" dirty="0">
              <a:solidFill>
                <a:srgbClr val="202124"/>
              </a:solidFill>
              <a:effectLst/>
              <a:latin typeface="arial" panose="020B0604020202020204" pitchFamily="34" charset="0"/>
            </a:endParaRPr>
          </a:p>
          <a:p>
            <a:pPr algn="l"/>
            <a:r>
              <a:rPr lang="en-GB" b="1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  <a:hlinkClick r:id="rId6"/>
              </a:rPr>
              <a:t>Music</a:t>
            </a:r>
            <a:r>
              <a:rPr lang="en-GB" b="1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: </a:t>
            </a:r>
            <a:r>
              <a:rPr lang="en-GB" b="0" i="0" u="none" strike="noStrike" dirty="0">
                <a:solidFill>
                  <a:srgbClr val="1A0DAB"/>
                </a:solidFill>
                <a:effectLst/>
                <a:latin typeface="arial" panose="020B0604020202020204" pitchFamily="34" charset="0"/>
                <a:hlinkClick r:id="rId7"/>
              </a:rPr>
              <a:t>José Melchor Gomis, 1820</a:t>
            </a:r>
            <a:endParaRPr lang="en-GB" b="0" i="0" dirty="0">
              <a:solidFill>
                <a:srgbClr val="202124"/>
              </a:solidFill>
              <a:effectLst/>
              <a:latin typeface="arial" panose="020B0604020202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62174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8" name="Rectangle 1037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35DB05-035F-7B78-3372-3DC49CC902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389" y="2630161"/>
            <a:ext cx="4080880" cy="35468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Mexican Villancicos</a:t>
            </a:r>
          </a:p>
          <a:p>
            <a:r>
              <a:rPr lang="en-GB" sz="2000" dirty="0">
                <a:hlinkClick r:id="rId2"/>
              </a:rPr>
              <a:t>https://www.youtube.com/watch?v=gbIYS-fxFNE</a:t>
            </a:r>
            <a:endParaRPr lang="en-GB" sz="2000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1040" name="Rounded Rectangle 28">
            <a:extLst>
              <a:ext uri="{FF2B5EF4-FFF2-40B4-BE49-F238E27FC236}">
                <a16:creationId xmlns:a16="http://schemas.microsoft.com/office/drawing/2014/main" id="{A783CD55-1776-4C75-9A8F-D1179C0C7B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75903" y="640091"/>
            <a:ext cx="6266120" cy="557781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8520124-A547-12F7-41C6-8E15AFD712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954"/>
          <a:stretch/>
        </p:blipFill>
        <p:spPr bwMode="auto">
          <a:xfrm>
            <a:off x="5441735" y="804672"/>
            <a:ext cx="5934456" cy="5248656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00835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236</Words>
  <Application>Microsoft Office PowerPoint</Application>
  <PresentationFormat>Widescreen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Arial</vt:lpstr>
      <vt:lpstr>Calibri</vt:lpstr>
      <vt:lpstr>Calibri Light</vt:lpstr>
      <vt:lpstr>Lato</vt:lpstr>
      <vt:lpstr>Office Theme</vt:lpstr>
      <vt:lpstr>Independence in the Americas</vt:lpstr>
      <vt:lpstr>Seminar Questions</vt:lpstr>
      <vt:lpstr>PowerPoint Presentation</vt:lpstr>
      <vt:lpstr>Himno de Riego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Independence in the Americas</dc:title>
  <dc:creator>Doyle, Rosie</dc:creator>
  <cp:lastModifiedBy>Doyle, Rosie</cp:lastModifiedBy>
  <cp:revision>1</cp:revision>
  <dcterms:created xsi:type="dcterms:W3CDTF">2023-12-06T07:12:00Z</dcterms:created>
  <dcterms:modified xsi:type="dcterms:W3CDTF">2023-12-08T08:58:14Z</dcterms:modified>
</cp:coreProperties>
</file>