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14"/>
    <p:restoredTop sz="94729"/>
  </p:normalViewPr>
  <p:slideViewPr>
    <p:cSldViewPr snapToGrid="0" snapToObjects="1">
      <p:cViewPr varScale="1">
        <p:scale>
          <a:sx n="58" d="100"/>
          <a:sy n="58" d="100"/>
        </p:scale>
        <p:origin x="208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7C80B-4D12-9A48-98F9-D1E95A1A6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4959072" y="390182"/>
            <a:ext cx="5683314" cy="3284924"/>
          </a:xfrm>
        </p:spPr>
        <p:txBody>
          <a:bodyPr>
            <a:normAutofit/>
          </a:bodyPr>
          <a:lstStyle/>
          <a:p>
            <a:r>
              <a:rPr lang="en-GB" dirty="0"/>
              <a:t>Suriname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6928FB-30B9-E24F-A089-781E6E9548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5065715" y="3674838"/>
            <a:ext cx="5681180" cy="621792"/>
          </a:xfrm>
        </p:spPr>
        <p:txBody>
          <a:bodyPr>
            <a:normAutofit/>
          </a:bodyPr>
          <a:lstStyle/>
          <a:p>
            <a:r>
              <a:rPr lang="en-GB" dirty="0"/>
              <a:t>A presentation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F94B22-0A0C-A546-B3A8-D644C8E29D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72" r="16014" b="-1"/>
          <a:stretch/>
        </p:blipFill>
        <p:spPr>
          <a:xfrm rot="21420000">
            <a:off x="-118586" y="237518"/>
            <a:ext cx="4633277" cy="4518254"/>
          </a:xfrm>
          <a:custGeom>
            <a:avLst/>
            <a:gdLst>
              <a:gd name="connsiteX0" fmla="*/ 4633277 w 4633277"/>
              <a:gd name="connsiteY0" fmla="*/ 0 h 4410442"/>
              <a:gd name="connsiteX1" fmla="*/ 4633277 w 4633277"/>
              <a:gd name="connsiteY1" fmla="*/ 4410442 h 4410442"/>
              <a:gd name="connsiteX2" fmla="*/ 0 w 4633277"/>
              <a:gd name="connsiteY2" fmla="*/ 4410442 h 4410442"/>
              <a:gd name="connsiteX3" fmla="*/ 231142 w 4633277"/>
              <a:gd name="connsiteY3" fmla="*/ 0 h 4410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3277" h="4410442">
                <a:moveTo>
                  <a:pt x="4633277" y="0"/>
                </a:moveTo>
                <a:lnTo>
                  <a:pt x="4633277" y="4410442"/>
                </a:lnTo>
                <a:lnTo>
                  <a:pt x="0" y="4410442"/>
                </a:lnTo>
                <a:lnTo>
                  <a:pt x="231142" y="0"/>
                </a:lnTo>
                <a:close/>
              </a:path>
            </a:pathLst>
          </a:custGeom>
        </p:spPr>
      </p:pic>
      <p:sp>
        <p:nvSpPr>
          <p:cNvPr id="10" name="Freeform 25">
            <a:extLst>
              <a:ext uri="{FF2B5EF4-FFF2-40B4-BE49-F238E27FC236}">
                <a16:creationId xmlns:a16="http://schemas.microsoft.com/office/drawing/2014/main" id="{07280DB5-560C-4CF6-A5D0-61550AAA6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88498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CB0AF83E-8A53-DA4A-9BD7-80E7E07EF5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53" r="9091" b="492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0">
            <a:extLst>
              <a:ext uri="{FF2B5EF4-FFF2-40B4-BE49-F238E27FC236}">
                <a16:creationId xmlns:a16="http://schemas.microsoft.com/office/drawing/2014/main" id="{CC146B38-3E4E-4A67-91CF-55DBCC51B4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rot="21420000">
            <a:off x="-153067" y="613608"/>
            <a:ext cx="8044107" cy="5638800"/>
          </a:xfrm>
          <a:custGeom>
            <a:avLst/>
            <a:gdLst/>
            <a:ahLst/>
            <a:cxnLst/>
            <a:rect l="l" t="t" r="r" b="b"/>
            <a:pathLst>
              <a:path w="8044107" h="5638800">
                <a:moveTo>
                  <a:pt x="8044107" y="0"/>
                </a:moveTo>
                <a:lnTo>
                  <a:pt x="8044107" y="5638800"/>
                </a:lnTo>
                <a:lnTo>
                  <a:pt x="0" y="5638800"/>
                </a:lnTo>
                <a:lnTo>
                  <a:pt x="295517" y="0"/>
                </a:ln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272017-F7D6-244F-9CD7-00CB02921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420000">
            <a:off x="486113" y="1220999"/>
            <a:ext cx="6851188" cy="1151965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GeographY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9BFE296-65CF-43AE-9BFF-0509C154E68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 rot="21420000">
            <a:off x="587206" y="2448453"/>
            <a:ext cx="6859199" cy="2944652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en-US" dirty="0">
                <a:solidFill>
                  <a:schemeClr val="bg1"/>
                </a:solidFill>
              </a:rPr>
              <a:t>Suriname is bordered by Guyana and French Guiana</a:t>
            </a:r>
          </a:p>
          <a:p>
            <a:pPr>
              <a:buClr>
                <a:schemeClr val="bg1"/>
              </a:buClr>
            </a:pPr>
            <a:r>
              <a:rPr lang="en-US" dirty="0">
                <a:solidFill>
                  <a:schemeClr val="bg1"/>
                </a:solidFill>
              </a:rPr>
              <a:t>It is technically in south America (geographically) </a:t>
            </a:r>
          </a:p>
          <a:p>
            <a:pPr>
              <a:buClr>
                <a:schemeClr val="bg1"/>
              </a:buClr>
            </a:pPr>
            <a:r>
              <a:rPr lang="en-US" dirty="0">
                <a:solidFill>
                  <a:schemeClr val="bg1"/>
                </a:solidFill>
              </a:rPr>
              <a:t>Smallest country in South America (size and population)</a:t>
            </a:r>
          </a:p>
          <a:p>
            <a:pPr>
              <a:buClr>
                <a:schemeClr val="bg1"/>
              </a:buClr>
            </a:pPr>
            <a:r>
              <a:rPr lang="en-US" dirty="0">
                <a:solidFill>
                  <a:schemeClr val="bg1"/>
                </a:solidFill>
              </a:rPr>
              <a:t>The capital city is </a:t>
            </a:r>
            <a:r>
              <a:rPr lang="en-US" b="1" dirty="0">
                <a:solidFill>
                  <a:schemeClr val="bg1"/>
                </a:solidFill>
              </a:rPr>
              <a:t>Paramaribo</a:t>
            </a:r>
          </a:p>
          <a:p>
            <a:pPr>
              <a:buClr>
                <a:schemeClr val="bg1"/>
              </a:buClr>
            </a:pPr>
            <a:r>
              <a:rPr lang="en-US" dirty="0" err="1">
                <a:solidFill>
                  <a:schemeClr val="bg1"/>
                </a:solidFill>
              </a:rPr>
              <a:t>tHE</a:t>
            </a:r>
            <a:r>
              <a:rPr lang="en-US" dirty="0">
                <a:solidFill>
                  <a:schemeClr val="bg1"/>
                </a:solidFill>
              </a:rPr>
              <a:t> OFFICIAL LANGUAGE IS </a:t>
            </a:r>
            <a:r>
              <a:rPr lang="en-US" b="1" dirty="0">
                <a:solidFill>
                  <a:schemeClr val="bg1"/>
                </a:solidFill>
              </a:rPr>
              <a:t>Dutch  </a:t>
            </a:r>
            <a:r>
              <a:rPr lang="en-US" dirty="0">
                <a:solidFill>
                  <a:schemeClr val="bg1"/>
                </a:solidFill>
              </a:rPr>
              <a:t>(9 recognized languages)</a:t>
            </a:r>
          </a:p>
        </p:txBody>
      </p:sp>
      <p:cxnSp>
        <p:nvCxnSpPr>
          <p:cNvPr id="6" name="Curved Connector 5">
            <a:extLst>
              <a:ext uri="{FF2B5EF4-FFF2-40B4-BE49-F238E27FC236}">
                <a16:creationId xmlns:a16="http://schemas.microsoft.com/office/drawing/2014/main" id="{4126F2A3-144A-4D44-934C-0B8994047A1F}"/>
              </a:ext>
            </a:extLst>
          </p:cNvPr>
          <p:cNvCxnSpPr>
            <a:cxnSpLocks/>
          </p:cNvCxnSpPr>
          <p:nvPr/>
        </p:nvCxnSpPr>
        <p:spPr>
          <a:xfrm rot="16200000" flipH="1">
            <a:off x="7527851" y="1765004"/>
            <a:ext cx="4380614" cy="3827721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7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8C856-A3CA-9F42-AD95-180D6E022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8586" y="685800"/>
            <a:ext cx="6374097" cy="1151965"/>
          </a:xfrm>
        </p:spPr>
        <p:txBody>
          <a:bodyPr>
            <a:normAutofit fontScale="90000"/>
          </a:bodyPr>
          <a:lstStyle/>
          <a:p>
            <a:r>
              <a:rPr lang="en-GB" dirty="0"/>
              <a:t>constitutional status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7AE13F-4E9A-FE4C-B32E-F4076D74E3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7856"/>
          <a:stretch/>
        </p:blipFill>
        <p:spPr>
          <a:xfrm>
            <a:off x="374156" y="0"/>
            <a:ext cx="3840480" cy="5301586"/>
          </a:xfrm>
          <a:prstGeom prst="rect">
            <a:avLst/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E588E-095E-C242-907E-428CC9BAF84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08586" y="1787717"/>
            <a:ext cx="6783850" cy="323251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200" dirty="0"/>
              <a:t>Previously colonised by the Dutch</a:t>
            </a:r>
          </a:p>
          <a:p>
            <a:pPr>
              <a:lnSpc>
                <a:spcPct val="150000"/>
              </a:lnSpc>
            </a:pPr>
            <a:r>
              <a:rPr lang="en-GB" sz="2200" dirty="0"/>
              <a:t>Currently a Presidential Republic</a:t>
            </a:r>
          </a:p>
          <a:p>
            <a:pPr>
              <a:lnSpc>
                <a:spcPct val="150000"/>
              </a:lnSpc>
            </a:pPr>
            <a:r>
              <a:rPr lang="en-GB" sz="2200" dirty="0"/>
              <a:t>Gained Independence from the Netherlands in 1975</a:t>
            </a:r>
          </a:p>
          <a:p>
            <a:pPr>
              <a:lnSpc>
                <a:spcPct val="150000"/>
              </a:lnSpc>
            </a:pPr>
            <a:r>
              <a:rPr lang="en-GB" sz="2200" dirty="0"/>
              <a:t>Became a Presidential republic on September 30 1987</a:t>
            </a:r>
          </a:p>
        </p:txBody>
      </p:sp>
    </p:spTree>
    <p:extLst>
      <p:ext uri="{BB962C8B-B14F-4D97-AF65-F5344CB8AC3E}">
        <p14:creationId xmlns:p14="http://schemas.microsoft.com/office/powerpoint/2010/main" val="1874627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5">
            <a:extLst>
              <a:ext uri="{FF2B5EF4-FFF2-40B4-BE49-F238E27FC236}">
                <a16:creationId xmlns:a16="http://schemas.microsoft.com/office/drawing/2014/main" id="{CC7827FB-B370-4007-83D5-E83AD3D2C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group of people posing for the camera&#13;&#10;&#13;&#10;Description automatically generated">
            <a:extLst>
              <a:ext uri="{FF2B5EF4-FFF2-40B4-BE49-F238E27FC236}">
                <a16:creationId xmlns:a16="http://schemas.microsoft.com/office/drawing/2014/main" id="{800E252F-A5A6-884F-AE00-C559372F6C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/>
          </a:blip>
          <a:srcRect l="14410" r="7813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D70CD2-D94A-1D42-9283-389E1AEB9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9913212" cy="1151965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tx1"/>
                </a:solidFill>
              </a:rPr>
              <a:t>Population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5-Point Star 12">
            <a:extLst>
              <a:ext uri="{FF2B5EF4-FFF2-40B4-BE49-F238E27FC236}">
                <a16:creationId xmlns:a16="http://schemas.microsoft.com/office/drawing/2014/main" id="{51E038FF-4E72-4714-B9E9-B0AC148C7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42476" y="261324"/>
            <a:ext cx="937731" cy="868975"/>
          </a:xfrm>
          <a:prstGeom prst="star5">
            <a:avLst>
              <a:gd name="adj" fmla="val 25889"/>
              <a:gd name="hf" fmla="val 105146"/>
              <a:gd name="vf" fmla="val 110557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5DDA68-D4B1-9643-9A78-64D519EA28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1700"/>
              <a:t>27% Indian (Hindustani)</a:t>
            </a:r>
          </a:p>
          <a:p>
            <a:pPr>
              <a:lnSpc>
                <a:spcPct val="110000"/>
              </a:lnSpc>
            </a:pPr>
            <a:r>
              <a:rPr lang="en-GB" sz="1700"/>
              <a:t>22% Maroon</a:t>
            </a:r>
          </a:p>
          <a:p>
            <a:pPr>
              <a:lnSpc>
                <a:spcPct val="110000"/>
              </a:lnSpc>
            </a:pPr>
            <a:r>
              <a:rPr lang="en-GB" sz="1700"/>
              <a:t>16% creole</a:t>
            </a:r>
          </a:p>
          <a:p>
            <a:pPr>
              <a:lnSpc>
                <a:spcPct val="110000"/>
              </a:lnSpc>
            </a:pPr>
            <a:r>
              <a:rPr lang="en-GB" sz="1700"/>
              <a:t>14% Javanese</a:t>
            </a:r>
          </a:p>
          <a:p>
            <a:pPr>
              <a:lnSpc>
                <a:spcPct val="110000"/>
              </a:lnSpc>
            </a:pPr>
            <a:r>
              <a:rPr lang="en-GB" sz="1700"/>
              <a:t>14% Mixed</a:t>
            </a:r>
          </a:p>
          <a:p>
            <a:pPr>
              <a:lnSpc>
                <a:spcPct val="110000"/>
              </a:lnSpc>
            </a:pPr>
            <a:r>
              <a:rPr lang="en-GB" sz="1700"/>
              <a:t>4% Indigenous Amerindian</a:t>
            </a:r>
          </a:p>
          <a:p>
            <a:pPr>
              <a:lnSpc>
                <a:spcPct val="110000"/>
              </a:lnSpc>
            </a:pPr>
            <a:r>
              <a:rPr lang="en-GB" sz="1700"/>
              <a:t>2% Chinese</a:t>
            </a:r>
          </a:p>
          <a:p>
            <a:pPr>
              <a:lnSpc>
                <a:spcPct val="110000"/>
              </a:lnSpc>
            </a:pPr>
            <a:r>
              <a:rPr lang="en-GB" sz="1700"/>
              <a:t>1% European</a:t>
            </a:r>
          </a:p>
        </p:txBody>
      </p:sp>
    </p:spTree>
    <p:extLst>
      <p:ext uri="{BB962C8B-B14F-4D97-AF65-F5344CB8AC3E}">
        <p14:creationId xmlns:p14="http://schemas.microsoft.com/office/powerpoint/2010/main" val="3972971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80131-C9A8-D346-BC69-7E927E8BF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Hairstyle continued by the maroons from their west African ancestors</a:t>
            </a:r>
          </a:p>
        </p:txBody>
      </p:sp>
      <p:pic>
        <p:nvPicPr>
          <p:cNvPr id="4" name="46682714_258950408308819_3381310740051787776_n">
            <a:hlinkClick r:id="" action="ppaction://media"/>
            <a:extLst>
              <a:ext uri="{FF2B5EF4-FFF2-40B4-BE49-F238E27FC236}">
                <a16:creationId xmlns:a16="http://schemas.microsoft.com/office/drawing/2014/main" id="{3E3D2F7E-E5A5-DD44-BED8-DC4CB4236276}"/>
              </a:ext>
            </a:extLst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15717" y="2041448"/>
            <a:ext cx="4337050" cy="4337050"/>
          </a:xfrm>
        </p:spPr>
      </p:pic>
    </p:spTree>
    <p:extLst>
      <p:ext uri="{BB962C8B-B14F-4D97-AF65-F5344CB8AC3E}">
        <p14:creationId xmlns:p14="http://schemas.microsoft.com/office/powerpoint/2010/main" val="8630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1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4106</TotalTime>
  <Words>111</Words>
  <Application>Microsoft Macintosh PowerPoint</Application>
  <PresentationFormat>Widescreen</PresentationFormat>
  <Paragraphs>23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Impact</vt:lpstr>
      <vt:lpstr>Main Event</vt:lpstr>
      <vt:lpstr>Suriname</vt:lpstr>
      <vt:lpstr>GeographY</vt:lpstr>
      <vt:lpstr>constitutional status</vt:lpstr>
      <vt:lpstr>Population</vt:lpstr>
      <vt:lpstr>Hairstyle continued by the maroons from their west African ancestors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Suriname</dc:title>
  <dc:creator>Zara Brown</dc:creator>
  <cp:lastModifiedBy>Zara Brown</cp:lastModifiedBy>
  <cp:revision>3</cp:revision>
  <dcterms:created xsi:type="dcterms:W3CDTF">2019-01-22T17:59:46Z</dcterms:created>
  <dcterms:modified xsi:type="dcterms:W3CDTF">2019-01-25T14:26:22Z</dcterms:modified>
</cp:coreProperties>
</file>