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DDB83-CA0B-4271-9C30-0D261DF9FE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434E01-80CF-49DB-90F4-38B604515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4CF9F3-1B25-4CAC-A06F-63170E1DB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6834-EB26-41EC-B39C-BE90F1C51B1C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657B2F-DEA6-4060-B164-7366CCC4C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CEAA6-2DFF-4B36-A454-9DEC2B75A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D635-45A7-493D-8365-33794F7DE7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96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B7C2E-A794-4F9D-AD30-D340F5CB6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CF995B-585F-4EC6-8F97-DCEA41D15C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1D3D0-CE14-4F77-9005-7EA949098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6834-EB26-41EC-B39C-BE90F1C51B1C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BA831F-0784-4CE9-AE47-3642F554B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C928D-C2A0-467E-937B-9FF60584A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D635-45A7-493D-8365-33794F7DE7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075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389A1B-DF74-48CC-8103-CA70979F4D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637069-D78C-485F-B42D-9C37C7B63D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C2A373-167E-42B4-B512-C2EA1156D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6834-EB26-41EC-B39C-BE90F1C51B1C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266784-606E-4E9E-889D-158C04C36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6C095-15FE-4F06-A206-B79362966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D635-45A7-493D-8365-33794F7DE7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035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2725C-BD2E-4463-8008-24BA9C1FB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27FE8A-9976-4E46-8425-89A4FA955F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A451E-515D-4505-9885-A60F0D7CE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6834-EB26-41EC-B39C-BE90F1C51B1C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FC5645-78C6-4FA5-88EE-2D4A7B1BA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80D00-22F6-4B82-8A69-01DF29506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D635-45A7-493D-8365-33794F7DE7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264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66325-0485-4147-BF30-B0264780A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5AE989-143F-4352-8369-8AF3CDF17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8B5CFE-474A-4A71-A338-AE524846C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6834-EB26-41EC-B39C-BE90F1C51B1C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E27C3-EE74-4E97-88D5-071455DD7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A0D344-5C41-40F9-AE84-89FC1DB7F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D635-45A7-493D-8365-33794F7DE7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245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180B5-87A7-485B-A40C-5BBFC2870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79379-C484-4787-8063-BF4779FC74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FE605E-BF38-4242-B9AA-B660225BA2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125D2-502D-419C-81F4-1571244ED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6834-EB26-41EC-B39C-BE90F1C51B1C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D5ADAB-C5C0-411A-B85A-6B7B01C5E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28DDFB-CEB6-4BA8-93C6-67D109A45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D635-45A7-493D-8365-33794F7DE7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203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1BC6A-32E9-4A8F-AE84-FD81AED5C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4D040E-A9AD-4555-BF5C-BC7CB7CD70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B9B65B-CCE2-46FA-AA44-14ADA27877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F06628-8DF7-4798-8364-C0D7A5C025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A231AF-D513-484C-B733-8B1A4E8E1A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C190FC-9371-423E-BBCC-C7FDBE0B2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6834-EB26-41EC-B39C-BE90F1C51B1C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855AFB-9F33-425E-B61B-0476638D9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0E780B-574E-47ED-8950-A8FBC4595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D635-45A7-493D-8365-33794F7DE7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531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9CF4C-22D1-4D9B-AAC8-987261DF3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EBF13B-F355-4381-BBB2-F18291809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6834-EB26-41EC-B39C-BE90F1C51B1C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FC9A40-B91B-4B9D-B036-8A7F6A7CE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7F1787-C746-443E-B2D8-323345178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D635-45A7-493D-8365-33794F7DE7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76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BBBD99-B4D2-4ECB-A8A2-3FC431AD4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6834-EB26-41EC-B39C-BE90F1C51B1C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D2F5A6-5B1C-4848-897D-4E28A88D5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1BC2C2-04EF-468D-94D0-9937ECB18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D635-45A7-493D-8365-33794F7DE7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159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23900-FA60-44EC-9BE4-4ADA8E30F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FA2E7-B25D-4CCD-A452-98BE88EAB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5B65C6-96ED-43CD-8C82-C2835A49FD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D43586-95D0-46D6-98BA-2D6F084D1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6834-EB26-41EC-B39C-BE90F1C51B1C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2B1749-B1FE-4021-87A2-3D70557EF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31D7AE-C504-4C5A-9A17-34F3492B9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D635-45A7-493D-8365-33794F7DE7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507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9DB17-6D8A-4559-9D96-757CDF689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116C39-3D02-409D-9716-FB4BF2109B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C19BEA-F3CC-4B04-8E17-7B91E59C7E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B3774F-D3B4-45FD-8FD0-F9C5B5C08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6834-EB26-41EC-B39C-BE90F1C51B1C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3E0189-A6F3-4D38-8D86-BEB03152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271C00-6158-440C-B663-C15FDC3DC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D635-45A7-493D-8365-33794F7DE7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301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9F2E79-6372-40D3-81CF-315DBFAFF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640DC8-8023-49D2-AEB0-397C73426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230218-7DD2-4369-BCAF-4D2DD80162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B6834-EB26-41EC-B39C-BE90F1C51B1C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61C380-49EC-40DF-897A-775126152C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29B7C0-859F-406C-828B-64A7BD8E31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AD635-45A7-493D-8365-33794F7DE7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9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2943E-C9CA-4CCE-A60D-90277FE079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5912" y="133350"/>
            <a:ext cx="9020175" cy="966788"/>
          </a:xfrm>
        </p:spPr>
        <p:txBody>
          <a:bodyPr/>
          <a:lstStyle/>
          <a:p>
            <a:r>
              <a:rPr lang="en-GB" dirty="0"/>
              <a:t>Puerto Rico</a:t>
            </a:r>
          </a:p>
        </p:txBody>
      </p:sp>
      <p:pic>
        <p:nvPicPr>
          <p:cNvPr id="1026" name="Picture 2" descr="Image result for the caribbean map puerto rico">
            <a:extLst>
              <a:ext uri="{FF2B5EF4-FFF2-40B4-BE49-F238E27FC236}">
                <a16:creationId xmlns:a16="http://schemas.microsoft.com/office/drawing/2014/main" id="{D3251D7B-7267-4EDB-9C52-F6924CDEEB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4" y="1238250"/>
            <a:ext cx="10001250" cy="512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184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4541C-A7F1-4BD4-89F5-2C2C4220E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Puerto Rico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AE2B8-5021-42DE-BFD5-36B338FFDF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600" y="1410751"/>
            <a:ext cx="5257800" cy="4652963"/>
          </a:xfrm>
        </p:spPr>
        <p:txBody>
          <a:bodyPr>
            <a:normAutofit/>
          </a:bodyPr>
          <a:lstStyle/>
          <a:p>
            <a:r>
              <a:rPr lang="en-GB" dirty="0"/>
              <a:t>Capital: San Juan</a:t>
            </a:r>
          </a:p>
          <a:p>
            <a:r>
              <a:rPr lang="en-GB" dirty="0"/>
              <a:t>Population: 3.6 million</a:t>
            </a:r>
          </a:p>
          <a:p>
            <a:r>
              <a:rPr lang="en-GB" dirty="0"/>
              <a:t>Official languages: Spanish and English (predominantly Spanish).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2054" name="Picture 6" descr="Image result for castillo de san cristobal">
            <a:extLst>
              <a:ext uri="{FF2B5EF4-FFF2-40B4-BE49-F238E27FC236}">
                <a16:creationId xmlns:a16="http://schemas.microsoft.com/office/drawing/2014/main" id="{75A1DECC-3DD3-4A4D-8DF6-5DF9BC3F2D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767" y="3748537"/>
            <a:ext cx="6299200" cy="2916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puerto rico">
            <a:extLst>
              <a:ext uri="{FF2B5EF4-FFF2-40B4-BE49-F238E27FC236}">
                <a16:creationId xmlns:a16="http://schemas.microsoft.com/office/drawing/2014/main" id="{F4DDEA1B-9FD2-45E9-B522-66AB4337A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065" y="365125"/>
            <a:ext cx="5192429" cy="2916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Image result for puerto rico flag">
            <a:extLst>
              <a:ext uri="{FF2B5EF4-FFF2-40B4-BE49-F238E27FC236}">
                <a16:creationId xmlns:a16="http://schemas.microsoft.com/office/drawing/2014/main" id="{DBD79707-A0E4-4FA7-A1E9-AF1F460788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33" y="3759841"/>
            <a:ext cx="4968407" cy="289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581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4541C-A7F1-4BD4-89F5-2C2C4220E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Puerto Rico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AE2B8-5021-42DE-BFD5-36B338FFDF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5219700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Colonial authority transferred from Spain to US in 1898.</a:t>
            </a:r>
          </a:p>
          <a:p>
            <a:r>
              <a:rPr lang="en-GB" dirty="0"/>
              <a:t>Technically an ‘</a:t>
            </a:r>
            <a:r>
              <a:rPr lang="en-GB" b="1" dirty="0"/>
              <a:t>unincorporated organized territory of the US</a:t>
            </a:r>
            <a:r>
              <a:rPr lang="en-GB" dirty="0"/>
              <a:t>’, official name is ‘Commonwealth of Puerto Rico’.</a:t>
            </a:r>
          </a:p>
          <a:p>
            <a:r>
              <a:rPr lang="en-GB" dirty="0"/>
              <a:t>Government is ‘a self-governing commonwealth in political association with the US’.</a:t>
            </a:r>
          </a:p>
          <a:p>
            <a:r>
              <a:rPr lang="en-GB" dirty="0"/>
              <a:t>Citizens are technically American citizens.</a:t>
            </a:r>
          </a:p>
          <a:p>
            <a:r>
              <a:rPr lang="en-GB" dirty="0"/>
              <a:t>‘The result of what has been said is that, while in an international sense Porto Rico was not a foreign country, since it was subject to the sovereignty of and was owned by the United States, it was </a:t>
            </a:r>
            <a:r>
              <a:rPr lang="en-GB" b="1" dirty="0"/>
              <a:t>foreign to the United States in a domestic sense</a:t>
            </a:r>
            <a:r>
              <a:rPr lang="en-GB" dirty="0"/>
              <a:t>, because the island had not been incorporated into the United States, but was merely appurtenant thereto as a possession.’ (Downes v. Bidwell, 1901).</a:t>
            </a:r>
          </a:p>
          <a:p>
            <a:r>
              <a:rPr lang="en-GB" dirty="0"/>
              <a:t>Drawbacks:</a:t>
            </a:r>
          </a:p>
          <a:p>
            <a:pPr lvl="1"/>
            <a:r>
              <a:rPr lang="en-GB" dirty="0"/>
              <a:t>Cannot declare bankruptcy ($75B debt).</a:t>
            </a:r>
          </a:p>
          <a:p>
            <a:pPr lvl="1"/>
            <a:r>
              <a:rPr lang="en-GB" dirty="0"/>
              <a:t>Cannot vote in presidential elections.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8695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372A7-3529-4D90-984C-875958EBF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Puerto Rico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5CB20-43C6-48D1-8D76-2C106DEAB8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05049"/>
            <a:ext cx="10515600" cy="3871913"/>
          </a:xfrm>
        </p:spPr>
        <p:txBody>
          <a:bodyPr/>
          <a:lstStyle/>
          <a:p>
            <a:r>
              <a:rPr lang="en-GB" dirty="0"/>
              <a:t>93.6% urban population; population San Juan roughly 2.5 million.</a:t>
            </a:r>
          </a:p>
          <a:p>
            <a:r>
              <a:rPr lang="en-GB" dirty="0"/>
              <a:t>Pina Coladas invented in San Juan in 1963.</a:t>
            </a:r>
          </a:p>
          <a:p>
            <a:r>
              <a:rPr lang="en-GB" dirty="0"/>
              <a:t>60% of the island is mountainous.</a:t>
            </a:r>
          </a:p>
          <a:p>
            <a:r>
              <a:rPr lang="en-GB" dirty="0"/>
              <a:t>Poverty rate 43% (compared to 14% US).</a:t>
            </a:r>
          </a:p>
          <a:p>
            <a:r>
              <a:rPr lang="en-GB" dirty="0" err="1"/>
              <a:t>Barcelonita</a:t>
            </a:r>
            <a:r>
              <a:rPr lang="en-GB" dirty="0"/>
              <a:t> has the world’s largest pharmaceutical complex.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1671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195</Words>
  <Application>Microsoft Office PowerPoint</Application>
  <PresentationFormat>Widescreen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Puerto Rico</vt:lpstr>
      <vt:lpstr>Puerto Rico</vt:lpstr>
      <vt:lpstr>Puerto Rico</vt:lpstr>
      <vt:lpstr>Puerto Rico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Puerto Rico</dc:title>
  <dc:creator>Jess Hackett</dc:creator>
  <cp:lastModifiedBy>Jess Hackett</cp:lastModifiedBy>
  <cp:revision>9</cp:revision>
  <dcterms:created xsi:type="dcterms:W3CDTF">2019-01-15T13:12:37Z</dcterms:created>
  <dcterms:modified xsi:type="dcterms:W3CDTF">2019-01-15T15:26:31Z</dcterms:modified>
</cp:coreProperties>
</file>