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>
      <p:cViewPr varScale="1">
        <p:scale>
          <a:sx n="144" d="100"/>
          <a:sy n="144" d="100"/>
        </p:scale>
        <p:origin x="84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200B3F0-A9BC-48CE-8EB6-ECE965069900}" type="datetimeFigureOut">
              <a:rPr lang="en-US" dirty="0"/>
              <a:pPr/>
              <a:t>11/27/2018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FFFF-3106-4DDB-AA62-0C80862170D6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38B7-AE95-4DC8-9A51-7A71F545B098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EC2B-8188-4AC2-9F0D-8D09C51D505A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2B75E-944F-430B-BE5F-C69FA8823C04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0DC7-7F53-471C-A711-B3DA6F2535F3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4C9D-4618-451D-80C1-6A376BB42AB4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318-CE40-42F6-962A-4C6D6CF697DB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6AC1-EB7F-4BEF-90D9-5764B50DAF8A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712A-F861-4AB0-A754-4F5A2033CD4B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07B7-F2DC-4B2C-B14D-58A9766807A2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A483D-5CB4-4842-8F2F-05D5276ACF63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E32E-9DC0-47C8-A657-48F5C3E4A10B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5C0D-8C3A-4771-A43D-83937FC700D4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D2D6-FCC2-425A-A4A7-8058E8C01CB1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F2683-E6E7-4CC3-9EEE-7854DD4F3545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0F81-B39D-4CBB-8BF3-5D6E395D0F72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64B320A-89BA-47B2-A525-92E8D10B06E4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THE CAYMAN ISLANDS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Afia Headley</a:t>
            </a:r>
            <a:endParaRPr lang="en-GB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739" y="1238314"/>
            <a:ext cx="3140765" cy="22305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514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THE CAYMAN ISLANDS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415" y="2203963"/>
            <a:ext cx="7891863" cy="3971549"/>
          </a:xfrm>
        </p:spPr>
        <p:txBody>
          <a:bodyPr>
            <a:noAutofit/>
          </a:bodyPr>
          <a:lstStyle/>
          <a:p>
            <a:r>
              <a:rPr lang="en-GB" sz="1600" dirty="0" smtClean="0"/>
              <a:t>A British overseas territory, consisting of 3 islands.</a:t>
            </a:r>
          </a:p>
          <a:p>
            <a:r>
              <a:rPr lang="en-GB" sz="1600" dirty="0" smtClean="0"/>
              <a:t>From largest to smallest:</a:t>
            </a:r>
          </a:p>
          <a:p>
            <a:r>
              <a:rPr lang="en-GB" sz="1600" dirty="0" smtClean="0"/>
              <a:t>GRAND CAYMAN</a:t>
            </a:r>
          </a:p>
          <a:p>
            <a:r>
              <a:rPr lang="en-GB" sz="1600" dirty="0" smtClean="0"/>
              <a:t>CAYMAN BRAC</a:t>
            </a:r>
          </a:p>
          <a:p>
            <a:r>
              <a:rPr lang="en-GB" sz="1600" dirty="0"/>
              <a:t>LITTLE </a:t>
            </a:r>
            <a:r>
              <a:rPr lang="en-GB" sz="1600" dirty="0" smtClean="0"/>
              <a:t>CAYMAN</a:t>
            </a:r>
          </a:p>
          <a:p>
            <a:endParaRPr lang="en-GB" sz="1600" dirty="0" smtClean="0"/>
          </a:p>
          <a:p>
            <a:r>
              <a:rPr lang="en-GB" sz="1600" dirty="0" smtClean="0"/>
              <a:t>INHABITANTS OF THESE ISLANDS: Approximately </a:t>
            </a:r>
            <a:r>
              <a:rPr lang="en-GB" sz="1600" dirty="0" smtClean="0">
                <a:solidFill>
                  <a:srgbClr val="FF0000"/>
                </a:solidFill>
              </a:rPr>
              <a:t>one-fifth </a:t>
            </a:r>
            <a:r>
              <a:rPr lang="en-GB" sz="1600" dirty="0">
                <a:solidFill>
                  <a:srgbClr val="FF0000"/>
                </a:solidFill>
              </a:rPr>
              <a:t>of Caymanians are </a:t>
            </a:r>
            <a:r>
              <a:rPr lang="en-GB" sz="1600" dirty="0" smtClean="0">
                <a:solidFill>
                  <a:srgbClr val="FF0000"/>
                </a:solidFill>
              </a:rPr>
              <a:t>European</a:t>
            </a:r>
            <a:r>
              <a:rPr lang="en-GB" sz="1600" dirty="0"/>
              <a:t>, </a:t>
            </a:r>
            <a:r>
              <a:rPr lang="en-GB" sz="1600" dirty="0" smtClean="0"/>
              <a:t>predominantly of British</a:t>
            </a:r>
            <a:r>
              <a:rPr lang="en-GB" sz="1600" dirty="0"/>
              <a:t> </a:t>
            </a:r>
            <a:r>
              <a:rPr lang="en-GB" sz="1600" dirty="0" smtClean="0"/>
              <a:t>lineage. </a:t>
            </a:r>
            <a:r>
              <a:rPr lang="en-GB" sz="1600" dirty="0" smtClean="0">
                <a:solidFill>
                  <a:srgbClr val="FF0000"/>
                </a:solidFill>
              </a:rPr>
              <a:t>Another fifth </a:t>
            </a:r>
            <a:r>
              <a:rPr lang="en-GB" sz="1600" dirty="0">
                <a:solidFill>
                  <a:srgbClr val="FF0000"/>
                </a:solidFill>
              </a:rPr>
              <a:t>are </a:t>
            </a:r>
            <a:r>
              <a:rPr lang="en-GB" sz="1600" dirty="0" smtClean="0">
                <a:solidFill>
                  <a:srgbClr val="FF0000"/>
                </a:solidFill>
              </a:rPr>
              <a:t>black</a:t>
            </a:r>
            <a:r>
              <a:rPr lang="en-GB" sz="1600" dirty="0" smtClean="0"/>
              <a:t>, </a:t>
            </a:r>
            <a:r>
              <a:rPr lang="en-GB" sz="1600" dirty="0"/>
              <a:t>descendants of African </a:t>
            </a:r>
            <a:r>
              <a:rPr lang="en-GB" sz="1600" dirty="0" smtClean="0"/>
              <a:t>slaves, as well as </a:t>
            </a:r>
            <a:r>
              <a:rPr lang="en-GB" sz="1600" dirty="0" smtClean="0">
                <a:solidFill>
                  <a:srgbClr val="FFC000"/>
                </a:solidFill>
              </a:rPr>
              <a:t>two-fifths being a mixture of the two</a:t>
            </a:r>
            <a:r>
              <a:rPr lang="en-GB" sz="1600" dirty="0" smtClean="0"/>
              <a:t>; both of African </a:t>
            </a:r>
            <a:r>
              <a:rPr lang="en-GB" sz="1600" dirty="0"/>
              <a:t>and European ancestry. The </a:t>
            </a:r>
            <a:r>
              <a:rPr lang="en-GB" sz="1600" dirty="0" smtClean="0">
                <a:solidFill>
                  <a:srgbClr val="0070C0"/>
                </a:solidFill>
              </a:rPr>
              <a:t>remaining occupants </a:t>
            </a:r>
            <a:r>
              <a:rPr lang="en-GB" sz="1600" dirty="0" smtClean="0">
                <a:solidFill>
                  <a:schemeClr val="tx1"/>
                </a:solidFill>
              </a:rPr>
              <a:t>of these islands </a:t>
            </a:r>
            <a:r>
              <a:rPr lang="en-GB" sz="1600" dirty="0" smtClean="0"/>
              <a:t>are of </a:t>
            </a:r>
            <a:r>
              <a:rPr lang="en-GB" sz="1600" dirty="0" smtClean="0">
                <a:solidFill>
                  <a:srgbClr val="0070C0"/>
                </a:solidFill>
              </a:rPr>
              <a:t>other mixed descent </a:t>
            </a:r>
            <a:r>
              <a:rPr lang="en-GB" sz="1600" dirty="0" smtClean="0"/>
              <a:t>or </a:t>
            </a:r>
            <a:r>
              <a:rPr lang="en-GB" sz="1600" dirty="0" smtClean="0">
                <a:solidFill>
                  <a:srgbClr val="0070C0"/>
                </a:solidFill>
              </a:rPr>
              <a:t>are settlers</a:t>
            </a:r>
            <a:r>
              <a:rPr lang="en-GB" sz="1600" dirty="0" smtClean="0"/>
              <a:t>.</a:t>
            </a:r>
          </a:p>
          <a:p>
            <a:r>
              <a:rPr lang="en-GB" sz="1600" dirty="0" smtClean="0"/>
              <a:t>The average life expectancy for its population is 81!</a:t>
            </a:r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4938" y="2376242"/>
            <a:ext cx="3404059" cy="26551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5792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KEY INFORMATION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669" y="1411379"/>
            <a:ext cx="3383345" cy="21393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08414" y="2104056"/>
            <a:ext cx="8894612" cy="4681057"/>
          </a:xfrm>
        </p:spPr>
        <p:txBody>
          <a:bodyPr>
            <a:normAutofit fontScale="62500" lnSpcReduction="20000"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LOCATION</a:t>
            </a:r>
            <a:endParaRPr lang="en-GB" dirty="0"/>
          </a:p>
          <a:p>
            <a:r>
              <a:rPr lang="en-GB" dirty="0" smtClean="0"/>
              <a:t>British overseas territory and island chain, located in the </a:t>
            </a:r>
            <a:r>
              <a:rPr lang="en-GB" dirty="0" smtClean="0">
                <a:solidFill>
                  <a:schemeClr val="tx2"/>
                </a:solidFill>
              </a:rPr>
              <a:t>western Caribbean Sea</a:t>
            </a:r>
            <a:r>
              <a:rPr lang="en-GB" dirty="0" smtClean="0"/>
              <a:t>.</a:t>
            </a:r>
          </a:p>
          <a:p>
            <a:r>
              <a:rPr lang="en-GB" dirty="0" smtClean="0"/>
              <a:t>Positioned </a:t>
            </a:r>
            <a:r>
              <a:rPr lang="en-GB" dirty="0" smtClean="0">
                <a:solidFill>
                  <a:schemeClr val="tx2"/>
                </a:solidFill>
              </a:rPr>
              <a:t>approximately180 miles (290km) northwest of Jamaica</a:t>
            </a:r>
            <a:r>
              <a:rPr lang="en-GB" dirty="0" smtClean="0"/>
              <a:t>.</a:t>
            </a:r>
          </a:p>
          <a:p>
            <a:r>
              <a:rPr lang="en-GB" dirty="0" smtClean="0"/>
              <a:t>In-between </a:t>
            </a:r>
            <a:r>
              <a:rPr lang="en-GB" dirty="0" smtClean="0">
                <a:solidFill>
                  <a:schemeClr val="tx1"/>
                </a:solidFill>
              </a:rPr>
              <a:t>Jamaica </a:t>
            </a:r>
            <a:r>
              <a:rPr lang="en-GB" dirty="0">
                <a:solidFill>
                  <a:schemeClr val="tx1"/>
                </a:solidFill>
              </a:rPr>
              <a:t>and the Yucatán </a:t>
            </a:r>
            <a:r>
              <a:rPr lang="en-GB" dirty="0" smtClean="0">
                <a:solidFill>
                  <a:schemeClr val="tx1"/>
                </a:solidFill>
              </a:rPr>
              <a:t>Peninsula.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en-GB" b="1" dirty="0">
                <a:solidFill>
                  <a:srgbClr val="FFC000"/>
                </a:solidFill>
              </a:rPr>
              <a:t>PRESENT DAY </a:t>
            </a:r>
            <a:r>
              <a:rPr lang="en-GB" b="1" dirty="0" smtClean="0">
                <a:solidFill>
                  <a:srgbClr val="FFC000"/>
                </a:solidFill>
              </a:rPr>
              <a:t>CAPITAL</a:t>
            </a:r>
            <a:endParaRPr lang="en-GB" dirty="0" smtClean="0"/>
          </a:p>
          <a:p>
            <a:r>
              <a:rPr lang="en-GB" dirty="0" smtClean="0">
                <a:solidFill>
                  <a:srgbClr val="FFC000"/>
                </a:solidFill>
              </a:rPr>
              <a:t>George Town, Grand Cayman</a:t>
            </a:r>
            <a:r>
              <a:rPr lang="en-GB" dirty="0" smtClean="0"/>
              <a:t>, where more than half its population live.</a:t>
            </a:r>
            <a:endParaRPr lang="en-GB" dirty="0"/>
          </a:p>
          <a:p>
            <a:r>
              <a:rPr lang="en-GB" b="1" dirty="0">
                <a:solidFill>
                  <a:srgbClr val="0070C0"/>
                </a:solidFill>
              </a:rPr>
              <a:t>OFFICIAL </a:t>
            </a:r>
            <a:r>
              <a:rPr lang="en-GB" b="1" dirty="0" smtClean="0">
                <a:solidFill>
                  <a:srgbClr val="0070C0"/>
                </a:solidFill>
              </a:rPr>
              <a:t>LANGUAGE/S</a:t>
            </a:r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English</a:t>
            </a:r>
            <a:r>
              <a:rPr lang="en-GB" dirty="0"/>
              <a:t>, but spoken in a variety </a:t>
            </a:r>
            <a:r>
              <a:rPr lang="en-GB" dirty="0" smtClean="0"/>
              <a:t>of dialects.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Spanish </a:t>
            </a:r>
            <a:r>
              <a:rPr lang="en-GB" dirty="0"/>
              <a:t>being the </a:t>
            </a:r>
            <a:r>
              <a:rPr lang="en-GB" dirty="0">
                <a:solidFill>
                  <a:srgbClr val="0070C0"/>
                </a:solidFill>
              </a:rPr>
              <a:t>second</a:t>
            </a:r>
            <a:r>
              <a:rPr lang="en-GB" dirty="0"/>
              <a:t> most commonly spoken </a:t>
            </a:r>
            <a:r>
              <a:rPr lang="en-GB" dirty="0" smtClean="0"/>
              <a:t>language.</a:t>
            </a:r>
            <a:endParaRPr lang="en-GB" dirty="0"/>
          </a:p>
          <a:p>
            <a:r>
              <a:rPr lang="en-GB" b="1" dirty="0">
                <a:solidFill>
                  <a:srgbClr val="00B0F0"/>
                </a:solidFill>
              </a:rPr>
              <a:t>YEAR OF INDEPENDENCE/CURRENT CONSTITUTIONAL </a:t>
            </a:r>
            <a:r>
              <a:rPr lang="en-GB" b="1" dirty="0" smtClean="0">
                <a:solidFill>
                  <a:srgbClr val="00B0F0"/>
                </a:solidFill>
              </a:rPr>
              <a:t>STATUS</a:t>
            </a:r>
          </a:p>
          <a:p>
            <a:r>
              <a:rPr lang="en-GB" dirty="0">
                <a:solidFill>
                  <a:schemeClr val="tx1"/>
                </a:solidFill>
              </a:rPr>
              <a:t>Its </a:t>
            </a:r>
            <a:r>
              <a:rPr lang="en-GB" dirty="0"/>
              <a:t>current </a:t>
            </a:r>
            <a:r>
              <a:rPr lang="en-GB" dirty="0">
                <a:solidFill>
                  <a:srgbClr val="00B0F0"/>
                </a:solidFill>
              </a:rPr>
              <a:t>Constitution</a:t>
            </a:r>
            <a:r>
              <a:rPr lang="en-GB" dirty="0"/>
              <a:t> was appointed by a </a:t>
            </a:r>
            <a:r>
              <a:rPr lang="en-GB" dirty="0">
                <a:solidFill>
                  <a:srgbClr val="00B0F0"/>
                </a:solidFill>
              </a:rPr>
              <a:t>statutory </a:t>
            </a:r>
            <a:r>
              <a:rPr lang="en-GB" dirty="0"/>
              <a:t>instrument of the United Kingdom in </a:t>
            </a:r>
            <a:r>
              <a:rPr lang="en-GB" dirty="0">
                <a:solidFill>
                  <a:srgbClr val="00B0F0"/>
                </a:solidFill>
              </a:rPr>
              <a:t>2009</a:t>
            </a:r>
            <a:r>
              <a:rPr lang="en-GB" dirty="0"/>
              <a:t>. This enabled internal autonomy, but under a Governor</a:t>
            </a:r>
            <a:r>
              <a:rPr lang="en-GB" dirty="0" smtClean="0"/>
              <a:t>.</a:t>
            </a:r>
          </a:p>
          <a:p>
            <a:r>
              <a:rPr lang="en-GB" dirty="0">
                <a:solidFill>
                  <a:schemeClr val="tx1"/>
                </a:solidFill>
              </a:rPr>
              <a:t>Government </a:t>
            </a:r>
            <a:r>
              <a:rPr lang="en-GB" dirty="0"/>
              <a:t>is appointed by the monarch in England </a:t>
            </a:r>
            <a:r>
              <a:rPr lang="en-GB" dirty="0">
                <a:solidFill>
                  <a:schemeClr val="tx1"/>
                </a:solidFill>
              </a:rPr>
              <a:t>, with a Governor being elected as the British representative of this region.  The governor is thus an emblem of the British monarchy</a:t>
            </a:r>
            <a:r>
              <a:rPr lang="en-GB" dirty="0" smtClean="0">
                <a:solidFill>
                  <a:schemeClr val="tx1"/>
                </a:solidFill>
              </a:rPr>
              <a:t>.</a:t>
            </a:r>
            <a:endParaRPr lang="en-GB" dirty="0" smtClean="0"/>
          </a:p>
          <a:p>
            <a:r>
              <a:rPr lang="en-GB" b="1" dirty="0" smtClean="0">
                <a:solidFill>
                  <a:srgbClr val="00B0F0"/>
                </a:solidFill>
              </a:rPr>
              <a:t>BACKGROUND:</a:t>
            </a:r>
          </a:p>
          <a:p>
            <a:r>
              <a:rPr lang="en-GB" dirty="0">
                <a:solidFill>
                  <a:schemeClr val="tx1"/>
                </a:solidFill>
              </a:rPr>
              <a:t>N</a:t>
            </a:r>
            <a:r>
              <a:rPr lang="en-GB" dirty="0" smtClean="0">
                <a:solidFill>
                  <a:schemeClr val="tx1"/>
                </a:solidFill>
              </a:rPr>
              <a:t>on-independent since 1962. This region chose to remain under British rule when former British colony and dependency Jamaica, chose to become independent, in this year.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However, this region has been under the influence of Britain since 1670, when under the Treaty of Madrid (1670), many islands of the Caribbean had to give up power. 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88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 smtClean="0"/>
              <a:t>FUN  FACT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345" y="2532822"/>
            <a:ext cx="8761413" cy="3416300"/>
          </a:xfrm>
        </p:spPr>
        <p:txBody>
          <a:bodyPr/>
          <a:lstStyle/>
          <a:p>
            <a:r>
              <a:rPr lang="en-GB" sz="1600" dirty="0"/>
              <a:t>Bodden </a:t>
            </a:r>
            <a:r>
              <a:rPr lang="en-GB" sz="1600" dirty="0" smtClean="0"/>
              <a:t>Town, the former </a:t>
            </a:r>
            <a:r>
              <a:rPr lang="en-GB" sz="1600" dirty="0"/>
              <a:t>capital city, </a:t>
            </a:r>
            <a:r>
              <a:rPr lang="en-GB" sz="1600" dirty="0" smtClean="0"/>
              <a:t>supposedly has its name derived from the number of individuals with the surname ‘Bodden’.</a:t>
            </a:r>
          </a:p>
          <a:p>
            <a:endParaRPr lang="en-GB" sz="1600" dirty="0"/>
          </a:p>
          <a:p>
            <a:r>
              <a:rPr lang="en-GB" sz="1600" b="1" dirty="0" smtClean="0">
                <a:solidFill>
                  <a:srgbClr val="FF0000"/>
                </a:solidFill>
              </a:rPr>
              <a:t>EXTRA FACT:</a:t>
            </a:r>
          </a:p>
          <a:p>
            <a:r>
              <a:rPr lang="en-GB" sz="1600" dirty="0" smtClean="0">
                <a:solidFill>
                  <a:srgbClr val="FF0000"/>
                </a:solidFill>
              </a:rPr>
              <a:t>Despite its tiny size, there are four airports here.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8586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77</TotalTime>
  <Words>340</Words>
  <Application>Microsoft Office PowerPoint</Application>
  <PresentationFormat>Widescreen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 Boardroom</vt:lpstr>
      <vt:lpstr>THE CAYMAN ISLANDS</vt:lpstr>
      <vt:lpstr>THE CAYMAN ISLANDS</vt:lpstr>
      <vt:lpstr>KEY INFORMATION</vt:lpstr>
      <vt:lpstr>FUN  FACT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CAYMAN ISLANDS</dc:title>
  <dc:creator>Headley, Afia</dc:creator>
  <cp:lastModifiedBy>Headley, Afia</cp:lastModifiedBy>
  <cp:revision>11</cp:revision>
  <dcterms:created xsi:type="dcterms:W3CDTF">2018-11-27T14:10:48Z</dcterms:created>
  <dcterms:modified xsi:type="dcterms:W3CDTF">2018-11-27T15:27:59Z</dcterms:modified>
</cp:coreProperties>
</file>