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0" cap="flat">
              <a:noFill/>
              <a:miter lim="400000"/>
            </a:ln>
          </a:insideH>
          <a:insideV>
            <a:ln w="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355600" y="2044700"/>
            <a:ext cx="12293600" cy="32385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355600" y="5270500"/>
            <a:ext cx="12293600" cy="1295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1pPr>
            <a:lvl2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2pPr>
            <a:lvl3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3pPr>
            <a:lvl4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4pPr>
            <a:lvl5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5689600"/>
            <a:ext cx="10464800" cy="5080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152900"/>
            <a:ext cx="104648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346200" y="520700"/>
            <a:ext cx="10388600" cy="586023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908800"/>
            <a:ext cx="10464800" cy="12827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1pPr>
            <a:lvl2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2pPr>
            <a:lvl3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3pPr>
            <a:lvl4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4pPr>
            <a:lvl5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355600" y="3251200"/>
            <a:ext cx="12293600" cy="3238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05600" y="609600"/>
            <a:ext cx="5359400" cy="7759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355600" y="1016000"/>
            <a:ext cx="5892800" cy="3886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355600" y="4889500"/>
            <a:ext cx="5892800" cy="3886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1pPr>
            <a:lvl2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2pPr>
            <a:lvl3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3pPr>
            <a:lvl4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4pPr>
            <a:lvl5pPr marL="0" indent="0" algn="ctr">
              <a:spcBef>
                <a:spcPts val="0"/>
              </a:spcBef>
              <a:buClr>
                <a:srgbClr val="535353"/>
              </a:buClr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870700" y="2781300"/>
            <a:ext cx="5283200" cy="6184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355600" y="2730500"/>
            <a:ext cx="5892800" cy="62992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762000" y="762000"/>
            <a:ext cx="11468100" cy="8216900"/>
          </a:xfrm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2-033_1302x975.jpeg"/>
          <p:cNvSpPr/>
          <p:nvPr>
            <p:ph type="pic" sz="quarter" idx="13"/>
          </p:nvPr>
        </p:nvSpPr>
        <p:spPr>
          <a:xfrm>
            <a:off x="6654800" y="5029200"/>
            <a:ext cx="5803900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664613" y="508000"/>
            <a:ext cx="5803901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2-10-superquadro_1631x2178.jpeg"/>
          <p:cNvSpPr/>
          <p:nvPr>
            <p:ph type="pic" idx="15"/>
          </p:nvPr>
        </p:nvSpPr>
        <p:spPr>
          <a:xfrm>
            <a:off x="533400" y="508000"/>
            <a:ext cx="580823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55600" y="254000"/>
            <a:ext cx="122936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355600" y="2730500"/>
            <a:ext cx="12293600" cy="629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4599" y="9270999"/>
            <a:ext cx="342901" cy="355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titleStyle>
    <p:bodyStyle>
      <a:lvl1pPr marL="431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863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1295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1727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21590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2590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3022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3454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3886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Leeward_Islands" TargetMode="External"/><Relationship Id="rId3" Type="http://schemas.openxmlformats.org/officeDocument/2006/relationships/hyperlink" Target="https://en.wikipedia.org/wiki/Lesser_Antilles" TargetMode="External"/><Relationship Id="rId4" Type="http://schemas.openxmlformats.org/officeDocument/2006/relationships/hyperlink" Target="https://en.wikipedia.org/wiki/Caribbean" TargetMode="External"/><Relationship Id="rId5" Type="http://schemas.openxmlformats.org/officeDocument/2006/relationships/hyperlink" Target="https://en.wikipedia.org/wiki/Square_kilometre" TargetMode="External"/><Relationship Id="rId6" Type="http://schemas.openxmlformats.org/officeDocument/2006/relationships/hyperlink" Target="https://en.wikipedia.org/wiki/Square_mile" TargetMode="External"/><Relationship Id="rId7" Type="http://schemas.openxmlformats.org/officeDocument/2006/relationships/image" Target="../media/image1.g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en.wikipedia.org/wiki/Basse-Terre" TargetMode="External"/><Relationship Id="rId3" Type="http://schemas.openxmlformats.org/officeDocument/2006/relationships/hyperlink" Target="https://en.wikipedia.org/wiki/French_language" TargetMode="External"/><Relationship Id="rId4" Type="http://schemas.openxmlformats.org/officeDocument/2006/relationships/hyperlink" Target="https://en.wikipedia.org/wiki/Antillean_Creole" TargetMode="External"/><Relationship Id="rId5" Type="http://schemas.openxmlformats.org/officeDocument/2006/relationships/hyperlink" Target="https://en.wikipedia.org/wiki/Metropolitan_France" TargetMode="External"/><Relationship Id="rId6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en.wikipedia.org/wiki/France" TargetMode="External"/><Relationship Id="rId3" Type="http://schemas.openxmlformats.org/officeDocument/2006/relationships/hyperlink" Target="https://en.wikipedia.org/wiki/European_Union" TargetMode="External"/><Relationship Id="rId4" Type="http://schemas.openxmlformats.org/officeDocument/2006/relationships/hyperlink" Target="https://en.wikipedia.org/wiki/French_National_Assembly" TargetMode="External"/><Relationship Id="rId5" Type="http://schemas.openxmlformats.org/officeDocument/2006/relationships/hyperlink" Target="https://en.wikipedia.org/wiki/French_Senate" TargetMode="External"/><Relationship Id="rId6" Type="http://schemas.openxmlformats.org/officeDocument/2006/relationships/hyperlink" Target="https://en.wikipedia.org/wiki/French_Economic_and_Social_Council" TargetMode="External"/><Relationship Id="rId7" Type="http://schemas.openxmlformats.org/officeDocument/2006/relationships/hyperlink" Target="https://en.wikipedia.org/wiki/European_Parliament" TargetMode="External"/><Relationship Id="rId8" Type="http://schemas.openxmlformats.org/officeDocument/2006/relationships/hyperlink" Target="https://en.wikipedia.org/wiki/Euro" TargetMode="External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1" Type="http://schemas.openxmlformats.org/officeDocument/2006/relationships/image" Target="../media/image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en.wikipedia.org/w/index.php?title=European_dance_genres&amp;action=edit&amp;redlink=1" TargetMode="External"/><Relationship Id="rId3" Type="http://schemas.openxmlformats.org/officeDocument/2006/relationships/hyperlink" Target="https://en.wikipedia.org/wiki/France" TargetMode="External"/><Relationship Id="rId4" Type="http://schemas.openxmlformats.org/officeDocument/2006/relationships/image" Target="../media/image3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1">
            <a:hueOff val="-78595"/>
            <a:satOff val="12505"/>
            <a:lumOff val="1387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uadeloupe"/>
          <p:cNvSpPr txBox="1"/>
          <p:nvPr>
            <p:ph type="ctrTitle"/>
          </p:nvPr>
        </p:nvSpPr>
        <p:spPr>
          <a:xfrm>
            <a:off x="-1460500" y="4298950"/>
            <a:ext cx="12293600" cy="32385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A5F5E"/>
                </a:solidFill>
                <a:latin typeface="Geneva"/>
                <a:ea typeface="Geneva"/>
                <a:cs typeface="Geneva"/>
                <a:sym typeface="Geneva"/>
              </a:defRPr>
            </a:lvl1pPr>
          </a:lstStyle>
          <a:p>
            <a:pPr/>
            <a:r>
              <a:t>Guadeloupe</a:t>
            </a:r>
          </a:p>
        </p:txBody>
      </p:sp>
      <p:pic>
        <p:nvPicPr>
          <p:cNvPr id="120" name="placeholder-hero-image-name_x400_31-1.jpg" descr="placeholder-hero-image-name_x400_31-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9052" y="2966106"/>
            <a:ext cx="9946696" cy="33155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1">
            <a:hueOff val="-78595"/>
            <a:satOff val="12505"/>
            <a:lumOff val="1387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Located in the Leeward Islands, part of the Lesser Antilles in the Caribbean.…"/>
          <p:cNvSpPr txBox="1"/>
          <p:nvPr>
            <p:ph type="body" sz="quarter" idx="1"/>
          </p:nvPr>
        </p:nvSpPr>
        <p:spPr>
          <a:xfrm>
            <a:off x="1181100" y="7175500"/>
            <a:ext cx="11288911" cy="1554957"/>
          </a:xfrm>
          <a:prstGeom prst="rect">
            <a:avLst/>
          </a:prstGeom>
        </p:spPr>
        <p:txBody>
          <a:bodyPr/>
          <a:lstStyle/>
          <a:p>
            <a:pPr marL="191300" indent="-191300" algn="l" defTabSz="379729">
              <a:spcBef>
                <a:spcPts val="2400"/>
              </a:spcBef>
              <a:buSzPct val="82000"/>
              <a:buChar char="•"/>
              <a:defRPr sz="2600"/>
            </a:pPr>
            <a:r>
              <a:t>Located in the </a:t>
            </a:r>
            <a:r>
              <a:rPr>
                <a:hlinkClick r:id="rId2" invalidUrl="" action="" tgtFrame="" tooltip="" history="1" highlightClick="0" endSnd="0"/>
              </a:rPr>
              <a:t>Leeward Islands</a:t>
            </a:r>
            <a:r>
              <a:t>, part of the </a:t>
            </a:r>
            <a:r>
              <a:rPr>
                <a:hlinkClick r:id="rId3" invalidUrl="" action="" tgtFrame="" tooltip="" history="1" highlightClick="0" endSnd="0"/>
              </a:rPr>
              <a:t>Lesser Antilles</a:t>
            </a:r>
            <a:r>
              <a:t> in the </a:t>
            </a:r>
            <a:r>
              <a:rPr>
                <a:hlinkClick r:id="rId4" invalidUrl="" action="" tgtFrame="" tooltip="" history="1" highlightClick="0" endSnd="0"/>
              </a:rPr>
              <a:t>Caribbean</a:t>
            </a:r>
            <a:r>
              <a:t>. </a:t>
            </a:r>
          </a:p>
          <a:p>
            <a:pPr marL="191300" indent="-191300" algn="l" defTabSz="379729">
              <a:spcBef>
                <a:spcPts val="2400"/>
              </a:spcBef>
              <a:buSzPct val="82000"/>
              <a:buChar char="•"/>
              <a:defRPr sz="2600"/>
            </a:pPr>
            <a:r>
              <a:t>It has a land area of 1,628 </a:t>
            </a:r>
            <a:r>
              <a:rPr>
                <a:hlinkClick r:id="rId5" invalidUrl="" action="" tgtFrame="" tooltip="" history="1" highlightClick="0" endSnd="0"/>
              </a:rPr>
              <a:t>square kilometres</a:t>
            </a:r>
            <a:r>
              <a:t> (629 </a:t>
            </a:r>
            <a:r>
              <a:rPr>
                <a:hlinkClick r:id="rId6" invalidUrl="" action="" tgtFrame="" tooltip="" history="1" highlightClick="0" endSnd="0"/>
              </a:rPr>
              <a:t>square miles</a:t>
            </a:r>
            <a:r>
              <a:t>) and an estimated population of around 400,132</a:t>
            </a:r>
          </a:p>
        </p:txBody>
      </p:sp>
      <p:pic>
        <p:nvPicPr>
          <p:cNvPr id="123" name="9887d6e7feb12dad56890c087b569325.gif" descr="9887d6e7feb12dad56890c087b569325.gi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846943" y="1290736"/>
            <a:ext cx="7310914" cy="54103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1">
            <a:hueOff val="-78595"/>
            <a:satOff val="12505"/>
            <a:lumOff val="1387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he regional capital of Guadeloupe is the city of Basse-Terre, which lies on the island of the same name.…"/>
          <p:cNvSpPr txBox="1"/>
          <p:nvPr>
            <p:ph type="body" idx="1"/>
          </p:nvPr>
        </p:nvSpPr>
        <p:spPr>
          <a:xfrm>
            <a:off x="768350" y="38100"/>
            <a:ext cx="11468100" cy="8216900"/>
          </a:xfrm>
          <a:prstGeom prst="rect">
            <a:avLst/>
          </a:prstGeom>
        </p:spPr>
        <p:txBody>
          <a:bodyPr/>
          <a:lstStyle/>
          <a:p>
            <a:pPr marL="430143" indent="-430143">
              <a:lnSpc>
                <a:spcPct val="100000"/>
              </a:lnSpc>
              <a:spcBef>
                <a:spcPts val="3800"/>
              </a:spcBef>
              <a:buClr>
                <a:srgbClr val="535353"/>
              </a:buClr>
              <a:defRPr sz="3600"/>
            </a:pPr>
            <a:r>
              <a:t>The regional capital of Guadeloupe is the city of </a:t>
            </a:r>
            <a:r>
              <a:rPr>
                <a:hlinkClick r:id="rId2" invalidUrl="" action="" tgtFrame="" tooltip="" history="1" highlightClick="0" endSnd="0"/>
              </a:rPr>
              <a:t>Basse-Terre</a:t>
            </a:r>
            <a:r>
              <a:t>, which lies on the island of the same name.</a:t>
            </a:r>
          </a:p>
          <a:p>
            <a:pPr marL="430143" indent="-430143">
              <a:lnSpc>
                <a:spcPct val="100000"/>
              </a:lnSpc>
              <a:spcBef>
                <a:spcPts val="3800"/>
              </a:spcBef>
              <a:buClr>
                <a:srgbClr val="535353"/>
              </a:buClr>
              <a:defRPr sz="3600"/>
            </a:pPr>
            <a:r>
              <a:t> The official language is </a:t>
            </a:r>
            <a:r>
              <a:rPr>
                <a:hlinkClick r:id="rId3" invalidUrl="" action="" tgtFrame="" tooltip="" history="1" highlightClick="0" endSnd="0"/>
              </a:rPr>
              <a:t>French</a:t>
            </a:r>
            <a:r>
              <a:t>, but </a:t>
            </a:r>
            <a:r>
              <a:rPr>
                <a:hlinkClick r:id="rId4" invalidUrl="" action="" tgtFrame="" tooltip="" history="1" highlightClick="0" endSnd="0"/>
              </a:rPr>
              <a:t>Antillean Creole</a:t>
            </a:r>
            <a:r>
              <a:t> is spoken virtually by the entire population except recent arrivals from </a:t>
            </a:r>
            <a:r>
              <a:rPr>
                <a:hlinkClick r:id="rId5" invalidUrl="" action="" tgtFrame="" tooltip="" history="1" highlightClick="0" endSnd="0"/>
              </a:rPr>
              <a:t>metropolitan France</a:t>
            </a:r>
            <a:r>
              <a:t>.</a:t>
            </a:r>
          </a:p>
        </p:txBody>
      </p:sp>
      <p:pic>
        <p:nvPicPr>
          <p:cNvPr id="126" name="Screen Shot 2019-01-14 at 11.33.26.png" descr="Screen Shot 2019-01-14 at 11.33.26.png"/>
          <p:cNvPicPr>
            <a:picLocks noChangeAspect="1"/>
          </p:cNvPicPr>
          <p:nvPr/>
        </p:nvPicPr>
        <p:blipFill>
          <a:blip r:embed="rId6">
            <a:extLst/>
          </a:blip>
          <a:srcRect l="2348" t="0" r="3983" b="1948"/>
          <a:stretch>
            <a:fillRect/>
          </a:stretch>
        </p:blipFill>
        <p:spPr>
          <a:xfrm>
            <a:off x="8261471" y="6182240"/>
            <a:ext cx="4464773" cy="3003748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Arrow"/>
          <p:cNvSpPr/>
          <p:nvPr/>
        </p:nvSpPr>
        <p:spPr>
          <a:xfrm>
            <a:off x="7640240" y="8637240"/>
            <a:ext cx="1210569" cy="449610"/>
          </a:xfrm>
          <a:prstGeom prst="rightArrow">
            <a:avLst>
              <a:gd name="adj1" fmla="val 32000"/>
              <a:gd name="adj2" fmla="val 79258"/>
            </a:avLst>
          </a:prstGeom>
          <a:solidFill>
            <a:srgbClr val="80878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8" name="Basse-Terre"/>
          <p:cNvSpPr txBox="1"/>
          <p:nvPr/>
        </p:nvSpPr>
        <p:spPr>
          <a:xfrm>
            <a:off x="5227364" y="8550895"/>
            <a:ext cx="219447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Basse-Terre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1">
            <a:hueOff val="-78595"/>
            <a:satOff val="12505"/>
            <a:lumOff val="1387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uadeloupe is an overseas department and region of France.…"/>
          <p:cNvSpPr txBox="1"/>
          <p:nvPr>
            <p:ph type="body" idx="1"/>
          </p:nvPr>
        </p:nvSpPr>
        <p:spPr>
          <a:xfrm>
            <a:off x="768350" y="38100"/>
            <a:ext cx="11468100" cy="8216900"/>
          </a:xfrm>
          <a:prstGeom prst="rect">
            <a:avLst/>
          </a:prstGeom>
        </p:spPr>
        <p:txBody>
          <a:bodyPr/>
          <a:lstStyle/>
          <a:p>
            <a:pPr marL="430143" indent="-430143">
              <a:lnSpc>
                <a:spcPct val="100000"/>
              </a:lnSpc>
              <a:spcBef>
                <a:spcPts val="3800"/>
              </a:spcBef>
              <a:buClr>
                <a:srgbClr val="535353"/>
              </a:buClr>
              <a:defRPr sz="3100"/>
            </a:pPr>
            <a:r>
              <a:t>Guadeloupe is an overseas department and region of France. </a:t>
            </a:r>
          </a:p>
          <a:p>
            <a:pPr marL="430143" indent="-430143">
              <a:lnSpc>
                <a:spcPct val="100000"/>
              </a:lnSpc>
              <a:spcBef>
                <a:spcPts val="3800"/>
              </a:spcBef>
              <a:buClr>
                <a:srgbClr val="535353"/>
              </a:buClr>
              <a:defRPr sz="3100"/>
            </a:pPr>
            <a:r>
              <a:t>It had almost the same political status as metropolitan departments, although special constitutional provisions allow them greater autonomy and they are excluded from certain domestic statistics, such as the unemployment rate.</a:t>
            </a:r>
          </a:p>
          <a:p>
            <a:pPr marL="430143" indent="-430143">
              <a:lnSpc>
                <a:spcPct val="100000"/>
              </a:lnSpc>
              <a:spcBef>
                <a:spcPts val="3800"/>
              </a:spcBef>
              <a:buClr>
                <a:srgbClr val="535353"/>
              </a:buClr>
              <a:defRPr sz="3100"/>
            </a:pPr>
            <a:r>
              <a:t>As integral parts of </a:t>
            </a:r>
            <a:r>
              <a:rPr>
                <a:hlinkClick r:id="rId2" invalidUrl="" action="" tgtFrame="" tooltip="" history="1" highlightClick="0" endSnd="0"/>
              </a:rPr>
              <a:t>France</a:t>
            </a:r>
            <a:r>
              <a:t> and the </a:t>
            </a:r>
            <a:r>
              <a:rPr>
                <a:hlinkClick r:id="rId3" invalidUrl="" action="" tgtFrame="" tooltip="" history="1" highlightClick="0" endSnd="0"/>
              </a:rPr>
              <a:t>European Union</a:t>
            </a:r>
            <a:r>
              <a:t>, overseas departments are represented in the </a:t>
            </a:r>
            <a:r>
              <a:rPr>
                <a:hlinkClick r:id="rId4" invalidUrl="" action="" tgtFrame="" tooltip="" history="1" highlightClick="0" endSnd="0"/>
              </a:rPr>
              <a:t>National Assembly</a:t>
            </a:r>
            <a:r>
              <a:t>, </a:t>
            </a:r>
            <a:r>
              <a:rPr>
                <a:hlinkClick r:id="rId5" invalidUrl="" action="" tgtFrame="" tooltip="" history="1" highlightClick="0" endSnd="0"/>
              </a:rPr>
              <a:t>Senate</a:t>
            </a:r>
            <a:r>
              <a:t>, and </a:t>
            </a:r>
            <a:r>
              <a:rPr>
                <a:hlinkClick r:id="rId6" invalidUrl="" action="" tgtFrame="" tooltip="" history="1" highlightClick="0" endSnd="0"/>
              </a:rPr>
              <a:t>Economic and Social Council</a:t>
            </a:r>
            <a:r>
              <a:t>, vote to elect members of the </a:t>
            </a:r>
            <a:r>
              <a:rPr>
                <a:hlinkClick r:id="rId7" invalidUrl="" action="" tgtFrame="" tooltip="" history="1" highlightClick="0" endSnd="0"/>
              </a:rPr>
              <a:t>European Parliament</a:t>
            </a:r>
            <a:r>
              <a:t> (MEP), and also use the </a:t>
            </a:r>
            <a:r>
              <a:rPr>
                <a:hlinkClick r:id="rId8" invalidUrl="" action="" tgtFrame="" tooltip="" history="1" highlightClick="0" endSnd="0"/>
              </a:rPr>
              <a:t>euro</a:t>
            </a:r>
            <a:r>
              <a:t> as their currency. </a:t>
            </a:r>
          </a:p>
          <a:p>
            <a:pPr marL="430143" indent="-430143">
              <a:lnSpc>
                <a:spcPct val="100000"/>
              </a:lnSpc>
              <a:spcBef>
                <a:spcPts val="3800"/>
              </a:spcBef>
              <a:buClr>
                <a:srgbClr val="535353"/>
              </a:buClr>
              <a:defRPr sz="3100"/>
            </a:pPr>
            <a:r>
              <a:t>It is one of five overseas departments of France.</a:t>
            </a:r>
          </a:p>
        </p:txBody>
      </p:sp>
      <p:pic>
        <p:nvPicPr>
          <p:cNvPr id="131" name="GuadeloupeFlag.png" descr="GuadeloupeFlag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487170" y="7652692"/>
            <a:ext cx="2438978" cy="165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200px-Flag_of_France.svg.png" descr="200px-Flag_of_France.svg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187936" y="7633642"/>
            <a:ext cx="2540001" cy="168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220px-Flag_of_Guadeloupe_(local)_variant.svg.png" descr="220px-Flag_of_Guadeloupe_(local)_variant.svg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7989724" y="7633642"/>
            <a:ext cx="2527906" cy="1689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chemeClr val="accent1">
            <a:hueOff val="-78595"/>
            <a:satOff val="12505"/>
            <a:lumOff val="1387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Interesting Fact…"/>
          <p:cNvSpPr txBox="1"/>
          <p:nvPr>
            <p:ph type="body" idx="1"/>
          </p:nvPr>
        </p:nvSpPr>
        <p:spPr>
          <a:xfrm>
            <a:off x="1255935" y="88900"/>
            <a:ext cx="10296179" cy="6681093"/>
          </a:xfrm>
          <a:prstGeom prst="rect">
            <a:avLst/>
          </a:prstGeom>
        </p:spPr>
        <p:txBody>
          <a:bodyPr/>
          <a:lstStyle/>
          <a:p>
            <a:pPr marL="0" indent="0" defTabSz="332993">
              <a:lnSpc>
                <a:spcPct val="100000"/>
              </a:lnSpc>
              <a:spcBef>
                <a:spcPts val="2100"/>
              </a:spcBef>
              <a:buSzTx/>
              <a:buNone/>
              <a:defRPr sz="2166"/>
            </a:pPr>
          </a:p>
          <a:p>
            <a:pPr marL="0" indent="0" algn="ctr" defTabSz="332993">
              <a:spcBef>
                <a:spcPts val="2600"/>
              </a:spcBef>
              <a:buSzTx/>
              <a:buNone/>
              <a:defRPr sz="2622"/>
            </a:pPr>
            <a:r>
              <a:t>Interesting Fact</a:t>
            </a:r>
          </a:p>
          <a:p>
            <a:pPr marL="0" indent="0" defTabSz="332993">
              <a:lnSpc>
                <a:spcPct val="100000"/>
              </a:lnSpc>
              <a:spcBef>
                <a:spcPts val="2100"/>
              </a:spcBef>
              <a:buSzTx/>
              <a:buNone/>
              <a:defRPr sz="2166"/>
            </a:pPr>
            <a:r>
              <a:t>The famous dance of the island is called the biguine, which is still performed in colourful Creole dress.</a:t>
            </a:r>
          </a:p>
          <a:p>
            <a:pPr marL="0" indent="0" defTabSz="332993">
              <a:lnSpc>
                <a:spcPct val="100000"/>
              </a:lnSpc>
              <a:spcBef>
                <a:spcPts val="2100"/>
              </a:spcBef>
              <a:buSzTx/>
              <a:buNone/>
              <a:defRPr sz="2166"/>
            </a:pPr>
            <a:r>
              <a:t>There are two types:</a:t>
            </a:r>
          </a:p>
          <a:p>
            <a:pPr marL="0" indent="0" defTabSz="332993">
              <a:lnSpc>
                <a:spcPct val="100000"/>
              </a:lnSpc>
              <a:spcBef>
                <a:spcPts val="2100"/>
              </a:spcBef>
              <a:buSzTx/>
              <a:buNone/>
              <a:defRPr sz="2166"/>
            </a:pPr>
            <a:r>
              <a:t>1) The drum biguine, or bidgin bèlè in Creole</a:t>
            </a:r>
            <a:br/>
            <a:r>
              <a:t>Comes from a series of bèlè dances performed since early colonial times by the slaves who inhabited the great sugar plantations.</a:t>
            </a:r>
          </a:p>
          <a:p>
            <a:pPr marL="0" indent="0" defTabSz="332993">
              <a:lnSpc>
                <a:spcPct val="100000"/>
              </a:lnSpc>
              <a:spcBef>
                <a:spcPts val="2100"/>
              </a:spcBef>
              <a:buSzTx/>
              <a:buNone/>
              <a:defRPr sz="2166"/>
            </a:pPr>
            <a:r>
              <a:t>2) Orchestrated biguine</a:t>
            </a:r>
            <a:br/>
            <a:r>
              <a:t>By combining the traditional bèlè music with the </a:t>
            </a:r>
            <a:r>
              <a:rPr>
                <a:hlinkClick r:id="rId2" invalidUrl="" action="" tgtFrame="" tooltip="" history="1" highlightClick="0" endSnd="0"/>
              </a:rPr>
              <a:t>European dance genres</a:t>
            </a:r>
            <a:r>
              <a:t>, the black musicians of Martinique and Guadeloupe created the biguine.</a:t>
            </a:r>
            <a:br/>
            <a:r>
              <a:t>n the 1930s several biguine artists from Martinique and Guadeloupe moved to mainland </a:t>
            </a:r>
            <a:r>
              <a:rPr>
                <a:hlinkClick r:id="rId3" invalidUrl="" action="" tgtFrame="" tooltip="" history="1" highlightClick="0" endSnd="0"/>
              </a:rPr>
              <a:t>France</a:t>
            </a:r>
            <a:r>
              <a:t>, where they achieved great popularity in Paris, especially in the wake of the colonial exhibition in 1931.</a:t>
            </a:r>
          </a:p>
        </p:txBody>
      </p:sp>
      <p:pic>
        <p:nvPicPr>
          <p:cNvPr id="136" name="Viré-Gadé-2.jpg" descr="Viré-Gadé-2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39481" y="5986828"/>
            <a:ext cx="5161790" cy="343044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Dance group called  “Viré Gadé” revives the beguine dance in 2015"/>
          <p:cNvSpPr txBox="1"/>
          <p:nvPr/>
        </p:nvSpPr>
        <p:spPr>
          <a:xfrm>
            <a:off x="2187451" y="7931149"/>
            <a:ext cx="495816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Dance group called  “Viré Gadé” revives the beguine dance in 2015</a:t>
            </a:r>
          </a:p>
        </p:txBody>
      </p:sp>
      <p:sp>
        <p:nvSpPr>
          <p:cNvPr id="138" name="Arrow"/>
          <p:cNvSpPr/>
          <p:nvPr/>
        </p:nvSpPr>
        <p:spPr>
          <a:xfrm>
            <a:off x="5798740" y="8853140"/>
            <a:ext cx="1210569" cy="449610"/>
          </a:xfrm>
          <a:prstGeom prst="rightArrow">
            <a:avLst>
              <a:gd name="adj1" fmla="val 32000"/>
              <a:gd name="adj2" fmla="val 79258"/>
            </a:avLst>
          </a:prstGeom>
          <a:solidFill>
            <a:srgbClr val="80878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