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4" d="100"/>
          <a:sy n="64" d="100"/>
        </p:scale>
        <p:origin x="68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EBC00-A20D-44C8-89F0-AD58C177D7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E85AA6C-7854-4467-BC77-B74A4D62A5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426103C-E32E-46ED-A93F-FB9029533BE4}"/>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5" name="Footer Placeholder 4">
            <a:extLst>
              <a:ext uri="{FF2B5EF4-FFF2-40B4-BE49-F238E27FC236}">
                <a16:creationId xmlns:a16="http://schemas.microsoft.com/office/drawing/2014/main" id="{CE15DAF6-DE96-4003-8EEC-CB19FA4B6F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8C9FE6-8EE2-4C9F-8C52-BCD9AB84A431}"/>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1988696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A1DBE-3CAB-456E-9F28-A857B2836AE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0723F7-C5EB-49F4-A303-03CA3E331B0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776DD3-CB71-47BD-A97D-90E6DA56BF6D}"/>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5" name="Footer Placeholder 4">
            <a:extLst>
              <a:ext uri="{FF2B5EF4-FFF2-40B4-BE49-F238E27FC236}">
                <a16:creationId xmlns:a16="http://schemas.microsoft.com/office/drawing/2014/main" id="{BB1BD195-F89B-4D2F-82E6-26D65B178C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9A0B9E-72CC-4E18-BAB8-091254CFB326}"/>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2460303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4F6CA0-6BFA-4F43-9BE7-3A905E7064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87D0E1-7DB0-49EC-969E-F553964FAF1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A2425B-2406-4B38-BA33-D1C2E92567A4}"/>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5" name="Footer Placeholder 4">
            <a:extLst>
              <a:ext uri="{FF2B5EF4-FFF2-40B4-BE49-F238E27FC236}">
                <a16:creationId xmlns:a16="http://schemas.microsoft.com/office/drawing/2014/main" id="{71F6316B-6EAC-47A1-B06C-6F11A8AEF4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CD4AA3-0705-4EAE-9251-B13A8BF93F82}"/>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903812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7D8A3-6B87-4756-A279-72A945FD1B9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7FF03CB-3801-4C43-B8C4-9D5D4C3349D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2CBBA0-F7B5-47F1-99C3-342728D7A266}"/>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5" name="Footer Placeholder 4">
            <a:extLst>
              <a:ext uri="{FF2B5EF4-FFF2-40B4-BE49-F238E27FC236}">
                <a16:creationId xmlns:a16="http://schemas.microsoft.com/office/drawing/2014/main" id="{E5FBC5FE-6189-487F-B9C0-FA5FE20D89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C4A2C8-08C3-43E2-82DD-DB2EC802A158}"/>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1193765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5ED6B-22CA-41D2-956B-2B6DC064E5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5DF0721-1BA7-4250-B3AB-F7A4C378CF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D6D197D-82FD-4671-B9AD-DFCDA9820498}"/>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5" name="Footer Placeholder 4">
            <a:extLst>
              <a:ext uri="{FF2B5EF4-FFF2-40B4-BE49-F238E27FC236}">
                <a16:creationId xmlns:a16="http://schemas.microsoft.com/office/drawing/2014/main" id="{F0C80EA0-995B-4B78-B3B1-07A0BFB6AE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2F325E-89F1-421F-BDCF-9DEC6B4BE263}"/>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3269366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E7C02-E787-4993-9757-99BA2E0CE31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28CD24E-DFE4-4A8A-A5C3-01EA87E9EC7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14C3CE6-C9CB-4C80-B3BF-D4D4E6037DE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61D443-B2B1-40ED-A20E-07BCCC189BF1}"/>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6" name="Footer Placeholder 5">
            <a:extLst>
              <a:ext uri="{FF2B5EF4-FFF2-40B4-BE49-F238E27FC236}">
                <a16:creationId xmlns:a16="http://schemas.microsoft.com/office/drawing/2014/main" id="{DA425106-2F2F-4263-8FA1-36BDC74B399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8384457-BBB9-45BF-8985-DCEC052B34B4}"/>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3853177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BD026-B98C-4C37-B54E-B08FE6319AC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FA6A6E4-0ACF-46AF-AF4E-63C03CCEAE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17BC53F-8C80-434C-829C-42BE998983D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0C4F160-D5EC-4919-A6A4-F914DCF503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D72507D-ABC5-4D2D-A534-9399B524B2E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B61004E-A6D1-4DDB-9E65-F227F39472DC}"/>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8" name="Footer Placeholder 7">
            <a:extLst>
              <a:ext uri="{FF2B5EF4-FFF2-40B4-BE49-F238E27FC236}">
                <a16:creationId xmlns:a16="http://schemas.microsoft.com/office/drawing/2014/main" id="{50841A75-AF05-4502-8068-D7C20AD3091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CD0745D-95D5-4CD2-B6B7-CC79E856AE0E}"/>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2024197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73968-BEC5-4CFD-A6A9-FA39EC08BC6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A09F6DF-6666-4D82-BD90-D549C28D5FC3}"/>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4" name="Footer Placeholder 3">
            <a:extLst>
              <a:ext uri="{FF2B5EF4-FFF2-40B4-BE49-F238E27FC236}">
                <a16:creationId xmlns:a16="http://schemas.microsoft.com/office/drawing/2014/main" id="{A7AC9C8D-1F7E-4E93-8742-BE61FF4C90B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EC9A293-F70E-4FA4-820B-23DE8EDB1863}"/>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425868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1D67CB-538F-49B7-A764-BB860CF71223}"/>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3" name="Footer Placeholder 2">
            <a:extLst>
              <a:ext uri="{FF2B5EF4-FFF2-40B4-BE49-F238E27FC236}">
                <a16:creationId xmlns:a16="http://schemas.microsoft.com/office/drawing/2014/main" id="{3FBC72A1-F0CD-487F-A6BE-6D0AE3B40D5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190ED42-09FF-4965-9EC7-A76FF17562FD}"/>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2257459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5F49C-332A-4894-BCFB-F17CF8179C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3294C3B-FCDE-4786-8437-094CDC0A1F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2AD635F-4B04-429D-99DF-4A8594E991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DE9BE5-5DD6-4B2F-8B79-3F23E17D1906}"/>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6" name="Footer Placeholder 5">
            <a:extLst>
              <a:ext uri="{FF2B5EF4-FFF2-40B4-BE49-F238E27FC236}">
                <a16:creationId xmlns:a16="http://schemas.microsoft.com/office/drawing/2014/main" id="{EED90F86-F444-4334-8FF2-5F01A15571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86E0516-2F23-4D35-87B4-FF0EDBBAACBB}"/>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3836083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50A54-6579-4F1F-B542-C4ED84CA72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2CF5325-53AB-48E8-A7C4-5EDF47850D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772229-0D42-4A9B-99A1-A56FCEC6DB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4D09A24-DE5A-4706-82F7-0CD8CA40BEA6}"/>
              </a:ext>
            </a:extLst>
          </p:cNvPr>
          <p:cNvSpPr>
            <a:spLocks noGrp="1"/>
          </p:cNvSpPr>
          <p:nvPr>
            <p:ph type="dt" sz="half" idx="10"/>
          </p:nvPr>
        </p:nvSpPr>
        <p:spPr/>
        <p:txBody>
          <a:bodyPr/>
          <a:lstStyle/>
          <a:p>
            <a:fld id="{83B815B2-C0B7-496A-826F-58BCDC0560CA}" type="datetimeFigureOut">
              <a:rPr lang="en-GB" smtClean="0"/>
              <a:t>05/03/2019</a:t>
            </a:fld>
            <a:endParaRPr lang="en-GB"/>
          </a:p>
        </p:txBody>
      </p:sp>
      <p:sp>
        <p:nvSpPr>
          <p:cNvPr id="6" name="Footer Placeholder 5">
            <a:extLst>
              <a:ext uri="{FF2B5EF4-FFF2-40B4-BE49-F238E27FC236}">
                <a16:creationId xmlns:a16="http://schemas.microsoft.com/office/drawing/2014/main" id="{3FA90AC1-C333-4B16-B2C5-6B7451A241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153A1D7-7509-49F4-8038-A948DDE281D7}"/>
              </a:ext>
            </a:extLst>
          </p:cNvPr>
          <p:cNvSpPr>
            <a:spLocks noGrp="1"/>
          </p:cNvSpPr>
          <p:nvPr>
            <p:ph type="sldNum" sz="quarter" idx="12"/>
          </p:nvPr>
        </p:nvSpPr>
        <p:spPr/>
        <p:txBody>
          <a:bodyPr/>
          <a:lstStyle/>
          <a:p>
            <a:fld id="{1CA0813B-0566-4D7F-B5DE-5C5C654C35B2}" type="slidenum">
              <a:rPr lang="en-GB" smtClean="0"/>
              <a:t>‹#›</a:t>
            </a:fld>
            <a:endParaRPr lang="en-GB"/>
          </a:p>
        </p:txBody>
      </p:sp>
    </p:spTree>
    <p:extLst>
      <p:ext uri="{BB962C8B-B14F-4D97-AF65-F5344CB8AC3E}">
        <p14:creationId xmlns:p14="http://schemas.microsoft.com/office/powerpoint/2010/main" val="2958019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022C41-C5AA-4D5D-AECA-70A3F68B50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C80888-35CF-4D49-89B2-0610DA9B7A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3EAFB-C6B2-4677-BED9-A770FCA1CA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815B2-C0B7-496A-826F-58BCDC0560CA}" type="datetimeFigureOut">
              <a:rPr lang="en-GB" smtClean="0"/>
              <a:t>05/03/2019</a:t>
            </a:fld>
            <a:endParaRPr lang="en-GB"/>
          </a:p>
        </p:txBody>
      </p:sp>
      <p:sp>
        <p:nvSpPr>
          <p:cNvPr id="5" name="Footer Placeholder 4">
            <a:extLst>
              <a:ext uri="{FF2B5EF4-FFF2-40B4-BE49-F238E27FC236}">
                <a16:creationId xmlns:a16="http://schemas.microsoft.com/office/drawing/2014/main" id="{438DBB7E-849E-43F4-A973-DE5E18371A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2E1CCB-BDC1-491B-BF64-74B0E86B9C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0813B-0566-4D7F-B5DE-5C5C654C35B2}" type="slidenum">
              <a:rPr lang="en-GB" smtClean="0"/>
              <a:t>‹#›</a:t>
            </a:fld>
            <a:endParaRPr lang="en-GB"/>
          </a:p>
        </p:txBody>
      </p:sp>
    </p:spTree>
    <p:extLst>
      <p:ext uri="{BB962C8B-B14F-4D97-AF65-F5344CB8AC3E}">
        <p14:creationId xmlns:p14="http://schemas.microsoft.com/office/powerpoint/2010/main" val="3462765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youtube.com/watch?v=4jW9wk_g9Q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605AE-F42F-44B4-9262-1B0ACA9FC3D4}"/>
              </a:ext>
            </a:extLst>
          </p:cNvPr>
          <p:cNvSpPr>
            <a:spLocks noGrp="1"/>
          </p:cNvSpPr>
          <p:nvPr>
            <p:ph type="ctrTitle"/>
          </p:nvPr>
        </p:nvSpPr>
        <p:spPr>
          <a:xfrm>
            <a:off x="6746628" y="1783959"/>
            <a:ext cx="4645250" cy="2889114"/>
          </a:xfrm>
        </p:spPr>
        <p:txBody>
          <a:bodyPr anchor="b">
            <a:normAutofit/>
          </a:bodyPr>
          <a:lstStyle/>
          <a:p>
            <a:pPr algn="l"/>
            <a:r>
              <a:rPr lang="en-GB" dirty="0"/>
              <a:t>Saint Martin</a:t>
            </a:r>
          </a:p>
        </p:txBody>
      </p:sp>
      <p:sp>
        <p:nvSpPr>
          <p:cNvPr id="135" name="Freeform: Shape 134">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74" name="Picture 2" descr="Image result for saint martin island">
            <a:extLst>
              <a:ext uri="{FF2B5EF4-FFF2-40B4-BE49-F238E27FC236}">
                <a16:creationId xmlns:a16="http://schemas.microsoft.com/office/drawing/2014/main" id="{51ED5B1D-DFA6-475A-B329-4D7ADF3D02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979" r="13387" b="-1"/>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935517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1A5B6-11E6-4E88-8442-6E11EB78AEE7}"/>
              </a:ext>
            </a:extLst>
          </p:cNvPr>
          <p:cNvSpPr>
            <a:spLocks noGrp="1"/>
          </p:cNvSpPr>
          <p:nvPr>
            <p:ph type="title"/>
          </p:nvPr>
        </p:nvSpPr>
        <p:spPr>
          <a:xfrm>
            <a:off x="4373217" y="250031"/>
            <a:ext cx="3445565" cy="1325563"/>
          </a:xfrm>
        </p:spPr>
        <p:txBody>
          <a:bodyPr/>
          <a:lstStyle/>
          <a:p>
            <a:r>
              <a:rPr lang="en-GB" dirty="0"/>
              <a:t>Political Status</a:t>
            </a:r>
          </a:p>
        </p:txBody>
      </p:sp>
      <p:sp>
        <p:nvSpPr>
          <p:cNvPr id="3" name="Content Placeholder 2">
            <a:extLst>
              <a:ext uri="{FF2B5EF4-FFF2-40B4-BE49-F238E27FC236}">
                <a16:creationId xmlns:a16="http://schemas.microsoft.com/office/drawing/2014/main" id="{7B164ADB-B7F5-48BC-BC02-C5EA4618B2DB}"/>
              </a:ext>
            </a:extLst>
          </p:cNvPr>
          <p:cNvSpPr>
            <a:spLocks noGrp="1"/>
          </p:cNvSpPr>
          <p:nvPr>
            <p:ph idx="1"/>
          </p:nvPr>
        </p:nvSpPr>
        <p:spPr/>
        <p:txBody>
          <a:bodyPr>
            <a:normAutofit fontScale="77500" lnSpcReduction="20000"/>
          </a:bodyPr>
          <a:lstStyle/>
          <a:p>
            <a:r>
              <a:rPr lang="en-GB" dirty="0"/>
              <a:t>Overseas collectivity of France. Has the French flag and its own coat of arms.                      A local English-based creole language is spoken.</a:t>
            </a:r>
          </a:p>
          <a:p>
            <a:endParaRPr lang="en-GB" dirty="0"/>
          </a:p>
          <a:p>
            <a:r>
              <a:rPr lang="en-GB" dirty="0"/>
              <a:t>It was a French commune, forming part of Guadeloupe and having the status of an overseas </a:t>
            </a:r>
            <a:r>
              <a:rPr lang="en-GB" dirty="0" err="1"/>
              <a:t>région</a:t>
            </a:r>
            <a:r>
              <a:rPr lang="en-GB" dirty="0"/>
              <a:t> and </a:t>
            </a:r>
            <a:r>
              <a:rPr lang="en-GB" dirty="0" err="1"/>
              <a:t>départment</a:t>
            </a:r>
            <a:r>
              <a:rPr lang="en-GB" dirty="0"/>
              <a:t> of France.</a:t>
            </a:r>
          </a:p>
          <a:p>
            <a:endParaRPr lang="en-GB" dirty="0"/>
          </a:p>
          <a:p>
            <a:r>
              <a:rPr lang="en-GB" dirty="0"/>
              <a:t>In 2003 the French part of the island voted in favour of secession to form an </a:t>
            </a:r>
            <a:r>
              <a:rPr lang="en-GB" b="1" dirty="0"/>
              <a:t>overseas collectivity of France</a:t>
            </a:r>
            <a:r>
              <a:rPr lang="en-GB" dirty="0"/>
              <a:t>. In 2007 French parliament passed a bill granting this status. </a:t>
            </a:r>
          </a:p>
          <a:p>
            <a:endParaRPr lang="en-GB" dirty="0"/>
          </a:p>
          <a:p>
            <a:r>
              <a:rPr lang="en-GB" dirty="0"/>
              <a:t>First session of the Territorial Council on 15</a:t>
            </a:r>
            <a:r>
              <a:rPr lang="en-GB" baseline="30000" dirty="0"/>
              <a:t> </a:t>
            </a:r>
            <a:r>
              <a:rPr lang="en-GB" dirty="0"/>
              <a:t>July 2007. </a:t>
            </a:r>
          </a:p>
          <a:p>
            <a:endParaRPr lang="en-GB" dirty="0"/>
          </a:p>
          <a:p>
            <a:r>
              <a:rPr lang="en-GB" dirty="0"/>
              <a:t>Current President of the Territorial Council is Daniel Gibbs.</a:t>
            </a:r>
          </a:p>
        </p:txBody>
      </p:sp>
      <p:pic>
        <p:nvPicPr>
          <p:cNvPr id="2050" name="Picture 2" descr="Coat of arms of st. martin">
            <a:extLst>
              <a:ext uri="{FF2B5EF4-FFF2-40B4-BE49-F238E27FC236}">
                <a16:creationId xmlns:a16="http://schemas.microsoft.com/office/drawing/2014/main" id="{D9FB30C6-21EE-4DF6-9360-E2048C75E0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90513" y="250031"/>
            <a:ext cx="2021949" cy="2527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132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66A40-205A-4D28-AC47-01FF17B74DD6}"/>
              </a:ext>
            </a:extLst>
          </p:cNvPr>
          <p:cNvSpPr>
            <a:spLocks noGrp="1"/>
          </p:cNvSpPr>
          <p:nvPr>
            <p:ph type="title"/>
          </p:nvPr>
        </p:nvSpPr>
        <p:spPr>
          <a:xfrm>
            <a:off x="1798982" y="325368"/>
            <a:ext cx="8594035" cy="1325563"/>
          </a:xfrm>
        </p:spPr>
        <p:txBody>
          <a:bodyPr/>
          <a:lstStyle/>
          <a:p>
            <a:r>
              <a:rPr lang="en-GB" dirty="0"/>
              <a:t>The Island, Its People and Geography</a:t>
            </a:r>
          </a:p>
        </p:txBody>
      </p:sp>
      <p:sp>
        <p:nvSpPr>
          <p:cNvPr id="3" name="Content Placeholder 2">
            <a:extLst>
              <a:ext uri="{FF2B5EF4-FFF2-40B4-BE49-F238E27FC236}">
                <a16:creationId xmlns:a16="http://schemas.microsoft.com/office/drawing/2014/main" id="{3081CED1-8798-4A2D-A4EE-253C747AE6C0}"/>
              </a:ext>
            </a:extLst>
          </p:cNvPr>
          <p:cNvSpPr>
            <a:spLocks noGrp="1"/>
          </p:cNvSpPr>
          <p:nvPr>
            <p:ph idx="1"/>
          </p:nvPr>
        </p:nvSpPr>
        <p:spPr/>
        <p:txBody>
          <a:bodyPr>
            <a:normAutofit fontScale="70000" lnSpcReduction="20000"/>
          </a:bodyPr>
          <a:lstStyle/>
          <a:p>
            <a:r>
              <a:rPr lang="en-GB" dirty="0"/>
              <a:t>The southern 40% of the island is taken up by Sint Maarten, a constituent country of the Kingdom of the Netherlands. This is the only place in the world where France borders the Netherlands.</a:t>
            </a:r>
          </a:p>
          <a:p>
            <a:endParaRPr lang="en-US" dirty="0"/>
          </a:p>
          <a:p>
            <a:r>
              <a:rPr lang="en-US" dirty="0"/>
              <a:t>There are no customs formalities between the Dutch and French sides. The boundaries are simply marked by "welcome'' signs on each side.</a:t>
            </a:r>
            <a:endParaRPr lang="en-GB" dirty="0"/>
          </a:p>
          <a:p>
            <a:endParaRPr lang="en-GB" dirty="0"/>
          </a:p>
          <a:p>
            <a:r>
              <a:rPr lang="en-GB" dirty="0"/>
              <a:t>Marigot is the main town and capital of the French Collectivity. Originally a small fishing village on a swamp for which it was named it has since grown after being ‘awakened to tourism’. </a:t>
            </a:r>
          </a:p>
          <a:p>
            <a:endParaRPr lang="en-GB" dirty="0"/>
          </a:p>
          <a:p>
            <a:r>
              <a:rPr lang="en-GB" dirty="0"/>
              <a:t>Population of 36,286 (as of 2011) </a:t>
            </a:r>
          </a:p>
          <a:p>
            <a:endParaRPr lang="en-US" dirty="0"/>
          </a:p>
          <a:p>
            <a:r>
              <a:rPr lang="en-US" dirty="0"/>
              <a:t>It covers area of 53.2 square kilometers, taking up the northern 60% of the divided island. It also takes up some </a:t>
            </a:r>
            <a:r>
              <a:rPr lang="en-US" dirty="0" err="1"/>
              <a:t>neighbouring</a:t>
            </a:r>
            <a:r>
              <a:rPr lang="en-US" dirty="0"/>
              <a:t> islets, the largest of these is Ile </a:t>
            </a:r>
            <a:r>
              <a:rPr lang="en-US" dirty="0" err="1"/>
              <a:t>Tintamarre</a:t>
            </a:r>
            <a:r>
              <a:rPr lang="en-US" dirty="0"/>
              <a:t>.</a:t>
            </a:r>
          </a:p>
          <a:p>
            <a:endParaRPr lang="en-US" dirty="0"/>
          </a:p>
          <a:p>
            <a:endParaRPr lang="en-GB" dirty="0"/>
          </a:p>
          <a:p>
            <a:endParaRPr lang="en-GB" dirty="0"/>
          </a:p>
        </p:txBody>
      </p:sp>
    </p:spTree>
    <p:extLst>
      <p:ext uri="{BB962C8B-B14F-4D97-AF65-F5344CB8AC3E}">
        <p14:creationId xmlns:p14="http://schemas.microsoft.com/office/powerpoint/2010/main" val="3761057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92CBD-A861-4BA0-8028-8EC864488FCC}"/>
              </a:ext>
            </a:extLst>
          </p:cNvPr>
          <p:cNvSpPr>
            <a:spLocks noGrp="1"/>
          </p:cNvSpPr>
          <p:nvPr>
            <p:ph type="title"/>
          </p:nvPr>
        </p:nvSpPr>
        <p:spPr>
          <a:xfrm>
            <a:off x="3786808" y="196160"/>
            <a:ext cx="4618383" cy="1325563"/>
          </a:xfrm>
        </p:spPr>
        <p:txBody>
          <a:bodyPr/>
          <a:lstStyle/>
          <a:p>
            <a:r>
              <a:rPr lang="en-GB" dirty="0"/>
              <a:t>Economy and Work</a:t>
            </a:r>
          </a:p>
        </p:txBody>
      </p:sp>
      <p:sp>
        <p:nvSpPr>
          <p:cNvPr id="3" name="Content Placeholder 2">
            <a:extLst>
              <a:ext uri="{FF2B5EF4-FFF2-40B4-BE49-F238E27FC236}">
                <a16:creationId xmlns:a16="http://schemas.microsoft.com/office/drawing/2014/main" id="{3F5E866B-D253-4638-B698-805DF3460D16}"/>
              </a:ext>
            </a:extLst>
          </p:cNvPr>
          <p:cNvSpPr>
            <a:spLocks noGrp="1"/>
          </p:cNvSpPr>
          <p:nvPr>
            <p:ph idx="1"/>
          </p:nvPr>
        </p:nvSpPr>
        <p:spPr/>
        <p:txBody>
          <a:bodyPr>
            <a:normAutofit fontScale="70000" lnSpcReduction="20000"/>
          </a:bodyPr>
          <a:lstStyle/>
          <a:p>
            <a:r>
              <a:rPr lang="en-GB" dirty="0"/>
              <a:t>GDP: 1% agriculture, 15% industry and 84% services (tourism). Around four fifths of the labour force is engaged in tourism. Most foodstuffs, energy and manufactured goods are imported. </a:t>
            </a:r>
          </a:p>
          <a:p>
            <a:endParaRPr lang="en-GB" dirty="0"/>
          </a:p>
          <a:p>
            <a:r>
              <a:rPr lang="en-GB" dirty="0"/>
              <a:t>The island offers duty free shopping and there are few business restrictions.</a:t>
            </a:r>
          </a:p>
          <a:p>
            <a:endParaRPr lang="en-GB" dirty="0"/>
          </a:p>
          <a:p>
            <a:r>
              <a:rPr lang="en-GB" dirty="0"/>
              <a:t>French side of the island is largely falling behind economically because Sint </a:t>
            </a:r>
            <a:r>
              <a:rPr lang="en-GB" dirty="0" err="1"/>
              <a:t>Maartin</a:t>
            </a:r>
            <a:r>
              <a:rPr lang="en-GB" dirty="0"/>
              <a:t> has the main airport, casinos and ports for large cruise ships.</a:t>
            </a:r>
          </a:p>
          <a:p>
            <a:endParaRPr lang="en-GB" dirty="0"/>
          </a:p>
          <a:p>
            <a:r>
              <a:rPr lang="en-GB" dirty="0"/>
              <a:t>Is the only overseas collectivity of France with the status of being an </a:t>
            </a:r>
            <a:r>
              <a:rPr lang="en-GB" b="1" dirty="0"/>
              <a:t>outermost region of the EU</a:t>
            </a:r>
            <a:r>
              <a:rPr lang="en-GB" dirty="0"/>
              <a:t>. </a:t>
            </a:r>
          </a:p>
          <a:p>
            <a:endParaRPr lang="en-GB" dirty="0"/>
          </a:p>
          <a:p>
            <a:r>
              <a:rPr lang="en-GB" dirty="0"/>
              <a:t>The Euro is legal tender and the currency of Saint Martin. Still, it remains outside of the Schengen Area (passports) but is also outside of the EU VAT area. </a:t>
            </a:r>
          </a:p>
        </p:txBody>
      </p:sp>
    </p:spTree>
    <p:extLst>
      <p:ext uri="{BB962C8B-B14F-4D97-AF65-F5344CB8AC3E}">
        <p14:creationId xmlns:p14="http://schemas.microsoft.com/office/powerpoint/2010/main" val="1601463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A0321-4EF7-49C2-921C-14BF7A99F82B}"/>
              </a:ext>
            </a:extLst>
          </p:cNvPr>
          <p:cNvSpPr>
            <a:spLocks noGrp="1"/>
          </p:cNvSpPr>
          <p:nvPr>
            <p:ph type="title"/>
          </p:nvPr>
        </p:nvSpPr>
        <p:spPr/>
        <p:txBody>
          <a:bodyPr/>
          <a:lstStyle/>
          <a:p>
            <a:pPr algn="ctr"/>
            <a:r>
              <a:rPr lang="en-GB" dirty="0"/>
              <a:t>Princess Juliana International Airport and </a:t>
            </a:r>
            <a:r>
              <a:rPr lang="en-GB" dirty="0" err="1"/>
              <a:t>Maho</a:t>
            </a:r>
            <a:r>
              <a:rPr lang="en-GB" dirty="0"/>
              <a:t> Beach</a:t>
            </a:r>
          </a:p>
        </p:txBody>
      </p:sp>
      <p:pic>
        <p:nvPicPr>
          <p:cNvPr id="3074" name="Picture 2" descr="Image result for princess juliana international airport handstand">
            <a:hlinkClick r:id="rId2"/>
            <a:extLst>
              <a:ext uri="{FF2B5EF4-FFF2-40B4-BE49-F238E27FC236}">
                <a16:creationId xmlns:a16="http://schemas.microsoft.com/office/drawing/2014/main" id="{CD9D4FCA-1652-422A-8C07-695ADA1507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818861"/>
            <a:ext cx="6341166" cy="46740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727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D4E44-C4FC-4EDF-8597-9E5A418AFB02}"/>
              </a:ext>
            </a:extLst>
          </p:cNvPr>
          <p:cNvSpPr>
            <a:spLocks noGrp="1"/>
          </p:cNvSpPr>
          <p:nvPr>
            <p:ph type="title"/>
          </p:nvPr>
        </p:nvSpPr>
        <p:spPr>
          <a:xfrm>
            <a:off x="1417583" y="500062"/>
            <a:ext cx="9356834" cy="1325563"/>
          </a:xfrm>
        </p:spPr>
        <p:txBody>
          <a:bodyPr/>
          <a:lstStyle/>
          <a:p>
            <a:r>
              <a:rPr lang="en-GB" dirty="0"/>
              <a:t>Saint Martin and today’s topic of tourism</a:t>
            </a:r>
          </a:p>
        </p:txBody>
      </p:sp>
      <p:sp>
        <p:nvSpPr>
          <p:cNvPr id="3" name="Content Placeholder 2">
            <a:extLst>
              <a:ext uri="{FF2B5EF4-FFF2-40B4-BE49-F238E27FC236}">
                <a16:creationId xmlns:a16="http://schemas.microsoft.com/office/drawing/2014/main" id="{D4DF0D26-1B55-4E4C-97DD-AB1A2B667901}"/>
              </a:ext>
            </a:extLst>
          </p:cNvPr>
          <p:cNvSpPr>
            <a:spLocks noGrp="1"/>
          </p:cNvSpPr>
          <p:nvPr>
            <p:ph idx="1"/>
          </p:nvPr>
        </p:nvSpPr>
        <p:spPr>
          <a:xfrm>
            <a:off x="838200" y="1825625"/>
            <a:ext cx="10515600" cy="4351338"/>
          </a:xfrm>
        </p:spPr>
        <p:txBody>
          <a:bodyPr>
            <a:normAutofit fontScale="92500" lnSpcReduction="20000"/>
          </a:bodyPr>
          <a:lstStyle/>
          <a:p>
            <a:r>
              <a:rPr lang="en-US" i="1" dirty="0"/>
              <a:t>‘Discover a tropical </a:t>
            </a:r>
            <a:r>
              <a:rPr lang="en-US" b="1" i="1" dirty="0"/>
              <a:t>paradise</a:t>
            </a:r>
            <a:r>
              <a:rPr lang="en-US" i="1" dirty="0"/>
              <a:t> with holidays in Saint Martin’</a:t>
            </a:r>
            <a:r>
              <a:rPr lang="en-US" dirty="0"/>
              <a:t> </a:t>
            </a:r>
          </a:p>
          <a:p>
            <a:pPr marL="457200" lvl="1" indent="0">
              <a:buNone/>
            </a:pPr>
            <a:endParaRPr lang="en-US" dirty="0"/>
          </a:p>
          <a:p>
            <a:pPr lvl="2"/>
            <a:r>
              <a:rPr lang="en-US" dirty="0"/>
              <a:t>(reinforced ideas of “discovery” are common)</a:t>
            </a:r>
          </a:p>
          <a:p>
            <a:endParaRPr lang="en-GB" i="1" dirty="0"/>
          </a:p>
          <a:p>
            <a:r>
              <a:rPr lang="en-GB" i="1" dirty="0"/>
              <a:t>‘</a:t>
            </a:r>
            <a:r>
              <a:rPr lang="en-US" i="1" dirty="0"/>
              <a:t>With a massive range of activities, some of the best beaches in the world, an incredible landscape and a whole host of diverse cities, towns and villages to </a:t>
            </a:r>
            <a:r>
              <a:rPr lang="en-US" b="1" i="1" dirty="0"/>
              <a:t>explore</a:t>
            </a:r>
            <a:r>
              <a:rPr lang="en-US" i="1" dirty="0"/>
              <a:t>, holidays to Saint Martin have </a:t>
            </a:r>
            <a:r>
              <a:rPr lang="en-US" b="1" i="1" dirty="0"/>
              <a:t>something for everyone</a:t>
            </a:r>
            <a:r>
              <a:rPr lang="en-US" i="1" dirty="0"/>
              <a:t>.’</a:t>
            </a:r>
          </a:p>
          <a:p>
            <a:endParaRPr lang="en-GB" dirty="0"/>
          </a:p>
          <a:p>
            <a:r>
              <a:rPr lang="en-GB" i="1" dirty="0"/>
              <a:t>‘Spearheading a number of promotional campaigns, Saint Martin’s </a:t>
            </a:r>
            <a:r>
              <a:rPr lang="en-GB" b="1" i="1" dirty="0"/>
              <a:t>natural riches </a:t>
            </a:r>
            <a:r>
              <a:rPr lang="en-GB" i="1" dirty="0"/>
              <a:t>have become a mainstay of tourist guides. Walks and horse rides, bicycle touring and quad bike trails are yet another way to discover this paradise island and return home with lasting memories of landscapes, </a:t>
            </a:r>
            <a:r>
              <a:rPr lang="en-GB" b="1" i="1" dirty="0"/>
              <a:t>history</a:t>
            </a:r>
            <a:r>
              <a:rPr lang="en-GB" i="1" dirty="0"/>
              <a:t> and encounters with the locals.’</a:t>
            </a:r>
          </a:p>
        </p:txBody>
      </p:sp>
    </p:spTree>
    <p:extLst>
      <p:ext uri="{BB962C8B-B14F-4D97-AF65-F5344CB8AC3E}">
        <p14:creationId xmlns:p14="http://schemas.microsoft.com/office/powerpoint/2010/main" val="3922885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TotalTime>
  <Words>521</Words>
  <Application>Microsoft Office PowerPoint</Application>
  <PresentationFormat>Widescreen</PresentationFormat>
  <Paragraphs>41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Saint Martin</vt:lpstr>
      <vt:lpstr>Political Status</vt:lpstr>
      <vt:lpstr>The Island, Its People and Geography</vt:lpstr>
      <vt:lpstr>Economy and Work</vt:lpstr>
      <vt:lpstr>Princess Juliana International Airport and Maho Beach</vt:lpstr>
      <vt:lpstr>Saint Martin and today’s topic of tourism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Saint Martin</dc:title>
  <dc:creator>Evan</dc:creator>
  <cp:lastModifiedBy>Evan</cp:lastModifiedBy>
  <cp:revision>2</cp:revision>
  <dcterms:created xsi:type="dcterms:W3CDTF">2019-03-06T00:37:50Z</dcterms:created>
  <dcterms:modified xsi:type="dcterms:W3CDTF">2019-03-06T10:58:05Z</dcterms:modified>
</cp:coreProperties>
</file>