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59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54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6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4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67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2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7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5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5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4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8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F3675-6C11-604F-AD73-CAC43D0C5981}" type="datetimeFigureOut">
              <a:rPr lang="en-US" smtClean="0"/>
              <a:t>31/01/17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D4C48-D883-624A-9E6C-8607F3390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1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en.wikipedia.org/wiki/List_of_countries_by_GDP_(PPP)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118" y="2156988"/>
            <a:ext cx="8232046" cy="2599942"/>
          </a:xfrm>
          <a:scene3d>
            <a:camera prst="isometricOffAxis1Right"/>
            <a:lightRig rig="threePt" dir="t"/>
          </a:scene3d>
          <a:sp3d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Montserrat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1041" y="5856865"/>
            <a:ext cx="6078985" cy="858046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09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683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Fact file</a:t>
            </a:r>
            <a:endParaRPr 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3550" y="1287234"/>
            <a:ext cx="8750406" cy="53924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4F548E"/>
                </a:solidFill>
              </a:rPr>
              <a:t>POPULATION: 4900 (2012)</a:t>
            </a:r>
          </a:p>
          <a:p>
            <a:pPr marL="0" indent="0">
              <a:buNone/>
            </a:pPr>
            <a:endParaRPr lang="en-US" b="1" dirty="0" smtClean="0">
              <a:solidFill>
                <a:srgbClr val="4F548E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4F548E"/>
                </a:solidFill>
              </a:rPr>
              <a:t>AREA: </a:t>
            </a:r>
            <a:r>
              <a:rPr lang="pl-PL" b="1" dirty="0">
                <a:solidFill>
                  <a:srgbClr val="4F548E"/>
                </a:solidFill>
              </a:rPr>
              <a:t>102 km</a:t>
            </a:r>
            <a:r>
              <a:rPr lang="pl-PL" b="1" baseline="30000" dirty="0">
                <a:solidFill>
                  <a:srgbClr val="4F548E"/>
                </a:solidFill>
              </a:rPr>
              <a:t>2</a:t>
            </a:r>
            <a:r>
              <a:rPr lang="pl-PL" b="1" dirty="0">
                <a:solidFill>
                  <a:srgbClr val="4F548E"/>
                </a:solidFill>
              </a:rPr>
              <a:t> (39 </a:t>
            </a:r>
            <a:r>
              <a:rPr lang="pl-PL" b="1" dirty="0" err="1">
                <a:solidFill>
                  <a:srgbClr val="4F548E"/>
                </a:solidFill>
              </a:rPr>
              <a:t>sq</a:t>
            </a:r>
            <a:r>
              <a:rPr lang="pl-PL" b="1" dirty="0">
                <a:solidFill>
                  <a:srgbClr val="4F548E"/>
                </a:solidFill>
              </a:rPr>
              <a:t> mi) 	</a:t>
            </a:r>
            <a:endParaRPr lang="pl-PL" b="1" dirty="0" smtClean="0">
              <a:solidFill>
                <a:srgbClr val="4F548E"/>
              </a:solidFill>
            </a:endParaRPr>
          </a:p>
          <a:p>
            <a:pPr marL="0" indent="0">
              <a:buNone/>
            </a:pPr>
            <a:endParaRPr lang="pl-PL" b="1" dirty="0" smtClean="0">
              <a:solidFill>
                <a:srgbClr val="4F548E"/>
              </a:solidFill>
            </a:endParaRPr>
          </a:p>
          <a:p>
            <a:pPr marL="0" indent="0">
              <a:buNone/>
            </a:pPr>
            <a:r>
              <a:rPr lang="pl-PL" b="1" dirty="0" smtClean="0">
                <a:solidFill>
                  <a:srgbClr val="4F548E"/>
                </a:solidFill>
              </a:rPr>
              <a:t>GDP (per capita): US $12,384</a:t>
            </a:r>
          </a:p>
          <a:p>
            <a:pPr marL="0" indent="0">
              <a:buNone/>
            </a:pPr>
            <a:endParaRPr lang="en-US" b="1" dirty="0">
              <a:solidFill>
                <a:srgbClr val="4F548E"/>
              </a:solidFill>
              <a:hlinkClick r:id="rId3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4F548E"/>
                </a:solidFill>
              </a:rPr>
              <a:t>CAPITAL: </a:t>
            </a:r>
            <a:r>
              <a:rPr lang="en-US" b="1" dirty="0" err="1" smtClean="0">
                <a:solidFill>
                  <a:srgbClr val="4F548E"/>
                </a:solidFill>
              </a:rPr>
              <a:t>Brades</a:t>
            </a:r>
            <a:endParaRPr lang="en-US" b="1" dirty="0" smtClean="0">
              <a:solidFill>
                <a:srgbClr val="4F548E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4F548E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4F548E"/>
                </a:solidFill>
              </a:rPr>
              <a:t>OFFICIAL LANGUAGE: ENGLISH</a:t>
            </a:r>
          </a:p>
          <a:p>
            <a:pPr marL="0" indent="0">
              <a:buNone/>
            </a:pPr>
            <a:endParaRPr lang="en-US" b="1" dirty="0" smtClean="0">
              <a:solidFill>
                <a:srgbClr val="4F548E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4F548E"/>
                </a:solidFill>
              </a:rPr>
              <a:t>ESTABLISHED: 1632</a:t>
            </a:r>
            <a:endParaRPr lang="en-US" b="1" dirty="0">
              <a:solidFill>
                <a:srgbClr val="4F548E"/>
              </a:solidFill>
            </a:endParaRPr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06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4613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Economy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1395412"/>
            <a:ext cx="7986170" cy="5319499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800" b="1" dirty="0" smtClean="0">
                <a:solidFill>
                  <a:srgbClr val="4F548E"/>
                </a:solidFill>
              </a:rPr>
              <a:t>Sugar, cotton </a:t>
            </a:r>
            <a:r>
              <a:rPr lang="en-US" sz="2800" b="1" dirty="0">
                <a:solidFill>
                  <a:srgbClr val="4F548E"/>
                </a:solidFill>
              </a:rPr>
              <a:t>plantations, along with rum, formed the backbone of Montserrat’s </a:t>
            </a:r>
            <a:r>
              <a:rPr lang="en-US" sz="2800" b="1" dirty="0" smtClean="0">
                <a:solidFill>
                  <a:srgbClr val="4F548E"/>
                </a:solidFill>
              </a:rPr>
              <a:t>economy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b="1" dirty="0" smtClean="0">
                <a:solidFill>
                  <a:srgbClr val="4F548E"/>
                </a:solidFill>
              </a:rPr>
              <a:t>France </a:t>
            </a:r>
            <a:r>
              <a:rPr lang="en-US" sz="2800" b="1" dirty="0">
                <a:solidFill>
                  <a:srgbClr val="4F548E"/>
                </a:solidFill>
              </a:rPr>
              <a:t>briefly captured the island in </a:t>
            </a:r>
            <a:r>
              <a:rPr lang="en-US" sz="2800" b="1" dirty="0" smtClean="0">
                <a:solidFill>
                  <a:srgbClr val="4F548E"/>
                </a:solidFill>
              </a:rPr>
              <a:t>1782 </a:t>
            </a:r>
            <a:r>
              <a:rPr lang="en-US" sz="2800" b="1" dirty="0">
                <a:solidFill>
                  <a:srgbClr val="4F548E"/>
                </a:solidFill>
              </a:rPr>
              <a:t>but became a British territory under the Treaty of </a:t>
            </a:r>
            <a:r>
              <a:rPr lang="en-US" sz="2800" b="1" dirty="0" smtClean="0">
                <a:solidFill>
                  <a:srgbClr val="4F548E"/>
                </a:solidFill>
              </a:rPr>
              <a:t>Paris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b="1" dirty="0">
                <a:solidFill>
                  <a:srgbClr val="4F548E"/>
                </a:solidFill>
              </a:rPr>
              <a:t>St Patrick’s Day became an official public holiday after a failed March 17, 1768 slave uprising, but the island did not abolish slavery until 1834. </a:t>
            </a:r>
            <a:endParaRPr lang="en-US" sz="2800" b="1" dirty="0" smtClean="0">
              <a:solidFill>
                <a:srgbClr val="4F548E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b="1" dirty="0">
                <a:solidFill>
                  <a:srgbClr val="4F548E"/>
                </a:solidFill>
              </a:rPr>
              <a:t>British </a:t>
            </a:r>
            <a:r>
              <a:rPr lang="en-US" b="1" dirty="0" smtClean="0">
                <a:solidFill>
                  <a:srgbClr val="4F548E"/>
                </a:solidFill>
              </a:rPr>
              <a:t>philanthropist </a:t>
            </a:r>
            <a:r>
              <a:rPr lang="en-US" b="1" dirty="0">
                <a:solidFill>
                  <a:srgbClr val="4F548E"/>
                </a:solidFill>
              </a:rPr>
              <a:t>Joseph </a:t>
            </a:r>
            <a:r>
              <a:rPr lang="en-US" b="1" dirty="0" err="1">
                <a:solidFill>
                  <a:srgbClr val="4F548E"/>
                </a:solidFill>
              </a:rPr>
              <a:t>Sturge</a:t>
            </a:r>
            <a:r>
              <a:rPr lang="en-US" b="1" dirty="0">
                <a:solidFill>
                  <a:srgbClr val="4F548E"/>
                </a:solidFill>
              </a:rPr>
              <a:t> purchased his own sugar estate in 1857 to prove that hiring paid workers was more beneficial than using slave  labor. </a:t>
            </a:r>
            <a:endParaRPr lang="en-US" b="1" dirty="0" smtClean="0">
              <a:solidFill>
                <a:srgbClr val="4F548E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b="1" dirty="0" smtClean="0">
                <a:solidFill>
                  <a:srgbClr val="4F548E"/>
                </a:solidFill>
              </a:rPr>
              <a:t>The </a:t>
            </a:r>
            <a:r>
              <a:rPr lang="en-US" b="1" dirty="0" err="1">
                <a:solidFill>
                  <a:srgbClr val="4F548E"/>
                </a:solidFill>
              </a:rPr>
              <a:t>Sturges</a:t>
            </a:r>
            <a:r>
              <a:rPr lang="en-US" b="1" dirty="0">
                <a:solidFill>
                  <a:srgbClr val="4F548E"/>
                </a:solidFill>
              </a:rPr>
              <a:t> became Montserrat’s most powerful </a:t>
            </a:r>
            <a:r>
              <a:rPr lang="en-US" b="1" dirty="0" smtClean="0">
                <a:solidFill>
                  <a:srgbClr val="4F548E"/>
                </a:solidFill>
              </a:rPr>
              <a:t>family engaging in a number of social projects</a:t>
            </a:r>
          </a:p>
          <a:p>
            <a:pPr marL="457200" indent="-457200" algn="l">
              <a:buFont typeface="Arial"/>
              <a:buChar char="•"/>
            </a:pPr>
            <a:r>
              <a:rPr lang="en-US" b="1" dirty="0" smtClean="0">
                <a:solidFill>
                  <a:srgbClr val="4F548E"/>
                </a:solidFill>
              </a:rPr>
              <a:t>Sir </a:t>
            </a:r>
            <a:r>
              <a:rPr lang="en-US" b="1" dirty="0">
                <a:solidFill>
                  <a:srgbClr val="4F548E"/>
                </a:solidFill>
              </a:rPr>
              <a:t>George Martin opened his AIR recording studio in 1979, many of the world’s top musicians flocked to the island to record their albums in Montserrat’s private and tranquil surroundings.</a:t>
            </a:r>
            <a:endParaRPr lang="en-US" b="1" dirty="0">
              <a:solidFill>
                <a:srgbClr val="4F548E"/>
              </a:solidFill>
            </a:endParaRPr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85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Federation of the West Indies 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2306193"/>
            <a:ext cx="7585154" cy="4408718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Created under British </a:t>
            </a:r>
            <a:r>
              <a:rPr lang="en-US" sz="3000" b="1" dirty="0">
                <a:solidFill>
                  <a:srgbClr val="4F548E"/>
                </a:solidFill>
                <a:latin typeface="Arial"/>
                <a:cs typeface="Arial"/>
              </a:rPr>
              <a:t>Caribbean Federation Act </a:t>
            </a: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1956</a:t>
            </a:r>
          </a:p>
          <a:p>
            <a:pPr marL="457200" indent="-457200" algn="l">
              <a:buFont typeface="Arial"/>
              <a:buChar char="•"/>
            </a:pP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Became enacted in 1958</a:t>
            </a:r>
          </a:p>
          <a:p>
            <a:pPr marL="457200" indent="-457200" algn="l">
              <a:buFont typeface="Arial"/>
              <a:buChar char="•"/>
            </a:pPr>
            <a:r>
              <a:rPr lang="en-US" sz="3000" b="1" dirty="0">
                <a:solidFill>
                  <a:srgbClr val="4F548E"/>
                </a:solidFill>
              </a:rPr>
              <a:t>I</a:t>
            </a:r>
            <a:r>
              <a:rPr lang="en-US" sz="3000" b="1" dirty="0" smtClean="0">
                <a:solidFill>
                  <a:srgbClr val="4F548E"/>
                </a:solidFill>
              </a:rPr>
              <a:t>ntended to </a:t>
            </a:r>
            <a:r>
              <a:rPr lang="en-US" sz="3000" b="1" dirty="0">
                <a:solidFill>
                  <a:srgbClr val="4F548E"/>
                </a:solidFill>
              </a:rPr>
              <a:t>become a fully independent state, thus simultaneously satisfying the demands for independence from all the colonies in the </a:t>
            </a:r>
            <a:r>
              <a:rPr lang="en-US" sz="3000" b="1" dirty="0" smtClean="0">
                <a:solidFill>
                  <a:srgbClr val="4F548E"/>
                </a:solidFill>
              </a:rPr>
              <a:t>region.</a:t>
            </a:r>
          </a:p>
          <a:p>
            <a:pPr marL="457200" indent="-457200" algn="l">
              <a:buFont typeface="Arial"/>
              <a:buChar char="•"/>
            </a:pP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Collapses </a:t>
            </a: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in 1963</a:t>
            </a:r>
          </a:p>
          <a:p>
            <a:pPr marL="457200" indent="-457200" algn="l">
              <a:buFont typeface="Arial"/>
              <a:buChar char="•"/>
            </a:pP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Ultimately fails </a:t>
            </a:r>
            <a:r>
              <a:rPr lang="en-US" sz="3000" b="1" dirty="0" smtClean="0">
                <a:solidFill>
                  <a:srgbClr val="4F548E"/>
                </a:solidFill>
                <a:latin typeface="Arial"/>
                <a:cs typeface="Arial"/>
              </a:rPr>
              <a:t>due to internal political conflicts</a:t>
            </a:r>
            <a:endParaRPr lang="en-US" sz="3000" b="1" dirty="0">
              <a:solidFill>
                <a:srgbClr val="4F548E"/>
              </a:solidFill>
              <a:latin typeface="Arial"/>
              <a:cs typeface="Arial"/>
            </a:endParaRPr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00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1967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2306193"/>
            <a:ext cx="7585154" cy="4408718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800" b="1" dirty="0">
                <a:solidFill>
                  <a:srgbClr val="4F548E"/>
                </a:solidFill>
              </a:rPr>
              <a:t>1967 - Elects to retain colonial status instead of associated status within the West Indies Associated States (WISA</a:t>
            </a:r>
            <a:r>
              <a:rPr lang="en-US" sz="2800" b="1" dirty="0" smtClean="0">
                <a:solidFill>
                  <a:srgbClr val="4F548E"/>
                </a:solidFill>
              </a:rPr>
              <a:t>)</a:t>
            </a:r>
          </a:p>
          <a:p>
            <a:pPr marL="457200" indent="-457200" algn="l">
              <a:buFont typeface="Arial"/>
              <a:buChar char="•"/>
            </a:pPr>
            <a:endParaRPr lang="en-US" sz="2800" b="1" dirty="0">
              <a:solidFill>
                <a:srgbClr val="4F548E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2800" b="1" dirty="0">
                <a:solidFill>
                  <a:srgbClr val="4F548E"/>
                </a:solidFill>
              </a:rPr>
              <a:t>2002 - British Overseas Territories Act grants British citizenship to Montserratians.</a:t>
            </a:r>
            <a:endParaRPr lang="en-US" sz="2800" b="1" dirty="0" smtClean="0">
              <a:solidFill>
                <a:srgbClr val="4F548E"/>
              </a:solidFill>
            </a:endParaRPr>
          </a:p>
          <a:p>
            <a:pPr marL="457200" indent="-457200" algn="l">
              <a:buFont typeface="Arial"/>
              <a:buChar char="•"/>
            </a:pPr>
            <a:endParaRPr lang="en-US" sz="2800" b="1" dirty="0">
              <a:solidFill>
                <a:srgbClr val="4F548E"/>
              </a:solidFill>
              <a:latin typeface="Arial"/>
              <a:cs typeface="Arial"/>
            </a:endParaRPr>
          </a:p>
          <a:p>
            <a:pPr algn="l"/>
            <a:endParaRPr lang="en-US" sz="3000" b="1" dirty="0">
              <a:solidFill>
                <a:srgbClr val="4F548E"/>
              </a:solidFill>
              <a:latin typeface="Arial"/>
              <a:cs typeface="Arial"/>
            </a:endParaRPr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73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Storm Hugo 1989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270" y="1512098"/>
            <a:ext cx="8087155" cy="5202813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US" b="1" dirty="0">
                <a:solidFill>
                  <a:srgbClr val="4F548E"/>
                </a:solidFill>
              </a:rPr>
              <a:t>Hurricane </a:t>
            </a:r>
            <a:r>
              <a:rPr lang="en-US" b="1" dirty="0" smtClean="0">
                <a:solidFill>
                  <a:srgbClr val="4F548E"/>
                </a:solidFill>
              </a:rPr>
              <a:t>Hugo</a:t>
            </a:r>
            <a:r>
              <a:rPr lang="en-US" b="1" dirty="0">
                <a:solidFill>
                  <a:srgbClr val="4F548E"/>
                </a:solidFill>
              </a:rPr>
              <a:t> </a:t>
            </a:r>
            <a:r>
              <a:rPr lang="en-US" b="1" dirty="0" smtClean="0">
                <a:solidFill>
                  <a:srgbClr val="4F548E"/>
                </a:solidFill>
              </a:rPr>
              <a:t>hit Montserrat very hard</a:t>
            </a:r>
          </a:p>
          <a:p>
            <a:pPr marL="457200" indent="-457200" algn="l">
              <a:buFont typeface="Arial"/>
              <a:buChar char="•"/>
            </a:pPr>
            <a:r>
              <a:rPr lang="en-US" b="1" dirty="0" smtClean="0">
                <a:solidFill>
                  <a:srgbClr val="4F548E"/>
                </a:solidFill>
              </a:rPr>
              <a:t>Category </a:t>
            </a:r>
            <a:r>
              <a:rPr lang="en-US" b="1" dirty="0">
                <a:solidFill>
                  <a:srgbClr val="4F548E"/>
                </a:solidFill>
              </a:rPr>
              <a:t>4 storm destroyed 90 percent of the island’s buildings, including AIR </a:t>
            </a:r>
            <a:r>
              <a:rPr lang="en-US" b="1" dirty="0" smtClean="0">
                <a:solidFill>
                  <a:srgbClr val="4F548E"/>
                </a:solidFill>
              </a:rPr>
              <a:t>Studios.</a:t>
            </a:r>
          </a:p>
          <a:p>
            <a:pPr marL="457200" indent="-457200" algn="l">
              <a:buFont typeface="Arial"/>
              <a:buChar char="•"/>
            </a:pPr>
            <a:r>
              <a:rPr lang="en-US" b="1" dirty="0" err="1" smtClean="0">
                <a:solidFill>
                  <a:srgbClr val="4F548E"/>
                </a:solidFill>
              </a:rPr>
              <a:t>Soufrière</a:t>
            </a:r>
            <a:r>
              <a:rPr lang="en-US" b="1" dirty="0" smtClean="0">
                <a:solidFill>
                  <a:srgbClr val="4F548E"/>
                </a:solidFill>
              </a:rPr>
              <a:t> </a:t>
            </a:r>
            <a:r>
              <a:rPr lang="en-US" b="1" dirty="0">
                <a:solidFill>
                  <a:srgbClr val="4F548E"/>
                </a:solidFill>
              </a:rPr>
              <a:t>Hills </a:t>
            </a:r>
            <a:r>
              <a:rPr lang="en-US" b="1" dirty="0" smtClean="0">
                <a:solidFill>
                  <a:srgbClr val="4F548E"/>
                </a:solidFill>
              </a:rPr>
              <a:t>volcanic eruption </a:t>
            </a:r>
            <a:r>
              <a:rPr lang="en-US" b="1" dirty="0">
                <a:solidFill>
                  <a:srgbClr val="4F548E"/>
                </a:solidFill>
              </a:rPr>
              <a:t>buried Plymouth, the island’s capital, in over 39 feet of mud. The </a:t>
            </a:r>
            <a:r>
              <a:rPr lang="en-US" b="1" dirty="0" err="1">
                <a:solidFill>
                  <a:srgbClr val="4F548E"/>
                </a:solidFill>
              </a:rPr>
              <a:t>Soufrière</a:t>
            </a:r>
            <a:r>
              <a:rPr lang="en-US" b="1" dirty="0">
                <a:solidFill>
                  <a:srgbClr val="4F548E"/>
                </a:solidFill>
              </a:rPr>
              <a:t> Hills volcano also destroyed Montserrat’s airport and forced over half the population to </a:t>
            </a:r>
            <a:r>
              <a:rPr lang="en-US" b="1" dirty="0" smtClean="0">
                <a:solidFill>
                  <a:srgbClr val="4F548E"/>
                </a:solidFill>
              </a:rPr>
              <a:t>relocate</a:t>
            </a:r>
            <a:endParaRPr lang="en-US" dirty="0"/>
          </a:p>
          <a:p>
            <a:pPr marL="457200" indent="-457200" algn="l">
              <a:buFont typeface="Arial"/>
              <a:buChar char="•"/>
            </a:pPr>
            <a:r>
              <a:rPr lang="en-US" b="1" dirty="0" smtClean="0">
                <a:solidFill>
                  <a:srgbClr val="4F548E"/>
                </a:solidFill>
              </a:rPr>
              <a:t>Island has never really recovered</a:t>
            </a:r>
            <a:endParaRPr lang="en-US" b="1" dirty="0">
              <a:solidFill>
                <a:srgbClr val="4F548E"/>
              </a:solidFill>
            </a:endParaRPr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6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pic>
        <p:nvPicPr>
          <p:cNvPr id="6" name="Picture 5" descr="Montserrat-198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953" y="-223232"/>
            <a:ext cx="5367534" cy="71455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73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Storm Hugo</a:t>
            </a:r>
            <a:endParaRPr lang="en-US" sz="7200" dirty="0">
              <a:solidFill>
                <a:srgbClr val="FF0000"/>
              </a:solidFill>
            </a:endParaRPr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3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ag_of_Montserrat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7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228002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Fun fact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2297542"/>
            <a:ext cx="7772399" cy="3100288"/>
          </a:xfrm>
        </p:spPr>
        <p:txBody>
          <a:bodyPr>
            <a:normAutofit lnSpcReduction="10000"/>
          </a:bodyPr>
          <a:lstStyle/>
          <a:p>
            <a:r>
              <a:rPr lang="en-US" sz="4000" b="1" dirty="0" err="1" smtClean="0">
                <a:solidFill>
                  <a:srgbClr val="FF0000"/>
                </a:solidFill>
              </a:rPr>
              <a:t>Soufrière</a:t>
            </a:r>
            <a:r>
              <a:rPr lang="en-US" sz="4000" b="1" dirty="0" smtClean="0">
                <a:solidFill>
                  <a:srgbClr val="FF0000"/>
                </a:solidFill>
              </a:rPr>
              <a:t> Hills volcano </a:t>
            </a:r>
            <a:r>
              <a:rPr lang="en-US" sz="4000" b="1" dirty="0">
                <a:solidFill>
                  <a:srgbClr val="FF0000"/>
                </a:solidFill>
              </a:rPr>
              <a:t>is the most studied volcano in the world and Montserrat is regarded as a 'Modern Day Pompeii' in the Caribbean</a:t>
            </a:r>
            <a:r>
              <a:rPr lang="en-US" sz="4000" dirty="0">
                <a:solidFill>
                  <a:srgbClr val="FF0000"/>
                </a:solidFill>
              </a:rPr>
              <a:t>.</a:t>
            </a:r>
            <a:endParaRPr lang="en-GB" sz="40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Flag_of_Montserra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139" y="1842296"/>
            <a:ext cx="4359241" cy="217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554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248</Words>
  <Application>Microsoft Macintosh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Montserrat</vt:lpstr>
      <vt:lpstr>Fact file</vt:lpstr>
      <vt:lpstr>Economy</vt:lpstr>
      <vt:lpstr>Federation of the West Indies </vt:lpstr>
      <vt:lpstr>1967</vt:lpstr>
      <vt:lpstr>Storm Hugo 1989</vt:lpstr>
      <vt:lpstr>Storm Hugo</vt:lpstr>
      <vt:lpstr>Fun fact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Montserrat</dc:title>
  <dc:creator>Stephen John Loat</dc:creator>
  <cp:lastModifiedBy>Stephen John Loat</cp:lastModifiedBy>
  <cp:revision>8</cp:revision>
  <dcterms:created xsi:type="dcterms:W3CDTF">2017-01-26T11:29:26Z</dcterms:created>
  <dcterms:modified xsi:type="dcterms:W3CDTF">2017-01-31T15:36:47Z</dcterms:modified>
</cp:coreProperties>
</file>