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xfrm>
            <a:off x="12154001" y="8763000"/>
            <a:ext cx="342901" cy="3683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body" sz="quarter" idx="13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3000">
                <a:solidFill>
                  <a:srgbClr val="9D9D9D"/>
                </a:solidFill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6" name="Shape 106"/>
          <p:cNvSpPr/>
          <p:nvPr>
            <p:ph type="body" sz="quarter" idx="14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7" name="Shape 10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5" name="Shape 1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4" name="Shape 24"/>
          <p:cNvSpPr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4" name="Shape 3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pic" sz="half" idx="13"/>
          </p:nvPr>
        </p:nvSpPr>
        <p:spPr>
          <a:xfrm>
            <a:off x="6805519" y="981849"/>
            <a:ext cx="5575301" cy="7531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Shape 42"/>
          <p:cNvSpPr/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pPr/>
            <a:r>
              <a:t>Title Text</a:t>
            </a:r>
          </a:p>
        </p:txBody>
      </p:sp>
      <p:sp>
        <p:nvSpPr>
          <p:cNvPr id="43" name="Shape 43"/>
          <p:cNvSpPr/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Shape 5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Shape 5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Shape 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" name="Shape 63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" name="Shape 64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Shape 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hape 6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Shape 75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" name="Shape 76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Shape 77"/>
          <p:cNvSpPr/>
          <p:nvPr>
            <p:ph type="pic" sz="half" idx="13"/>
          </p:nvPr>
        </p:nvSpPr>
        <p:spPr>
          <a:xfrm>
            <a:off x="620619" y="2994799"/>
            <a:ext cx="55245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8" name="Shape 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9" name="Shape 79"/>
          <p:cNvSpPr/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hape 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pic" sz="quarter" idx="13"/>
          </p:nvPr>
        </p:nvSpPr>
        <p:spPr>
          <a:xfrm>
            <a:off x="6654800" y="977900"/>
            <a:ext cx="5727700" cy="360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6" name="Shape 96"/>
          <p:cNvSpPr/>
          <p:nvPr>
            <p:ph type="pic" sz="quarter" idx="14"/>
          </p:nvPr>
        </p:nvSpPr>
        <p:spPr>
          <a:xfrm>
            <a:off x="6654800" y="5003800"/>
            <a:ext cx="5727700" cy="3644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7" name="Shape 97"/>
          <p:cNvSpPr/>
          <p:nvPr>
            <p:ph type="pic" sz="half" idx="15"/>
          </p:nvPr>
        </p:nvSpPr>
        <p:spPr>
          <a:xfrm>
            <a:off x="620619" y="975499"/>
            <a:ext cx="5575301" cy="7670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Shape 9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228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457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685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9144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11430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1371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1600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1828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ctrTitle"/>
          </p:nvPr>
        </p:nvSpPr>
        <p:spPr>
          <a:xfrm>
            <a:off x="393700" y="640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tobago</a:t>
            </a:r>
          </a:p>
        </p:txBody>
      </p:sp>
      <p:pic>
        <p:nvPicPr>
          <p:cNvPr id="132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72466" y="157003"/>
            <a:ext cx="8914640" cy="53487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asted-imag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533" y="3193817"/>
            <a:ext cx="5618277" cy="3793402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6585483" y="533400"/>
            <a:ext cx="6014110" cy="833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autonomous island within the Republic of Trinidad and Tobago</a:t>
            </a:r>
          </a:p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located northeast of the mainland Trinidad and southeast of Grenada</a:t>
            </a:r>
          </a:p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population of under 61,000 people (according to 2011) census) </a:t>
            </a:r>
          </a:p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the capital, Scarborough, has a population of about 25,550</a:t>
            </a:r>
          </a:p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while Trinidad is multiethnic, Tobago’s population is primarily of African descent</a:t>
            </a:r>
          </a:p>
          <a:p>
            <a:pPr marL="443752" indent="-443752">
              <a:buClr>
                <a:srgbClr val="BEBEBE"/>
              </a:buClr>
              <a:buSzPct val="125000"/>
              <a:buChar char="-"/>
              <a:defRPr sz="3200"/>
            </a:pPr>
            <a:r>
              <a:t>according to the Oxford English dictionary, Tobago bore a name that has become the English word ‘tobacco’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3689" y="1967755"/>
            <a:ext cx="5285681" cy="5285682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/>
          <p:nvPr/>
        </p:nvSpPr>
        <p:spPr>
          <a:xfrm>
            <a:off x="6867016" y="610096"/>
            <a:ext cx="5652667" cy="822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31759" indent="-431759">
              <a:buClr>
                <a:srgbClr val="BEBEBE"/>
              </a:buClr>
              <a:buSzPct val="125000"/>
              <a:buChar char="-"/>
              <a:defRPr sz="2800"/>
            </a:pPr>
            <a:r>
              <a:t>Christopher Columbus first sighted Tobago in 1498. Subsequently, several powers fought over possession of the island.</a:t>
            </a:r>
          </a:p>
          <a:p>
            <a:pPr marL="431759" indent="-431759">
              <a:buClr>
                <a:srgbClr val="BEBEBE"/>
              </a:buClr>
              <a:buSzPct val="125000"/>
              <a:buChar char="-"/>
              <a:defRPr sz="2800"/>
            </a:pPr>
            <a:r>
              <a:t>the original Carib population were forced to defend themselves against other Amerindian tribes. In subsequent years, the Dutch, English and French transformed Tobago into a battle zone, and the island changed hands 31 times before it was ceded to the British in 1814 (Treaty of Paris).</a:t>
            </a:r>
          </a:p>
          <a:p>
            <a:pPr marL="431759" indent="-431759">
              <a:buClr>
                <a:srgbClr val="BEBEBE"/>
              </a:buClr>
              <a:buSzPct val="125000"/>
              <a:buChar char="-"/>
              <a:defRPr sz="2800"/>
            </a:pPr>
            <a:r>
              <a:t>The Trinidad and Tobago Independence Act 1962 granted independence from the United Kingdom; led to the granting of a new Constitution of Trinidad and Tobago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4600" y="4864100"/>
            <a:ext cx="3632200" cy="2235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pasted-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47559" y="615950"/>
            <a:ext cx="3492501" cy="23241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8682161" y="2914650"/>
            <a:ext cx="4025851" cy="128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Lalonde Gordon, Bronze medalist at the 2012 London Olympics</a:t>
            </a:r>
          </a:p>
        </p:txBody>
      </p:sp>
      <p:sp>
        <p:nvSpPr>
          <p:cNvPr id="143" name="Shape 143"/>
          <p:cNvSpPr/>
          <p:nvPr/>
        </p:nvSpPr>
        <p:spPr>
          <a:xfrm>
            <a:off x="4857774" y="7572373"/>
            <a:ext cx="4025852" cy="128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Dwight Yorke, former Aston Villa, Manchester United and Sunderland footballer</a:t>
            </a:r>
          </a:p>
        </p:txBody>
      </p:sp>
      <p:pic>
        <p:nvPicPr>
          <p:cNvPr id="144" name="pasted-imag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670" y="617337"/>
            <a:ext cx="4453338" cy="2504129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882674" y="3187699"/>
            <a:ext cx="4025852" cy="167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Claude Noel, former WBA World Lightweight and Commonwealth Lightweight titleholder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9972" y="1259615"/>
            <a:ext cx="4491246" cy="6859357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6797166" y="2882670"/>
            <a:ext cx="5799213" cy="2286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700"/>
            </a:pPr>
            <a:r>
              <a:t>1960 Disney film </a:t>
            </a:r>
            <a:r>
              <a:rPr i="1"/>
              <a:t>Swiss Family Robinson, </a:t>
            </a:r>
            <a:r>
              <a:t>based on the 1812 novel of the same name, was filmed in Tobago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