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8"/>
  </p:notesMasterIdLst>
  <p:sldIdLst>
    <p:sldId id="304" r:id="rId2"/>
    <p:sldId id="335" r:id="rId3"/>
    <p:sldId id="334" r:id="rId4"/>
    <p:sldId id="332" r:id="rId5"/>
    <p:sldId id="302" r:id="rId6"/>
    <p:sldId id="313" r:id="rId7"/>
    <p:sldId id="315" r:id="rId8"/>
    <p:sldId id="317" r:id="rId9"/>
    <p:sldId id="319" r:id="rId10"/>
    <p:sldId id="321" r:id="rId11"/>
    <p:sldId id="259" r:id="rId12"/>
    <p:sldId id="310" r:id="rId13"/>
    <p:sldId id="265" r:id="rId14"/>
    <p:sldId id="322" r:id="rId15"/>
    <p:sldId id="324" r:id="rId16"/>
    <p:sldId id="267" r:id="rId17"/>
    <p:sldId id="266" r:id="rId18"/>
    <p:sldId id="269" r:id="rId19"/>
    <p:sldId id="271" r:id="rId20"/>
    <p:sldId id="274" r:id="rId21"/>
    <p:sldId id="325" r:id="rId22"/>
    <p:sldId id="326" r:id="rId23"/>
    <p:sldId id="327" r:id="rId24"/>
    <p:sldId id="328" r:id="rId25"/>
    <p:sldId id="329" r:id="rId26"/>
    <p:sldId id="330" r:id="rId2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340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764D0B-68FC-436F-99D5-903E103821F8}" type="datetimeFigureOut">
              <a:rPr lang="en-US" smtClean="0"/>
              <a:pPr/>
              <a:t>10/4/2016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604405-25EA-4724-93FC-B600B6CE69A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81247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604405-25EA-4724-93FC-B600B6CE69AB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46602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07FB4-BCF3-4E00-9D9C-70C30D833D57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91623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604405-25EA-4724-93FC-B600B6CE69AB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37856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604405-25EA-4724-93FC-B600B6CE69AB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01293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604405-25EA-4724-93FC-B600B6CE69AB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5052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604405-25EA-4724-93FC-B600B6CE69AB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08473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B981E9-AE8D-4CD1-851D-297B82B3AA38}" type="slidenum">
              <a:rPr lang="en-GB"/>
              <a:pPr/>
              <a:t>15</a:t>
            </a:fld>
            <a:endParaRPr lang="en-GB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Elite family going to mass with servants/ slaves behind (from Junia Furtado, Chica da Silva)</a:t>
            </a:r>
          </a:p>
        </p:txBody>
      </p:sp>
    </p:spTree>
    <p:extLst>
      <p:ext uri="{BB962C8B-B14F-4D97-AF65-F5344CB8AC3E}">
        <p14:creationId xmlns:p14="http://schemas.microsoft.com/office/powerpoint/2010/main" val="9065659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659B88-3219-418F-90CB-AEB1F7514D4B}" type="slidenum">
              <a:rPr lang="en-GB"/>
              <a:pPr/>
              <a:t>16</a:t>
            </a:fld>
            <a:endParaRPr lang="en-GB"/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Inside of slave ship 2</a:t>
            </a:r>
          </a:p>
        </p:txBody>
      </p:sp>
    </p:spTree>
    <p:extLst>
      <p:ext uri="{BB962C8B-B14F-4D97-AF65-F5344CB8AC3E}">
        <p14:creationId xmlns:p14="http://schemas.microsoft.com/office/powerpoint/2010/main" val="15251835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AA5A97-CDB4-4D6F-BC13-2F04667A628B}" type="slidenum">
              <a:rPr lang="en-GB"/>
              <a:pPr/>
              <a:t>17</a:t>
            </a:fld>
            <a:endParaRPr lang="en-GB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Slave ship 1 (Conrad, </a:t>
            </a:r>
            <a:r>
              <a:rPr lang="en-GB" i="1"/>
              <a:t>Children of God’s Fire)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15747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80D2FC-5963-464D-8A50-82C2A0EC454A}" type="slidenum">
              <a:rPr lang="en-GB"/>
              <a:pPr/>
              <a:t>18</a:t>
            </a:fld>
            <a:endParaRPr lang="en-GB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Slave market, Recife (Conrad, </a:t>
            </a:r>
            <a:r>
              <a:rPr lang="en-GB" i="1"/>
              <a:t>Children of God’s Fire)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5362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5E604B-F70A-438F-BAE6-C3EA5F0721CD}" type="slidenum">
              <a:rPr lang="en-GB"/>
              <a:pPr/>
              <a:t>19</a:t>
            </a:fld>
            <a:endParaRPr lang="en-GB"/>
          </a:p>
        </p:txBody>
      </p:sp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Slave punishments (from Conrad, </a:t>
            </a:r>
            <a:r>
              <a:rPr lang="en-GB" i="1"/>
              <a:t>Children of God’s Fire)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19501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A2AAE5-759C-4074-8693-5218D22A438C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33780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604405-25EA-4724-93FC-B600B6CE69AB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784665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B4C94-AB64-4070-8144-5860F136C994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46074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Marquis of </a:t>
            </a:r>
            <a:r>
              <a:rPr lang="en-GB" dirty="0" err="1"/>
              <a:t>Pombal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B4C94-AB64-4070-8144-5860F136C994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997302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B4C94-AB64-4070-8144-5860F136C994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641359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EDF833-F1E3-41DC-80CC-EAA9EF391DE7}" type="slidenum">
              <a:rPr lang="en-GB"/>
              <a:pPr/>
              <a:t>24</a:t>
            </a:fld>
            <a:endParaRPr lang="en-GB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Ruins of Jesuit Guarani mission, Asuncion, Paraguay </a:t>
            </a:r>
          </a:p>
        </p:txBody>
      </p:sp>
    </p:spTree>
    <p:extLst>
      <p:ext uri="{BB962C8B-B14F-4D97-AF65-F5344CB8AC3E}">
        <p14:creationId xmlns:p14="http://schemas.microsoft.com/office/powerpoint/2010/main" val="236582521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B4C94-AB64-4070-8144-5860F136C994}" type="slidenum">
              <a:rPr lang="en-GB" smtClean="0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388360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B4C94-AB64-4070-8144-5860F136C994}" type="slidenum">
              <a:rPr lang="en-GB" smtClean="0"/>
              <a:pPr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26429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604405-25EA-4724-93FC-B600B6CE69AB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4440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604405-25EA-4724-93FC-B600B6CE69AB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294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604405-25EA-4724-93FC-B600B6CE69AB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2133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604405-25EA-4724-93FC-B600B6CE69AB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54061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604405-25EA-4724-93FC-B600B6CE69AB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33902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604405-25EA-4724-93FC-B600B6CE69AB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85853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72979A-65EE-4A90-A18E-8308C99425BA}" type="slidenum">
              <a:rPr lang="en-GB"/>
              <a:pPr/>
              <a:t>9</a:t>
            </a:fld>
            <a:endParaRPr lang="en-GB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Iberian expansion in 16</a:t>
            </a:r>
            <a:r>
              <a:rPr lang="en-GB" baseline="30000"/>
              <a:t>th</a:t>
            </a:r>
            <a:r>
              <a:rPr lang="en-GB"/>
              <a:t> / 17</a:t>
            </a:r>
            <a:r>
              <a:rPr lang="en-GB" baseline="30000"/>
              <a:t>th</a:t>
            </a:r>
            <a:r>
              <a:rPr lang="en-GB"/>
              <a:t> centuries (J Elliott, </a:t>
            </a:r>
            <a:r>
              <a:rPr lang="en-GB" i="1"/>
              <a:t>Imperial Spain</a:t>
            </a:r>
            <a:r>
              <a:rPr lang="en-GB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84989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04/10/2016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04/10/2016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04/10/2016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04/10/2016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04/10/2016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04/10/2016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04/10/2016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04/10/2016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04/10/2016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04/10/2016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04/10/2016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00DB3-DBF0-4086-B675-117E7A9610B8}" type="datetimeFigureOut">
              <a:rPr lang="pt-BR" smtClean="0"/>
              <a:pPr/>
              <a:t>04/10/2016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sz="3100" b="1" i="1" dirty="0">
                <a:solidFill>
                  <a:schemeClr val="bg2"/>
                </a:solidFill>
              </a:rPr>
              <a:t>Introduction to Modern Brazil</a:t>
            </a:r>
            <a:br>
              <a:rPr lang="en-GB" sz="3100" b="1" i="1" dirty="0">
                <a:solidFill>
                  <a:schemeClr val="bg2"/>
                </a:solidFill>
              </a:rPr>
            </a:br>
            <a:r>
              <a:rPr lang="en-GB" sz="3100" b="1" i="1" dirty="0">
                <a:solidFill>
                  <a:schemeClr val="bg2"/>
                </a:solidFill>
              </a:rPr>
              <a:t>Dr </a:t>
            </a:r>
            <a:r>
              <a:rPr lang="en-GB" sz="3100" b="1" i="1" dirty="0" err="1">
                <a:solidFill>
                  <a:schemeClr val="bg2"/>
                </a:solidFill>
              </a:rPr>
              <a:t>Camillia</a:t>
            </a:r>
            <a:r>
              <a:rPr lang="en-GB" sz="3100" b="1" i="1" dirty="0">
                <a:solidFill>
                  <a:schemeClr val="bg2"/>
                </a:solidFill>
              </a:rPr>
              <a:t> Cowling (c.cowling@warwick.ac.uk)</a:t>
            </a:r>
            <a:r>
              <a:rPr lang="en-GB" b="1" i="1" dirty="0">
                <a:solidFill>
                  <a:srgbClr val="00B050"/>
                </a:solidFill>
              </a:rPr>
              <a:t> </a:t>
            </a:r>
          </a:p>
        </p:txBody>
      </p:sp>
      <p:pic>
        <p:nvPicPr>
          <p:cNvPr id="4" name="Content Placeholder 3" descr="471px-Brasil.RioDeJaneiro.Corcovado[1]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714612" y="1785926"/>
            <a:ext cx="3786214" cy="4714908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solidFill>
                  <a:srgbClr val="00B050"/>
                </a:solidFill>
              </a:rPr>
              <a:t>“Discovery” and Early Administration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GB" sz="2400" b="1" dirty="0">
                <a:solidFill>
                  <a:srgbClr val="00B050"/>
                </a:solidFill>
              </a:rPr>
              <a:t>Major Portuguese trading empire: Azores, Madeira, Africa; Asia</a:t>
            </a:r>
          </a:p>
          <a:p>
            <a:pPr>
              <a:lnSpc>
                <a:spcPct val="80000"/>
              </a:lnSpc>
            </a:pPr>
            <a:r>
              <a:rPr lang="en-GB" sz="2400" b="1" dirty="0">
                <a:solidFill>
                  <a:srgbClr val="00B050"/>
                </a:solidFill>
              </a:rPr>
              <a:t>1500 Pedro </a:t>
            </a:r>
            <a:r>
              <a:rPr lang="en-GB" sz="2400" b="1" dirty="0" err="1">
                <a:solidFill>
                  <a:srgbClr val="00B050"/>
                </a:solidFill>
              </a:rPr>
              <a:t>Alvares</a:t>
            </a:r>
            <a:r>
              <a:rPr lang="en-GB" sz="2400" b="1" dirty="0">
                <a:solidFill>
                  <a:srgbClr val="00B050"/>
                </a:solidFill>
              </a:rPr>
              <a:t> de Cabral reaches N.E. Brazil </a:t>
            </a:r>
          </a:p>
          <a:p>
            <a:pPr>
              <a:lnSpc>
                <a:spcPct val="80000"/>
              </a:lnSpc>
            </a:pPr>
            <a:r>
              <a:rPr lang="en-GB" sz="2400" b="1" dirty="0">
                <a:solidFill>
                  <a:srgbClr val="00B050"/>
                </a:solidFill>
              </a:rPr>
              <a:t>1530s territorial consolidation (threat from European powers)</a:t>
            </a:r>
          </a:p>
          <a:p>
            <a:pPr>
              <a:lnSpc>
                <a:spcPct val="80000"/>
              </a:lnSpc>
            </a:pPr>
            <a:r>
              <a:rPr lang="en-GB" sz="2400" b="1" dirty="0">
                <a:solidFill>
                  <a:srgbClr val="00B050"/>
                </a:solidFill>
              </a:rPr>
              <a:t>Land grants allotted by Crown </a:t>
            </a:r>
          </a:p>
          <a:p>
            <a:pPr>
              <a:lnSpc>
                <a:spcPct val="80000"/>
              </a:lnSpc>
            </a:pPr>
            <a:r>
              <a:rPr lang="en-GB" sz="2400" b="1" dirty="0">
                <a:solidFill>
                  <a:srgbClr val="00B050"/>
                </a:solidFill>
              </a:rPr>
              <a:t>By 1570s: Crown authority on coasts, not interior; Governors General; capital city </a:t>
            </a:r>
            <a:r>
              <a:rPr lang="en-US" sz="2400" b="1" dirty="0">
                <a:solidFill>
                  <a:srgbClr val="00B050"/>
                </a:solidFill>
              </a:rPr>
              <a:t>Salvador </a:t>
            </a:r>
            <a:r>
              <a:rPr lang="en-US" sz="2400" b="1" dirty="0" err="1">
                <a:solidFill>
                  <a:srgbClr val="00B050"/>
                </a:solidFill>
              </a:rPr>
              <a:t>da</a:t>
            </a:r>
            <a:r>
              <a:rPr lang="en-US" sz="2400" b="1" dirty="0">
                <a:solidFill>
                  <a:srgbClr val="00B050"/>
                </a:solidFill>
              </a:rPr>
              <a:t> Bahia in North-East</a:t>
            </a:r>
          </a:p>
          <a:p>
            <a:pPr>
              <a:lnSpc>
                <a:spcPct val="80000"/>
              </a:lnSpc>
            </a:pPr>
            <a:r>
              <a:rPr lang="en-US" sz="2400" b="1" dirty="0">
                <a:solidFill>
                  <a:srgbClr val="00B050"/>
                </a:solidFill>
              </a:rPr>
              <a:t>Seventeenth century: territorial expansion but</a:t>
            </a:r>
            <a:r>
              <a:rPr lang="es-PR" sz="2400" b="1" dirty="0">
                <a:solidFill>
                  <a:srgbClr val="00B050"/>
                </a:solidFill>
              </a:rPr>
              <a:t>, </a:t>
            </a:r>
            <a:r>
              <a:rPr lang="es-PR" sz="2400" b="1" dirty="0" err="1">
                <a:solidFill>
                  <a:srgbClr val="00B050"/>
                </a:solidFill>
              </a:rPr>
              <a:t>basic</a:t>
            </a:r>
            <a:r>
              <a:rPr lang="es-PR" sz="2400" b="1" dirty="0">
                <a:solidFill>
                  <a:srgbClr val="00B050"/>
                </a:solidFill>
              </a:rPr>
              <a:t> </a:t>
            </a:r>
            <a:r>
              <a:rPr lang="es-PR" sz="2400" b="1" dirty="0" err="1">
                <a:solidFill>
                  <a:srgbClr val="00B050"/>
                </a:solidFill>
              </a:rPr>
              <a:t>shape</a:t>
            </a:r>
            <a:r>
              <a:rPr lang="es-PR" sz="2400" b="1" dirty="0">
                <a:solidFill>
                  <a:srgbClr val="00B050"/>
                </a:solidFill>
              </a:rPr>
              <a:t> of </a:t>
            </a:r>
            <a:r>
              <a:rPr lang="es-PR" sz="2400" b="1" dirty="0" err="1">
                <a:solidFill>
                  <a:srgbClr val="00B050"/>
                </a:solidFill>
              </a:rPr>
              <a:t>colony</a:t>
            </a:r>
            <a:r>
              <a:rPr lang="es-PR" sz="2400" b="1" dirty="0">
                <a:solidFill>
                  <a:srgbClr val="00B050"/>
                </a:solidFill>
              </a:rPr>
              <a:t> </a:t>
            </a:r>
            <a:r>
              <a:rPr lang="es-PR" sz="2400" b="1" dirty="0" err="1">
                <a:solidFill>
                  <a:srgbClr val="00B050"/>
                </a:solidFill>
              </a:rPr>
              <a:t>doesn’t</a:t>
            </a:r>
            <a:r>
              <a:rPr lang="es-PR" sz="2400" b="1" dirty="0">
                <a:solidFill>
                  <a:srgbClr val="00B050"/>
                </a:solidFill>
              </a:rPr>
              <a:t> </a:t>
            </a:r>
            <a:r>
              <a:rPr lang="es-PR" sz="2400" b="1" dirty="0" err="1">
                <a:solidFill>
                  <a:srgbClr val="00B050"/>
                </a:solidFill>
              </a:rPr>
              <a:t>change</a:t>
            </a:r>
            <a:endParaRPr lang="es-PR" sz="2400" b="1" dirty="0">
              <a:solidFill>
                <a:srgbClr val="00B050"/>
              </a:solidFill>
            </a:endParaRPr>
          </a:p>
          <a:p>
            <a:pPr>
              <a:lnSpc>
                <a:spcPct val="80000"/>
              </a:lnSpc>
            </a:pPr>
            <a:r>
              <a:rPr lang="es-PR" sz="2400" b="1" dirty="0" err="1">
                <a:solidFill>
                  <a:srgbClr val="00B050"/>
                </a:solidFill>
              </a:rPr>
              <a:t>Eighteenth</a:t>
            </a:r>
            <a:r>
              <a:rPr lang="es-PR" sz="2400" b="1" dirty="0">
                <a:solidFill>
                  <a:srgbClr val="00B050"/>
                </a:solidFill>
              </a:rPr>
              <a:t> </a:t>
            </a:r>
            <a:r>
              <a:rPr lang="es-PR" sz="2400" b="1" dirty="0" err="1">
                <a:solidFill>
                  <a:srgbClr val="00B050"/>
                </a:solidFill>
              </a:rPr>
              <a:t>century</a:t>
            </a:r>
            <a:r>
              <a:rPr lang="es-PR" sz="2400" b="1" dirty="0">
                <a:solidFill>
                  <a:srgbClr val="00B050"/>
                </a:solidFill>
              </a:rPr>
              <a:t>: </a:t>
            </a:r>
            <a:r>
              <a:rPr lang="es-PR" sz="2400" b="1" dirty="0" err="1">
                <a:solidFill>
                  <a:srgbClr val="00B050"/>
                </a:solidFill>
              </a:rPr>
              <a:t>population</a:t>
            </a:r>
            <a:r>
              <a:rPr lang="es-PR" sz="2400" b="1" dirty="0">
                <a:solidFill>
                  <a:srgbClr val="00B050"/>
                </a:solidFill>
              </a:rPr>
              <a:t> </a:t>
            </a:r>
            <a:r>
              <a:rPr lang="es-PR" sz="2400" b="1" dirty="0" err="1">
                <a:solidFill>
                  <a:srgbClr val="00B050"/>
                </a:solidFill>
              </a:rPr>
              <a:t>shift</a:t>
            </a:r>
            <a:r>
              <a:rPr lang="es-PR" sz="2400" b="1" dirty="0">
                <a:solidFill>
                  <a:srgbClr val="00B050"/>
                </a:solidFill>
              </a:rPr>
              <a:t> </a:t>
            </a:r>
            <a:r>
              <a:rPr lang="es-PR" sz="2400" b="1" dirty="0" err="1">
                <a:solidFill>
                  <a:srgbClr val="00B050"/>
                </a:solidFill>
              </a:rPr>
              <a:t>south</a:t>
            </a:r>
            <a:r>
              <a:rPr lang="es-PR" sz="2400" b="1" dirty="0">
                <a:solidFill>
                  <a:srgbClr val="00B050"/>
                </a:solidFill>
              </a:rPr>
              <a:t>.  Capital </a:t>
            </a:r>
            <a:r>
              <a:rPr lang="es-PR" sz="2400" b="1" dirty="0" err="1">
                <a:solidFill>
                  <a:srgbClr val="00B050"/>
                </a:solidFill>
              </a:rPr>
              <a:t>becomes</a:t>
            </a:r>
            <a:r>
              <a:rPr lang="es-PR" sz="2400" b="1" dirty="0">
                <a:solidFill>
                  <a:srgbClr val="00B050"/>
                </a:solidFill>
              </a:rPr>
              <a:t> Rio de Janeiro</a:t>
            </a:r>
            <a:endParaRPr lang="en-US" sz="2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Economy: Sugar Cycle (17</a:t>
            </a:r>
            <a:r>
              <a:rPr lang="en-GB" b="1" baseline="30000" dirty="0">
                <a:solidFill>
                  <a:srgbClr val="0070C0"/>
                </a:solidFill>
              </a:rPr>
              <a:t>th</a:t>
            </a:r>
            <a:r>
              <a:rPr lang="en-GB" b="1" dirty="0">
                <a:solidFill>
                  <a:srgbClr val="0070C0"/>
                </a:solidFill>
              </a:rPr>
              <a:t> century)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Portuguese already have experience growing sugar</a:t>
            </a:r>
          </a:p>
          <a:p>
            <a:r>
              <a:rPr lang="en-GB" b="1" dirty="0">
                <a:solidFill>
                  <a:srgbClr val="0070C0"/>
                </a:solidFill>
              </a:rPr>
              <a:t>Earliest Brazilian society is North-East sugar plantations</a:t>
            </a:r>
          </a:p>
          <a:p>
            <a:r>
              <a:rPr lang="en-GB" b="1" dirty="0">
                <a:solidFill>
                  <a:srgbClr val="0070C0"/>
                </a:solidFill>
              </a:rPr>
              <a:t>Indian labour unsatisfactory </a:t>
            </a:r>
            <a:r>
              <a:rPr lang="en-GB" b="1" dirty="0">
                <a:solidFill>
                  <a:srgbClr val="0070C0"/>
                </a:solidFill>
                <a:sym typeface="Wingdings" pitchFamily="2" charset="2"/>
              </a:rPr>
              <a:t> Africans imported </a:t>
            </a:r>
          </a:p>
          <a:p>
            <a:r>
              <a:rPr lang="en-GB" b="1" dirty="0">
                <a:solidFill>
                  <a:srgbClr val="0070C0"/>
                </a:solidFill>
                <a:sym typeface="Wingdings" pitchFamily="2" charset="2"/>
              </a:rPr>
              <a:t>1600-1650: Sugar provides 90-95% of Brazil’s export earnings</a:t>
            </a:r>
          </a:p>
          <a:p>
            <a:r>
              <a:rPr lang="en-GB" b="1" dirty="0">
                <a:solidFill>
                  <a:srgbClr val="0070C0"/>
                </a:solidFill>
                <a:sym typeface="Wingdings" pitchFamily="2" charset="2"/>
              </a:rPr>
              <a:t>1680s: Decline in productivity; Caribbean competition </a:t>
            </a:r>
          </a:p>
          <a:p>
            <a:endParaRPr lang="en-GB" dirty="0">
              <a:sym typeface="Wingdings" pitchFamily="2" charset="2"/>
            </a:endParaRPr>
          </a:p>
          <a:p>
            <a:endParaRPr lang="en-GB" dirty="0">
              <a:sym typeface="Wingdings" pitchFamily="2" charset="2"/>
            </a:endParaRPr>
          </a:p>
          <a:p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Economy: Eighteenth-Century Mining Cycle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Sugar declining by end of 17</a:t>
            </a:r>
            <a:r>
              <a:rPr lang="en-GB" b="1" baseline="30000" dirty="0">
                <a:solidFill>
                  <a:srgbClr val="0070C0"/>
                </a:solidFill>
              </a:rPr>
              <a:t>th</a:t>
            </a:r>
            <a:r>
              <a:rPr lang="en-GB" b="1" dirty="0">
                <a:solidFill>
                  <a:srgbClr val="0070C0"/>
                </a:solidFill>
              </a:rPr>
              <a:t> century</a:t>
            </a:r>
          </a:p>
          <a:p>
            <a:r>
              <a:rPr lang="en-GB" b="1" dirty="0">
                <a:solidFill>
                  <a:srgbClr val="0070C0"/>
                </a:solidFill>
              </a:rPr>
              <a:t>Gold discovered 1690s in Minas </a:t>
            </a:r>
            <a:r>
              <a:rPr lang="en-GB" b="1" dirty="0" err="1">
                <a:solidFill>
                  <a:srgbClr val="0070C0"/>
                </a:solidFill>
              </a:rPr>
              <a:t>Gerais</a:t>
            </a:r>
            <a:r>
              <a:rPr lang="en-GB" b="1" dirty="0">
                <a:solidFill>
                  <a:srgbClr val="0070C0"/>
                </a:solidFill>
              </a:rPr>
              <a:t>; diamonds later</a:t>
            </a:r>
          </a:p>
          <a:p>
            <a:r>
              <a:rPr lang="en-GB" b="1" dirty="0">
                <a:solidFill>
                  <a:srgbClr val="0070C0"/>
                </a:solidFill>
              </a:rPr>
              <a:t>Brazil is world’s  biggest gold producer by early eighteenth century</a:t>
            </a:r>
          </a:p>
          <a:p>
            <a:r>
              <a:rPr lang="en-GB" b="1" dirty="0">
                <a:solidFill>
                  <a:srgbClr val="0070C0"/>
                </a:solidFill>
              </a:rPr>
              <a:t>Shift of power, wealth, population to South-East </a:t>
            </a:r>
          </a:p>
          <a:p>
            <a:r>
              <a:rPr lang="en-GB" b="1" dirty="0">
                <a:solidFill>
                  <a:srgbClr val="0070C0"/>
                </a:solidFill>
              </a:rPr>
              <a:t>Mining also based on slave labour</a:t>
            </a:r>
          </a:p>
          <a:p>
            <a:r>
              <a:rPr lang="en-GB" b="1" dirty="0">
                <a:solidFill>
                  <a:srgbClr val="0070C0"/>
                </a:solidFill>
              </a:rPr>
              <a:t>Mining wealth goes to Portugal... an asset or a liability??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Stock Photo - colonial church &#10;and buildings &#10;location: ouro &#10;preto, brazil. &#10;fotosearch - search &#10;stock photos, &#10;pictures, images, &#10;and photo clip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1214422"/>
            <a:ext cx="3286148" cy="4357718"/>
          </a:xfrm>
          <a:prstGeom prst="rect">
            <a:avLst/>
          </a:prstGeom>
          <a:noFill/>
        </p:spPr>
      </p:pic>
      <p:pic>
        <p:nvPicPr>
          <p:cNvPr id="5" name="Picture 12" descr="http://l.yimg.com/g/images/spaceball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00" y="-1651000"/>
            <a:ext cx="4762500" cy="3400425"/>
          </a:xfrm>
          <a:prstGeom prst="rect">
            <a:avLst/>
          </a:prstGeom>
          <a:noFill/>
        </p:spPr>
      </p:pic>
      <p:pic>
        <p:nvPicPr>
          <p:cNvPr id="6" name="Picture 12" descr="http://l.yimg.com/g/images/spaceball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57166"/>
            <a:ext cx="4762500" cy="3400425"/>
          </a:xfrm>
          <a:prstGeom prst="rect">
            <a:avLst/>
          </a:prstGeom>
          <a:noFill/>
        </p:spPr>
      </p:pic>
      <p:pic>
        <p:nvPicPr>
          <p:cNvPr id="7" name="Picture 12" descr="http://l.yimg.com/g/images/spaceball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5900" y="-1498600"/>
            <a:ext cx="4762500" cy="3400425"/>
          </a:xfrm>
          <a:prstGeom prst="rect">
            <a:avLst/>
          </a:prstGeom>
          <a:noFill/>
        </p:spPr>
      </p:pic>
      <p:pic>
        <p:nvPicPr>
          <p:cNvPr id="8" name="Picture 12" descr="http://l.yimg.com/g/images/spaceball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8300" y="-1346199"/>
            <a:ext cx="4762500" cy="9889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0070C0"/>
                </a:solidFill>
              </a:rPr>
              <a:t>Society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Hierarchy based on race, origins, gender: white men at top, black slaves at bottom</a:t>
            </a:r>
          </a:p>
          <a:p>
            <a:r>
              <a:rPr lang="en-GB" b="1" dirty="0">
                <a:solidFill>
                  <a:srgbClr val="0070C0"/>
                </a:solidFill>
              </a:rPr>
              <a:t>Elite women: cloistered, subject to authority of patriarch along with servants/ minors</a:t>
            </a:r>
          </a:p>
          <a:p>
            <a:r>
              <a:rPr lang="en-GB" b="1" dirty="0">
                <a:solidFill>
                  <a:srgbClr val="0070C0"/>
                </a:solidFill>
              </a:rPr>
              <a:t>Miscegenation: growing sector of free people of colour; some opportunities for advancement despite prejudice</a:t>
            </a:r>
          </a:p>
          <a:p>
            <a:r>
              <a:rPr lang="en-GB" b="1" dirty="0">
                <a:solidFill>
                  <a:srgbClr val="0070C0"/>
                </a:solidFill>
              </a:rPr>
              <a:t>Slave society: life unthinkable without slaves; Brazil imports around 3.5 million slaves to 1850. More opportunities for manumission than in (e.g.) United States; but treatment usually harsh, life expectancy low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DSCN066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8038" y="569913"/>
            <a:ext cx="7527925" cy="5718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6" name="Picture 4" descr="DSCN063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11138"/>
            <a:ext cx="8497888" cy="6437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900" name="Picture 4" descr="DSCN063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5600" y="338138"/>
            <a:ext cx="8434388" cy="6181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DSCN06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0988" y="311150"/>
            <a:ext cx="8583612" cy="6235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 descr="DSCN064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9300" y="211138"/>
            <a:ext cx="7646988" cy="6437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88640"/>
            <a:ext cx="7620000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951378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0070C0"/>
                </a:solidFill>
              </a:rPr>
              <a:t>Brazil by 1750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>
                <a:solidFill>
                  <a:srgbClr val="0070C0"/>
                </a:solidFill>
              </a:rPr>
              <a:t>Powerful local families (seeds of future oligarchies) dominate local affairs but also linked closely to Portugal</a:t>
            </a:r>
          </a:p>
          <a:p>
            <a:r>
              <a:rPr lang="en-GB" dirty="0">
                <a:solidFill>
                  <a:srgbClr val="0070C0"/>
                </a:solidFill>
              </a:rPr>
              <a:t>No universities or printing press, although development of some seeds of “Brazilian” culture &amp; identity </a:t>
            </a:r>
          </a:p>
          <a:p>
            <a:r>
              <a:rPr lang="en-GB" dirty="0">
                <a:solidFill>
                  <a:srgbClr val="0070C0"/>
                </a:solidFill>
              </a:rPr>
              <a:t>Brazil has become richer &amp; more important than mother country: </a:t>
            </a:r>
            <a:r>
              <a:rPr lang="en-GB" b="1" dirty="0">
                <a:solidFill>
                  <a:srgbClr val="0070C0"/>
                </a:solidFill>
              </a:rPr>
              <a:t>“Without Brazil, Portugal is an insignificant power.”</a:t>
            </a:r>
            <a:endParaRPr lang="en-GB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0070C0"/>
                </a:solidFill>
              </a:rPr>
              <a:t>Portuguese solutions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Series of </a:t>
            </a:r>
            <a:r>
              <a:rPr lang="en-GB" b="1" dirty="0">
                <a:solidFill>
                  <a:srgbClr val="0070C0"/>
                </a:solidFill>
              </a:rPr>
              <a:t>reforms </a:t>
            </a:r>
            <a:r>
              <a:rPr lang="en-GB" dirty="0">
                <a:solidFill>
                  <a:srgbClr val="0070C0"/>
                </a:solidFill>
              </a:rPr>
              <a:t>implemented by 3 men:</a:t>
            </a:r>
          </a:p>
          <a:p>
            <a:r>
              <a:rPr lang="en-GB" dirty="0">
                <a:solidFill>
                  <a:srgbClr val="0070C0"/>
                </a:solidFill>
              </a:rPr>
              <a:t>1: </a:t>
            </a:r>
            <a:r>
              <a:rPr lang="en-GB" dirty="0" err="1">
                <a:solidFill>
                  <a:srgbClr val="0070C0"/>
                </a:solidFill>
              </a:rPr>
              <a:t>Sebastião</a:t>
            </a:r>
            <a:r>
              <a:rPr lang="en-GB" dirty="0">
                <a:solidFill>
                  <a:srgbClr val="0070C0"/>
                </a:solidFill>
              </a:rPr>
              <a:t> José de </a:t>
            </a:r>
            <a:r>
              <a:rPr lang="en-GB" dirty="0" err="1">
                <a:solidFill>
                  <a:srgbClr val="0070C0"/>
                </a:solidFill>
              </a:rPr>
              <a:t>Carvalho</a:t>
            </a:r>
            <a:r>
              <a:rPr lang="en-GB" dirty="0">
                <a:solidFill>
                  <a:srgbClr val="0070C0"/>
                </a:solidFill>
              </a:rPr>
              <a:t> e </a:t>
            </a:r>
            <a:r>
              <a:rPr lang="en-GB" dirty="0" err="1">
                <a:solidFill>
                  <a:srgbClr val="0070C0"/>
                </a:solidFill>
              </a:rPr>
              <a:t>Melo</a:t>
            </a:r>
            <a:r>
              <a:rPr lang="en-GB" dirty="0">
                <a:solidFill>
                  <a:srgbClr val="0070C0"/>
                </a:solidFill>
              </a:rPr>
              <a:t> (Marquis of </a:t>
            </a:r>
            <a:r>
              <a:rPr lang="en-GB" dirty="0" err="1">
                <a:solidFill>
                  <a:srgbClr val="0070C0"/>
                </a:solidFill>
              </a:rPr>
              <a:t>Pombal</a:t>
            </a:r>
            <a:r>
              <a:rPr lang="en-GB" dirty="0">
                <a:solidFill>
                  <a:srgbClr val="0070C0"/>
                </a:solidFill>
              </a:rPr>
              <a:t>) 1750-1770</a:t>
            </a:r>
          </a:p>
          <a:p>
            <a:r>
              <a:rPr lang="en-GB" dirty="0">
                <a:solidFill>
                  <a:srgbClr val="0070C0"/>
                </a:solidFill>
              </a:rPr>
              <a:t>2: </a:t>
            </a:r>
            <a:r>
              <a:rPr lang="en-GB" dirty="0" err="1">
                <a:solidFill>
                  <a:srgbClr val="0070C0"/>
                </a:solidFill>
              </a:rPr>
              <a:t>Martinho</a:t>
            </a:r>
            <a:r>
              <a:rPr lang="en-GB" dirty="0">
                <a:solidFill>
                  <a:srgbClr val="0070C0"/>
                </a:solidFill>
              </a:rPr>
              <a:t> de </a:t>
            </a:r>
            <a:r>
              <a:rPr lang="en-GB" dirty="0" err="1">
                <a:solidFill>
                  <a:srgbClr val="0070C0"/>
                </a:solidFill>
              </a:rPr>
              <a:t>Melo</a:t>
            </a:r>
            <a:r>
              <a:rPr lang="en-GB" dirty="0">
                <a:solidFill>
                  <a:srgbClr val="0070C0"/>
                </a:solidFill>
              </a:rPr>
              <a:t> e Castro, 1770-95</a:t>
            </a:r>
          </a:p>
          <a:p>
            <a:r>
              <a:rPr lang="en-GB" dirty="0">
                <a:solidFill>
                  <a:srgbClr val="0070C0"/>
                </a:solidFill>
              </a:rPr>
              <a:t>3: Rodrigo de Sousa </a:t>
            </a:r>
            <a:r>
              <a:rPr lang="en-GB" dirty="0" err="1">
                <a:solidFill>
                  <a:srgbClr val="0070C0"/>
                </a:solidFill>
              </a:rPr>
              <a:t>Coutinho</a:t>
            </a:r>
            <a:r>
              <a:rPr lang="en-GB" dirty="0">
                <a:solidFill>
                  <a:srgbClr val="0070C0"/>
                </a:solidFill>
              </a:rPr>
              <a:t>, 1796-1803</a:t>
            </a:r>
          </a:p>
          <a:p>
            <a:r>
              <a:rPr lang="en-GB" b="1" dirty="0">
                <a:solidFill>
                  <a:srgbClr val="0070C0"/>
                </a:solidFill>
              </a:rPr>
              <a:t>“Enlightened despotism”</a:t>
            </a:r>
            <a:r>
              <a:rPr lang="en-GB" dirty="0">
                <a:solidFill>
                  <a:srgbClr val="0070C0"/>
                </a:solidFill>
              </a:rPr>
              <a:t> </a:t>
            </a:r>
          </a:p>
          <a:p>
            <a:r>
              <a:rPr lang="en-GB" b="1" dirty="0">
                <a:solidFill>
                  <a:srgbClr val="0070C0"/>
                </a:solidFill>
              </a:rPr>
              <a:t>Mercantilism</a:t>
            </a:r>
          </a:p>
          <a:p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Sebastião José de Carvalho e Melo, Conde de Oeiras e Marquês de Pomb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1500174"/>
            <a:ext cx="2857520" cy="3643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err="1">
                <a:solidFill>
                  <a:srgbClr val="0070C0"/>
                </a:solidFill>
              </a:rPr>
              <a:t>Pombaline</a:t>
            </a:r>
            <a:r>
              <a:rPr lang="en-GB" b="1" dirty="0">
                <a:solidFill>
                  <a:srgbClr val="0070C0"/>
                </a:solidFill>
              </a:rPr>
              <a:t> Reforms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ADMINISTRATIVE:  state of </a:t>
            </a:r>
            <a:r>
              <a:rPr lang="en-GB" b="1" dirty="0" err="1">
                <a:solidFill>
                  <a:srgbClr val="0070C0"/>
                </a:solidFill>
              </a:rPr>
              <a:t>Grão-Pará</a:t>
            </a:r>
            <a:r>
              <a:rPr lang="en-GB" b="1" dirty="0">
                <a:solidFill>
                  <a:srgbClr val="0070C0"/>
                </a:solidFill>
              </a:rPr>
              <a:t> &amp; </a:t>
            </a:r>
            <a:r>
              <a:rPr lang="en-GB" b="1" dirty="0" err="1">
                <a:solidFill>
                  <a:srgbClr val="0070C0"/>
                </a:solidFill>
              </a:rPr>
              <a:t>Maranhão</a:t>
            </a:r>
            <a:r>
              <a:rPr lang="en-GB" b="1" dirty="0">
                <a:solidFill>
                  <a:srgbClr val="0070C0"/>
                </a:solidFill>
              </a:rPr>
              <a:t> </a:t>
            </a:r>
            <a:r>
              <a:rPr lang="en-GB" dirty="0">
                <a:solidFill>
                  <a:srgbClr val="0070C0"/>
                </a:solidFill>
              </a:rPr>
              <a:t>integrated into one </a:t>
            </a:r>
            <a:r>
              <a:rPr lang="en-GB" b="1" dirty="0">
                <a:solidFill>
                  <a:srgbClr val="0070C0"/>
                </a:solidFill>
              </a:rPr>
              <a:t>Estado do </a:t>
            </a:r>
            <a:r>
              <a:rPr lang="en-GB" b="1" dirty="0" err="1">
                <a:solidFill>
                  <a:srgbClr val="0070C0"/>
                </a:solidFill>
              </a:rPr>
              <a:t>Brasil</a:t>
            </a:r>
            <a:r>
              <a:rPr lang="en-GB" b="1" dirty="0">
                <a:solidFill>
                  <a:srgbClr val="0070C0"/>
                </a:solidFill>
              </a:rPr>
              <a:t> </a:t>
            </a:r>
            <a:r>
              <a:rPr lang="en-GB" dirty="0">
                <a:solidFill>
                  <a:srgbClr val="0070C0"/>
                </a:solidFill>
              </a:rPr>
              <a:t>ruled from Rio de Janeiro</a:t>
            </a:r>
          </a:p>
          <a:p>
            <a:r>
              <a:rPr lang="en-GB" b="1" dirty="0">
                <a:solidFill>
                  <a:srgbClr val="0070C0"/>
                </a:solidFill>
              </a:rPr>
              <a:t>TRADE: monopoly trading companies </a:t>
            </a:r>
            <a:r>
              <a:rPr lang="en-GB" dirty="0">
                <a:solidFill>
                  <a:srgbClr val="0070C0"/>
                </a:solidFill>
              </a:rPr>
              <a:t>replace old fleet system of trading</a:t>
            </a:r>
          </a:p>
          <a:p>
            <a:r>
              <a:rPr lang="en-GB" b="1" dirty="0">
                <a:solidFill>
                  <a:srgbClr val="0070C0"/>
                </a:solidFill>
              </a:rPr>
              <a:t>ECONOMY / PRODUCTION: </a:t>
            </a:r>
            <a:r>
              <a:rPr lang="en-GB" dirty="0">
                <a:solidFill>
                  <a:srgbClr val="0070C0"/>
                </a:solidFill>
              </a:rPr>
              <a:t>stimulate production of Brazilian agricultural products and </a:t>
            </a:r>
            <a:r>
              <a:rPr lang="en-GB" b="1" dirty="0">
                <a:solidFill>
                  <a:srgbClr val="0070C0"/>
                </a:solidFill>
              </a:rPr>
              <a:t>demand for Portuguese manufactures</a:t>
            </a:r>
          </a:p>
          <a:p>
            <a:r>
              <a:rPr lang="en-GB" b="1" dirty="0">
                <a:solidFill>
                  <a:srgbClr val="0070C0"/>
                </a:solidFill>
              </a:rPr>
              <a:t>RELIGIOUS: </a:t>
            </a:r>
            <a:r>
              <a:rPr lang="en-GB" dirty="0">
                <a:solidFill>
                  <a:srgbClr val="0070C0"/>
                </a:solidFill>
              </a:rPr>
              <a:t>Expulsion of Jesuits </a:t>
            </a:r>
            <a:r>
              <a:rPr lang="en-GB" b="1" dirty="0">
                <a:solidFill>
                  <a:srgbClr val="0070C0"/>
                </a:solidFill>
              </a:rPr>
              <a:t>1759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RuinsJesuit Guarani mission Paragua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609600"/>
            <a:ext cx="7772400" cy="563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0070C0"/>
                </a:solidFill>
              </a:rPr>
              <a:t>Results of reforms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>
                <a:solidFill>
                  <a:srgbClr val="0070C0"/>
                </a:solidFill>
              </a:rPr>
              <a:t>General </a:t>
            </a:r>
            <a:r>
              <a:rPr lang="en-GB" b="1" dirty="0">
                <a:solidFill>
                  <a:srgbClr val="0070C0"/>
                </a:solidFill>
              </a:rPr>
              <a:t>economic recovery </a:t>
            </a:r>
            <a:r>
              <a:rPr lang="en-GB" dirty="0">
                <a:solidFill>
                  <a:srgbClr val="0070C0"/>
                </a:solidFill>
              </a:rPr>
              <a:t>for Brazil and Portugal by 1790s</a:t>
            </a:r>
          </a:p>
          <a:p>
            <a:r>
              <a:rPr lang="en-GB" b="1" dirty="0">
                <a:solidFill>
                  <a:srgbClr val="0070C0"/>
                </a:solidFill>
              </a:rPr>
              <a:t>Coffee </a:t>
            </a:r>
            <a:r>
              <a:rPr lang="en-GB" dirty="0">
                <a:solidFill>
                  <a:srgbClr val="0070C0"/>
                </a:solidFill>
              </a:rPr>
              <a:t>exported from Brazil for first time; </a:t>
            </a:r>
            <a:r>
              <a:rPr lang="en-GB" b="1" dirty="0">
                <a:solidFill>
                  <a:srgbClr val="0070C0"/>
                </a:solidFill>
              </a:rPr>
              <a:t>sugar </a:t>
            </a:r>
            <a:r>
              <a:rPr lang="en-GB" dirty="0">
                <a:solidFill>
                  <a:srgbClr val="0070C0"/>
                </a:solidFill>
              </a:rPr>
              <a:t>recovers; new products: </a:t>
            </a:r>
            <a:r>
              <a:rPr lang="en-GB" b="1" dirty="0">
                <a:solidFill>
                  <a:srgbClr val="0070C0"/>
                </a:solidFill>
              </a:rPr>
              <a:t>rice, wheat, indigo...</a:t>
            </a:r>
          </a:p>
          <a:p>
            <a:r>
              <a:rPr lang="en-GB" dirty="0">
                <a:solidFill>
                  <a:srgbClr val="0070C0"/>
                </a:solidFill>
              </a:rPr>
              <a:t>Portugal’s trade deficit reduced by </a:t>
            </a:r>
            <a:r>
              <a:rPr lang="en-GB" b="1" dirty="0">
                <a:solidFill>
                  <a:srgbClr val="0070C0"/>
                </a:solidFill>
              </a:rPr>
              <a:t>70%, </a:t>
            </a:r>
            <a:r>
              <a:rPr lang="en-GB" dirty="0">
                <a:solidFill>
                  <a:srgbClr val="0070C0"/>
                </a:solidFill>
              </a:rPr>
              <a:t>1751-1775</a:t>
            </a:r>
          </a:p>
          <a:p>
            <a:r>
              <a:rPr lang="en-GB" dirty="0">
                <a:solidFill>
                  <a:srgbClr val="0070C0"/>
                </a:solidFill>
              </a:rPr>
              <a:t>Brazil supplies 61% of Portugal’s trade surplus: </a:t>
            </a:r>
            <a:r>
              <a:rPr lang="en-GB" b="1" dirty="0">
                <a:solidFill>
                  <a:srgbClr val="0070C0"/>
                </a:solidFill>
              </a:rPr>
              <a:t>dependence on Brazil increases</a:t>
            </a:r>
            <a:endParaRPr lang="en-GB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Tensions in late eighteenth century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>
                <a:solidFill>
                  <a:srgbClr val="0070C0"/>
                </a:solidFill>
              </a:rPr>
              <a:t>Material resentments: </a:t>
            </a:r>
            <a:r>
              <a:rPr lang="en-GB" dirty="0">
                <a:solidFill>
                  <a:srgbClr val="0070C0"/>
                </a:solidFill>
              </a:rPr>
              <a:t>tax increases; dominance of Portuguese merchants; growing anti-Portuguese sentiment; awareness of Brazil’s greater economic power</a:t>
            </a:r>
          </a:p>
          <a:p>
            <a:r>
              <a:rPr lang="en-GB" b="1" dirty="0">
                <a:solidFill>
                  <a:srgbClr val="0070C0"/>
                </a:solidFill>
              </a:rPr>
              <a:t>Influence of Enlightenment ideas among elite (via Coimbra) . </a:t>
            </a:r>
            <a:r>
              <a:rPr lang="en-GB" dirty="0">
                <a:solidFill>
                  <a:srgbClr val="0070C0"/>
                </a:solidFill>
              </a:rPr>
              <a:t>Influence of Enlightenment-inspired revolutions: United States; France</a:t>
            </a:r>
          </a:p>
          <a:p>
            <a:endParaRPr lang="en-GB" dirty="0">
              <a:solidFill>
                <a:srgbClr val="0070C0"/>
              </a:solidFill>
            </a:endParaRPr>
          </a:p>
          <a:p>
            <a:endParaRPr lang="en-GB" b="1" dirty="0"/>
          </a:p>
          <a:p>
            <a:endParaRPr lang="en-GB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Camillia\Pictures\2010-01-22\00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714356"/>
            <a:ext cx="4714908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74038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Camillia\Documents\Teaching\Notts Introduction to Modern Brazil\Camillia Introduction to Modern Brazil\Images\Brazil containing Europ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285728"/>
            <a:ext cx="4857784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71388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00B050"/>
                </a:solidFill>
              </a:rPr>
              <a:t>Themes in the study of Brazil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Nation-building, </a:t>
            </a:r>
            <a:r>
              <a:rPr lang="en-GB" dirty="0">
                <a:solidFill>
                  <a:srgbClr val="00B050"/>
                </a:solidFill>
              </a:rPr>
              <a:t>cultural unity despite huge size and regional diversity</a:t>
            </a:r>
          </a:p>
          <a:p>
            <a:r>
              <a:rPr lang="en-GB" dirty="0">
                <a:solidFill>
                  <a:srgbClr val="00B050"/>
                </a:solidFill>
              </a:rPr>
              <a:t>Co-existence of </a:t>
            </a:r>
            <a:r>
              <a:rPr lang="en-GB" b="1" dirty="0">
                <a:solidFill>
                  <a:srgbClr val="00B050"/>
                </a:solidFill>
              </a:rPr>
              <a:t>“cordiality” </a:t>
            </a:r>
            <a:r>
              <a:rPr lang="en-GB" dirty="0">
                <a:solidFill>
                  <a:srgbClr val="00B050"/>
                </a:solidFill>
              </a:rPr>
              <a:t>and </a:t>
            </a:r>
            <a:r>
              <a:rPr lang="en-GB" b="1" dirty="0">
                <a:solidFill>
                  <a:srgbClr val="00B050"/>
                </a:solidFill>
              </a:rPr>
              <a:t>violence; </a:t>
            </a:r>
            <a:r>
              <a:rPr lang="en-GB" dirty="0">
                <a:solidFill>
                  <a:srgbClr val="00B050"/>
                </a:solidFill>
              </a:rPr>
              <a:t>extreme </a:t>
            </a:r>
            <a:r>
              <a:rPr lang="en-GB" b="1" dirty="0">
                <a:solidFill>
                  <a:srgbClr val="00B050"/>
                </a:solidFill>
              </a:rPr>
              <a:t>social inequality</a:t>
            </a:r>
          </a:p>
          <a:p>
            <a:r>
              <a:rPr lang="en-GB" b="1" dirty="0">
                <a:solidFill>
                  <a:srgbClr val="00B050"/>
                </a:solidFill>
              </a:rPr>
              <a:t>Race mixture </a:t>
            </a:r>
            <a:r>
              <a:rPr lang="en-GB" dirty="0">
                <a:solidFill>
                  <a:srgbClr val="00B050"/>
                </a:solidFill>
              </a:rPr>
              <a:t>and relatively harmonious race relations; yet long history of racism</a:t>
            </a:r>
          </a:p>
          <a:p>
            <a:r>
              <a:rPr lang="en-GB" dirty="0">
                <a:solidFill>
                  <a:srgbClr val="00B050"/>
                </a:solidFill>
              </a:rPr>
              <a:t>Optimism, “country of the future”; environmental questions...</a:t>
            </a:r>
          </a:p>
          <a:p>
            <a:r>
              <a:rPr lang="en-GB" b="1" dirty="0">
                <a:solidFill>
                  <a:srgbClr val="00B050"/>
                </a:solidFill>
              </a:rPr>
              <a:t>Popular culture</a:t>
            </a:r>
          </a:p>
          <a:p>
            <a:r>
              <a:rPr lang="en-GB" dirty="0">
                <a:solidFill>
                  <a:srgbClr val="00B050"/>
                </a:solidFill>
              </a:rPr>
              <a:t>Economy based on </a:t>
            </a:r>
            <a:r>
              <a:rPr lang="en-GB" b="1" dirty="0">
                <a:solidFill>
                  <a:srgbClr val="00B050"/>
                </a:solidFill>
              </a:rPr>
              <a:t>export products; </a:t>
            </a:r>
            <a:r>
              <a:rPr lang="en-GB" dirty="0">
                <a:solidFill>
                  <a:srgbClr val="00B050"/>
                </a:solidFill>
              </a:rPr>
              <a:t>but also more </a:t>
            </a:r>
            <a:r>
              <a:rPr lang="en-GB" b="1" dirty="0">
                <a:solidFill>
                  <a:srgbClr val="00B050"/>
                </a:solidFill>
              </a:rPr>
              <a:t>industrialization</a:t>
            </a:r>
            <a:r>
              <a:rPr lang="en-GB" dirty="0">
                <a:solidFill>
                  <a:srgbClr val="00B050"/>
                </a:solidFill>
              </a:rPr>
              <a:t> than other parts of Latin America</a:t>
            </a:r>
          </a:p>
          <a:p>
            <a:endParaRPr lang="en-GB" b="1" dirty="0"/>
          </a:p>
          <a:p>
            <a:endParaRPr lang="en-GB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Camillia\Documents\Teaching\Notts Introduction to Modern Brazil\Camillia Introduction to Modern Brazil\Images\Brazil containing Europ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285728"/>
            <a:ext cx="4857784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Morumbi</a:t>
            </a:r>
            <a:r>
              <a:rPr lang="en-GB" dirty="0"/>
              <a:t> neighbourhood, S</a:t>
            </a:r>
            <a:r>
              <a:rPr lang="es-PR" dirty="0"/>
              <a:t>ã</a:t>
            </a:r>
            <a:r>
              <a:rPr lang="en-GB" dirty="0"/>
              <a:t>o Paulo, with Para</a:t>
            </a:r>
            <a:r>
              <a:rPr lang="es-PR" dirty="0"/>
              <a:t>í</a:t>
            </a:r>
            <a:r>
              <a:rPr lang="en-GB" dirty="0"/>
              <a:t>so </a:t>
            </a:r>
            <a:r>
              <a:rPr lang="en-GB" i="1" dirty="0" err="1"/>
              <a:t>favela</a:t>
            </a:r>
            <a:r>
              <a:rPr lang="en-GB" dirty="0"/>
              <a:t> next door</a:t>
            </a:r>
          </a:p>
        </p:txBody>
      </p:sp>
      <p:pic>
        <p:nvPicPr>
          <p:cNvPr id="4" name="Content Placeholder 3" descr="image00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28662" y="1928802"/>
            <a:ext cx="7429552" cy="4071966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Camillia\Pictures\2010-01-22\00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714356"/>
            <a:ext cx="4714908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8" name="Picture 4" descr="DSCN066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0988" y="649288"/>
            <a:ext cx="8583612" cy="5559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869</TotalTime>
  <Words>732</Words>
  <Application>Microsoft Office PowerPoint</Application>
  <PresentationFormat>On-screen Show (4:3)</PresentationFormat>
  <Paragraphs>95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Wingdings</vt:lpstr>
      <vt:lpstr>Office Theme</vt:lpstr>
      <vt:lpstr>Introduction to Modern Brazil Dr Camillia Cowling (c.cowling@warwick.ac.uk) </vt:lpstr>
      <vt:lpstr>PowerPoint Presentation</vt:lpstr>
      <vt:lpstr>PowerPoint Presentation</vt:lpstr>
      <vt:lpstr>PowerPoint Presentation</vt:lpstr>
      <vt:lpstr>Themes in the study of Brazil</vt:lpstr>
      <vt:lpstr>PowerPoint Presentation</vt:lpstr>
      <vt:lpstr>Morumbi neighbourhood, São Paulo, with Paraíso favela next door</vt:lpstr>
      <vt:lpstr>PowerPoint Presentation</vt:lpstr>
      <vt:lpstr>PowerPoint Presentation</vt:lpstr>
      <vt:lpstr>“Discovery” and Early Administration</vt:lpstr>
      <vt:lpstr>Economy: Sugar Cycle (17th century)</vt:lpstr>
      <vt:lpstr>Economy: Eighteenth-Century Mining Cycle</vt:lpstr>
      <vt:lpstr>PowerPoint Presentation</vt:lpstr>
      <vt:lpstr>Society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Brazil by 1750</vt:lpstr>
      <vt:lpstr>Portuguese solutions</vt:lpstr>
      <vt:lpstr>PowerPoint Presentation</vt:lpstr>
      <vt:lpstr>Pombaline Reforms</vt:lpstr>
      <vt:lpstr>PowerPoint Presentation</vt:lpstr>
      <vt:lpstr>Results of reforms</vt:lpstr>
      <vt:lpstr>Tensions in late eighteenth century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Camillia</dc:creator>
  <cp:lastModifiedBy>camillia</cp:lastModifiedBy>
  <cp:revision>69</cp:revision>
  <dcterms:created xsi:type="dcterms:W3CDTF">2010-01-21T16:29:10Z</dcterms:created>
  <dcterms:modified xsi:type="dcterms:W3CDTF">2016-10-04T19:47:22Z</dcterms:modified>
</cp:coreProperties>
</file>