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81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15DD4-FC1C-4F0E-AE81-2E293F4F27A2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B8F98-3878-451B-8534-DFFFD2B0E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594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Avenida</a:t>
            </a:r>
            <a:r>
              <a:rPr lang="en-GB" dirty="0"/>
              <a:t> Central and </a:t>
            </a:r>
            <a:r>
              <a:rPr lang="en-GB" dirty="0" err="1"/>
              <a:t>Passeio</a:t>
            </a:r>
            <a:r>
              <a:rPr lang="en-GB" baseline="0" dirty="0"/>
              <a:t> </a:t>
            </a:r>
            <a:r>
              <a:rPr lang="en-GB" baseline="0" dirty="0" err="1"/>
              <a:t>Publico</a:t>
            </a:r>
            <a:r>
              <a:rPr lang="en-GB" baseline="0" dirty="0"/>
              <a:t>, c.1905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5C0D8-4F59-4851-B607-2FC2CFFB5DA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697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Favela</a:t>
            </a:r>
            <a:r>
              <a:rPr lang="en-GB" dirty="0"/>
              <a:t> Morro</a:t>
            </a:r>
            <a:r>
              <a:rPr lang="en-GB" baseline="0" dirty="0"/>
              <a:t> do Pinto, Rio de Janeiro, 1912; Augusto Malta, interior de um </a:t>
            </a:r>
            <a:r>
              <a:rPr lang="en-GB" baseline="0" dirty="0" err="1"/>
              <a:t>cortico</a:t>
            </a:r>
            <a:r>
              <a:rPr lang="en-GB" baseline="0" dirty="0"/>
              <a:t>, 1906, Rio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5C0D8-4F59-4851-B607-2FC2CFFB5DA1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88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5C0D8-4F59-4851-B607-2FC2CFFB5DA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67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797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230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5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490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935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77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684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775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9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16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64C27-2963-4DF3-BD0D-5A07A94BEED0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6E905-5039-475B-9472-52AFEB0B9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992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andre_so_rio/1157766413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www.flickr.com/photos/andre_so_rio/1229299085/" TargetMode="Externa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uevomundo.revues.org/image.php?source=docannexe/image/50103/img-7-small640.jpg&amp;titlepos=u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nuevomundo.revues.org/image.php?source=docannexe/image/50103/img-4-small640.jpg&amp;titlepos=up" TargetMode="Externa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GB" sz="5300" b="1" i="1" dirty="0">
                <a:latin typeface="Garamond" panose="02020404030301010803" pitchFamily="18" charset="0"/>
              </a:rPr>
            </a:br>
            <a:r>
              <a:rPr lang="en-GB" sz="5300" b="1" dirty="0">
                <a:latin typeface="Garamond" panose="02020404030301010803" pitchFamily="18" charset="0"/>
              </a:rPr>
              <a:t>Week 10: “Coffee with Milk”: The First Republic, 1889-1914</a:t>
            </a:r>
            <a:br>
              <a:rPr lang="en-GB" b="1" dirty="0">
                <a:latin typeface="Garamond" panose="02020404030301010803" pitchFamily="18" charset="0"/>
              </a:rPr>
            </a:br>
            <a:endParaRPr lang="en-GB" b="1" i="1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83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Avenida Rio Branco com Marechal Floriano by andrepcgeo">
            <a:hlinkClick r:id="rId3" tooltip="Avenida Rio Branco com Marechal Floriano by andrepcgeo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6500" y="571480"/>
            <a:ext cx="5103814" cy="2928958"/>
          </a:xfrm>
          <a:prstGeom prst="rect">
            <a:avLst/>
          </a:prstGeom>
          <a:noFill/>
        </p:spPr>
      </p:pic>
      <p:pic>
        <p:nvPicPr>
          <p:cNvPr id="2052" name="Picture 4" descr="Passeio Público após 1905 by andrepcgeo">
            <a:hlinkClick r:id="rId5" tooltip="Passeio Público após 1905 by andrepcgeo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0900" y="571480"/>
            <a:ext cx="3441700" cy="53260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3502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9938" name="Picture 2" descr="Image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5473" y="500043"/>
            <a:ext cx="4505325" cy="2752725"/>
          </a:xfrm>
          <a:prstGeom prst="rect">
            <a:avLst/>
          </a:prstGeom>
          <a:noFill/>
        </p:spPr>
      </p:pic>
      <p:pic>
        <p:nvPicPr>
          <p:cNvPr id="39940" name="Picture 4" descr="Image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53125" y="3429001"/>
            <a:ext cx="4505325" cy="31242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8955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1986" name="Picture 2" descr="http://upload.wikimedia.org/wikipedia/commons/c/c4/Teatro_municipal_rio_de_janei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25" y="714357"/>
            <a:ext cx="7629525" cy="5724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5600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Positivism and 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>
                <a:latin typeface="Garamond" panose="02020404030301010803" pitchFamily="18" charset="0"/>
              </a:rPr>
              <a:t>Orthodox positivism doesn’t believe in biological “race”</a:t>
            </a: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But: in practice “progress” ends up being defined in RACIAL terms</a:t>
            </a: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Whites still</a:t>
            </a:r>
            <a:r>
              <a:rPr lang="en-GB" dirty="0">
                <a:latin typeface="Garamond" panose="02020404030301010803" pitchFamily="18" charset="0"/>
              </a:rPr>
              <a:t> </a:t>
            </a:r>
            <a:r>
              <a:rPr lang="en-GB" b="1" dirty="0">
                <a:latin typeface="Garamond" panose="02020404030301010803" pitchFamily="18" charset="0"/>
              </a:rPr>
              <a:t>outnumbered by non-whites by 1890</a:t>
            </a:r>
          </a:p>
          <a:p>
            <a:pPr lvl="0"/>
            <a:r>
              <a:rPr lang="en-GB" dirty="0">
                <a:latin typeface="Garamond" panose="02020404030301010803" pitchFamily="18" charset="0"/>
              </a:rPr>
              <a:t>Fashionable doctrines of </a:t>
            </a:r>
            <a:r>
              <a:rPr lang="en-GB" b="1" dirty="0">
                <a:latin typeface="Garamond" panose="02020404030301010803" pitchFamily="18" charset="0"/>
              </a:rPr>
              <a:t>scientific racism </a:t>
            </a:r>
            <a:r>
              <a:rPr lang="en-GB" dirty="0">
                <a:latin typeface="Garamond" panose="02020404030301010803" pitchFamily="18" charset="0"/>
              </a:rPr>
              <a:t>(non-whites are lower down on an evolutionary scale of progress).</a:t>
            </a:r>
          </a:p>
          <a:p>
            <a:pPr lvl="0"/>
            <a:r>
              <a:rPr lang="en-GB" dirty="0">
                <a:latin typeface="Garamond" panose="02020404030301010803" pitchFamily="18" charset="0"/>
              </a:rPr>
              <a:t>Solutions: </a:t>
            </a:r>
            <a:r>
              <a:rPr lang="en-GB" b="1" dirty="0">
                <a:latin typeface="Garamond" panose="02020404030301010803" pitchFamily="18" charset="0"/>
              </a:rPr>
              <a:t>“whitening” </a:t>
            </a:r>
            <a:r>
              <a:rPr lang="en-GB" dirty="0">
                <a:latin typeface="Garamond" panose="02020404030301010803" pitchFamily="18" charset="0"/>
              </a:rPr>
              <a:t>through </a:t>
            </a:r>
            <a:r>
              <a:rPr lang="en-GB" b="1" dirty="0">
                <a:latin typeface="Garamond" panose="02020404030301010803" pitchFamily="18" charset="0"/>
              </a:rPr>
              <a:t>racial mixing; European immigration; migration from Africa is banned completely</a:t>
            </a:r>
          </a:p>
          <a:p>
            <a:pPr lvl="0"/>
            <a:r>
              <a:rPr lang="en-GB" dirty="0">
                <a:latin typeface="Garamond" panose="02020404030301010803" pitchFamily="18" charset="0"/>
              </a:rPr>
              <a:t>Significant demographic implications</a:t>
            </a:r>
          </a:p>
        </p:txBody>
      </p:sp>
    </p:spTree>
    <p:extLst>
      <p:ext uri="{BB962C8B-B14F-4D97-AF65-F5344CB8AC3E}">
        <p14:creationId xmlns:p14="http://schemas.microsoft.com/office/powerpoint/2010/main" val="526501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“Progress” and the conquest of the interior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30-year telegraph project </a:t>
            </a:r>
            <a:r>
              <a:rPr lang="en-GB" dirty="0">
                <a:latin typeface="Garamond" panose="02020404030301010803" pitchFamily="18" charset="0"/>
              </a:rPr>
              <a:t>of </a:t>
            </a:r>
            <a:r>
              <a:rPr lang="en-GB" b="1" dirty="0" err="1">
                <a:latin typeface="Garamond" panose="02020404030301010803" pitchFamily="18" charset="0"/>
              </a:rPr>
              <a:t>Candido</a:t>
            </a:r>
            <a:r>
              <a:rPr lang="en-GB" b="1" dirty="0">
                <a:latin typeface="Garamond" panose="02020404030301010803" pitchFamily="18" charset="0"/>
              </a:rPr>
              <a:t> da Silva </a:t>
            </a:r>
            <a:r>
              <a:rPr lang="en-GB" b="1" dirty="0" err="1">
                <a:latin typeface="Garamond" panose="02020404030301010803" pitchFamily="18" charset="0"/>
              </a:rPr>
              <a:t>Rondon</a:t>
            </a:r>
            <a:r>
              <a:rPr lang="en-GB" b="1" dirty="0">
                <a:latin typeface="Garamond" panose="02020404030301010803" pitchFamily="18" charset="0"/>
              </a:rPr>
              <a:t> </a:t>
            </a:r>
            <a:r>
              <a:rPr lang="en-GB" dirty="0">
                <a:latin typeface="Garamond" panose="02020404030301010803" pitchFamily="18" charset="0"/>
              </a:rPr>
              <a:t>(positivist military officer): incorporate/ convert the indigenous to the nation state, bring “progress” to </a:t>
            </a:r>
            <a:r>
              <a:rPr lang="en-GB" dirty="0" err="1">
                <a:latin typeface="Garamond" panose="02020404030301010803" pitchFamily="18" charset="0"/>
              </a:rPr>
              <a:t>backlands</a:t>
            </a:r>
            <a:endParaRPr lang="en-GB" dirty="0">
              <a:latin typeface="Garamond" panose="02020404030301010803" pitchFamily="18" charset="0"/>
            </a:endParaRPr>
          </a:p>
          <a:p>
            <a:r>
              <a:rPr lang="en-GB" b="1" dirty="0">
                <a:latin typeface="Garamond" panose="02020404030301010803" pitchFamily="18" charset="0"/>
              </a:rPr>
              <a:t>Total destruction of </a:t>
            </a:r>
            <a:r>
              <a:rPr lang="en-GB" b="1" dirty="0" err="1">
                <a:latin typeface="Garamond" panose="02020404030301010803" pitchFamily="18" charset="0"/>
              </a:rPr>
              <a:t>Canudos</a:t>
            </a:r>
            <a:r>
              <a:rPr lang="en-GB" b="1" dirty="0">
                <a:latin typeface="Garamond" panose="02020404030301010803" pitchFamily="18" charset="0"/>
              </a:rPr>
              <a:t>, </a:t>
            </a:r>
            <a:r>
              <a:rPr lang="en-GB" dirty="0">
                <a:latin typeface="Garamond" panose="02020404030301010803" pitchFamily="18" charset="0"/>
              </a:rPr>
              <a:t>millenarian settlement in rural Bahia</a:t>
            </a:r>
            <a:r>
              <a:rPr lang="en-GB" b="1" dirty="0">
                <a:latin typeface="Garamond" panose="02020404030301010803" pitchFamily="18" charset="0"/>
              </a:rPr>
              <a:t> (1896-1897); telegraph reports to newspapers in cities by journalist </a:t>
            </a:r>
            <a:r>
              <a:rPr lang="en-GB" b="1" dirty="0" err="1">
                <a:latin typeface="Garamond" panose="02020404030301010803" pitchFamily="18" charset="0"/>
              </a:rPr>
              <a:t>Euclides</a:t>
            </a:r>
            <a:r>
              <a:rPr lang="en-GB" b="1" dirty="0">
                <a:latin typeface="Garamond" panose="02020404030301010803" pitchFamily="18" charset="0"/>
              </a:rPr>
              <a:t> da Cunha (a positivist):</a:t>
            </a:r>
          </a:p>
          <a:p>
            <a:r>
              <a:rPr lang="en-GB" b="1" dirty="0">
                <a:latin typeface="Garamond" panose="02020404030301010803" pitchFamily="18" charset="0"/>
              </a:rPr>
              <a:t> </a:t>
            </a:r>
            <a:r>
              <a:rPr lang="en-GB" dirty="0">
                <a:latin typeface="Garamond" panose="02020404030301010803" pitchFamily="18" charset="0"/>
              </a:rPr>
              <a:t>eventual book by </a:t>
            </a:r>
            <a:r>
              <a:rPr lang="en-GB" dirty="0" err="1">
                <a:latin typeface="Garamond" panose="02020404030301010803" pitchFamily="18" charset="0"/>
              </a:rPr>
              <a:t>Euclides</a:t>
            </a:r>
            <a:r>
              <a:rPr lang="en-GB" dirty="0">
                <a:latin typeface="Garamond" panose="02020404030301010803" pitchFamily="18" charset="0"/>
              </a:rPr>
              <a:t>: </a:t>
            </a:r>
            <a:r>
              <a:rPr lang="en-GB" i="1" dirty="0">
                <a:latin typeface="Garamond" panose="02020404030301010803" pitchFamily="18" charset="0"/>
              </a:rPr>
              <a:t>Rebellion in the </a:t>
            </a:r>
            <a:r>
              <a:rPr lang="en-GB" i="1" dirty="0" err="1">
                <a:latin typeface="Garamond" panose="02020404030301010803" pitchFamily="18" charset="0"/>
              </a:rPr>
              <a:t>Backlands</a:t>
            </a:r>
            <a:r>
              <a:rPr lang="en-GB" i="1" dirty="0">
                <a:latin typeface="Garamond" panose="02020404030301010803" pitchFamily="18" charset="0"/>
              </a:rPr>
              <a:t>; </a:t>
            </a:r>
            <a:r>
              <a:rPr lang="en-GB" b="1" dirty="0">
                <a:latin typeface="Garamond" panose="02020404030301010803" pitchFamily="18" charset="0"/>
              </a:rPr>
              <a:t>inhabitants described as racially backward (language of scientific racism)</a:t>
            </a:r>
          </a:p>
          <a:p>
            <a:pPr marL="0" indent="0">
              <a:buNone/>
            </a:pP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374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Political structures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Church disestablished</a:t>
            </a:r>
          </a:p>
          <a:p>
            <a:r>
              <a:rPr lang="en-GB" b="1" dirty="0">
                <a:latin typeface="Garamond" panose="02020404030301010803" pitchFamily="18" charset="0"/>
              </a:rPr>
              <a:t>New constitution (1891) replaces 1824 Constitution of Empire</a:t>
            </a:r>
          </a:p>
          <a:p>
            <a:r>
              <a:rPr lang="en-GB" b="1" dirty="0">
                <a:latin typeface="Garamond" panose="02020404030301010803" pitchFamily="18" charset="0"/>
              </a:rPr>
              <a:t>Monarchy replaced by directly elected presidents</a:t>
            </a:r>
          </a:p>
          <a:p>
            <a:r>
              <a:rPr lang="en-GB" b="1" dirty="0">
                <a:latin typeface="Garamond" panose="02020404030301010803" pitchFamily="18" charset="0"/>
              </a:rPr>
              <a:t>Swing towards federalism. Provinces become states. Increased powers to raise taxes; differing economic development</a:t>
            </a: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Dominance of São Paulo and Minas </a:t>
            </a:r>
            <a:r>
              <a:rPr lang="en-GB" b="1" dirty="0" err="1">
                <a:latin typeface="Garamond" panose="02020404030301010803" pitchFamily="18" charset="0"/>
              </a:rPr>
              <a:t>Gerais</a:t>
            </a:r>
            <a:r>
              <a:rPr lang="en-GB" b="1" dirty="0">
                <a:latin typeface="Garamond" panose="02020404030301010803" pitchFamily="18" charset="0"/>
              </a:rPr>
              <a:t> (“coffee with milk” alliance):</a:t>
            </a: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Almost every president under the Republic is a prominent Sao Paulo or Minas </a:t>
            </a:r>
            <a:r>
              <a:rPr lang="en-GB" b="1" dirty="0" err="1">
                <a:latin typeface="Garamond" panose="02020404030301010803" pitchFamily="18" charset="0"/>
              </a:rPr>
              <a:t>Gerais</a:t>
            </a:r>
            <a:r>
              <a:rPr lang="en-GB" b="1" dirty="0">
                <a:latin typeface="Garamond" panose="02020404030301010803" pitchFamily="18" charset="0"/>
              </a:rPr>
              <a:t> politician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353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Political structures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aramond" panose="02020404030301010803" pitchFamily="18" charset="0"/>
              </a:rPr>
              <a:t>Literacy qualification still restricts franchise (although now no property qualification)</a:t>
            </a:r>
          </a:p>
          <a:p>
            <a:r>
              <a:rPr lang="en-GB" sz="3200" dirty="0">
                <a:latin typeface="Garamond" panose="02020404030301010803" pitchFamily="18" charset="0"/>
              </a:rPr>
              <a:t>Dominance of </a:t>
            </a:r>
            <a:r>
              <a:rPr lang="es-PR" sz="3200" b="1" dirty="0">
                <a:latin typeface="Garamond" panose="02020404030301010803" pitchFamily="18" charset="0"/>
              </a:rPr>
              <a:t>coronéis </a:t>
            </a:r>
            <a:r>
              <a:rPr lang="es-PR" sz="3200" dirty="0">
                <a:latin typeface="Garamond" panose="02020404030301010803" pitchFamily="18" charset="0"/>
              </a:rPr>
              <a:t>(local </a:t>
            </a:r>
            <a:r>
              <a:rPr lang="es-PR" sz="3200" dirty="0" err="1">
                <a:latin typeface="Garamond" panose="02020404030301010803" pitchFamily="18" charset="0"/>
              </a:rPr>
              <a:t>political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bosses</a:t>
            </a:r>
            <a:r>
              <a:rPr lang="es-PR" sz="3200" dirty="0">
                <a:latin typeface="Garamond" panose="02020404030301010803" pitchFamily="18" charset="0"/>
              </a:rPr>
              <a:t>) </a:t>
            </a:r>
            <a:r>
              <a:rPr lang="es-PR" sz="3200" dirty="0" err="1">
                <a:latin typeface="Garamond" panose="02020404030301010803" pitchFamily="18" charset="0"/>
              </a:rPr>
              <a:t>increases</a:t>
            </a:r>
            <a:endParaRPr lang="es-PR" sz="3200" dirty="0">
              <a:latin typeface="Garamond" panose="02020404030301010803" pitchFamily="18" charset="0"/>
            </a:endParaRPr>
          </a:p>
          <a:p>
            <a:r>
              <a:rPr lang="es-PR" sz="3200" dirty="0" err="1">
                <a:latin typeface="Garamond" panose="02020404030301010803" pitchFamily="18" charset="0"/>
              </a:rPr>
              <a:t>Politics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managed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by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patronage</a:t>
            </a:r>
            <a:r>
              <a:rPr lang="es-PR" sz="3200" dirty="0">
                <a:latin typeface="Garamond" panose="02020404030301010803" pitchFamily="18" charset="0"/>
              </a:rPr>
              <a:t>, </a:t>
            </a:r>
            <a:r>
              <a:rPr lang="es-PR" sz="3200" dirty="0" err="1">
                <a:latin typeface="Garamond" panose="02020404030301010803" pitchFamily="18" charset="0"/>
              </a:rPr>
              <a:t>force</a:t>
            </a:r>
            <a:r>
              <a:rPr lang="es-PR" sz="3200" dirty="0">
                <a:latin typeface="Garamond" panose="02020404030301010803" pitchFamily="18" charset="0"/>
              </a:rPr>
              <a:t> and </a:t>
            </a:r>
            <a:r>
              <a:rPr lang="es-PR" sz="3200" dirty="0" err="1">
                <a:latin typeface="Garamond" panose="02020404030301010803" pitchFamily="18" charset="0"/>
              </a:rPr>
              <a:t>favour</a:t>
            </a:r>
            <a:r>
              <a:rPr lang="es-PR" sz="3200" dirty="0">
                <a:latin typeface="Garamond" panose="02020404030301010803" pitchFamily="18" charset="0"/>
              </a:rPr>
              <a:t>, electoral </a:t>
            </a:r>
            <a:r>
              <a:rPr lang="es-PR" sz="3200" dirty="0" err="1">
                <a:latin typeface="Garamond" panose="02020404030301010803" pitchFamily="18" charset="0"/>
              </a:rPr>
              <a:t>party</a:t>
            </a:r>
            <a:r>
              <a:rPr lang="es-PR" sz="3200" dirty="0">
                <a:latin typeface="Garamond" panose="02020404030301010803" pitchFamily="18" charset="0"/>
              </a:rPr>
              <a:t> machines</a:t>
            </a:r>
          </a:p>
          <a:p>
            <a:r>
              <a:rPr lang="es-PR" sz="3200" dirty="0" err="1">
                <a:latin typeface="Garamond" panose="02020404030301010803" pitchFamily="18" charset="0"/>
              </a:rPr>
              <a:t>Ruling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party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almost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always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wins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elections</a:t>
            </a:r>
            <a:r>
              <a:rPr lang="es-PR" sz="3200" b="1" dirty="0">
                <a:latin typeface="Garamond" panose="02020404030301010803" pitchFamily="18" charset="0"/>
              </a:rPr>
              <a:t> </a:t>
            </a:r>
          </a:p>
          <a:p>
            <a:r>
              <a:rPr lang="es-PR" sz="3200" dirty="0" err="1">
                <a:latin typeface="Garamond" panose="02020404030301010803" pitchFamily="18" charset="0"/>
              </a:rPr>
              <a:t>Party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differences</a:t>
            </a:r>
            <a:r>
              <a:rPr lang="es-PR" sz="3200" dirty="0">
                <a:latin typeface="Garamond" panose="02020404030301010803" pitchFamily="18" charset="0"/>
              </a:rPr>
              <a:t> more </a:t>
            </a:r>
            <a:r>
              <a:rPr lang="es-PR" sz="3200" dirty="0" err="1">
                <a:latin typeface="Garamond" panose="02020404030301010803" pitchFamily="18" charset="0"/>
              </a:rPr>
              <a:t>factional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than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ideologcial</a:t>
            </a:r>
            <a:endParaRPr lang="en-GB" sz="3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142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Increased role of the military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Initial military rule (1889-1894); </a:t>
            </a:r>
            <a:r>
              <a:rPr lang="en-GB" dirty="0">
                <a:latin typeface="Garamond" panose="02020404030301010803" pitchFamily="18" charset="0"/>
              </a:rPr>
              <a:t>then </a:t>
            </a:r>
            <a:r>
              <a:rPr lang="en-GB" b="1" dirty="0">
                <a:latin typeface="Garamond" panose="02020404030301010803" pitchFamily="18" charset="0"/>
              </a:rPr>
              <a:t>civilian rule</a:t>
            </a:r>
          </a:p>
          <a:p>
            <a:r>
              <a:rPr lang="en-GB" b="1" dirty="0">
                <a:latin typeface="Garamond" panose="02020404030301010803" pitchFamily="18" charset="0"/>
              </a:rPr>
              <a:t>But: </a:t>
            </a:r>
            <a:r>
              <a:rPr lang="en-GB" dirty="0">
                <a:latin typeface="Garamond" panose="02020404030301010803" pitchFamily="18" charset="0"/>
              </a:rPr>
              <a:t>military as active political agent; arbiter of disputes</a:t>
            </a:r>
          </a:p>
          <a:p>
            <a:r>
              <a:rPr lang="en-GB" b="1" dirty="0">
                <a:latin typeface="Garamond" panose="02020404030301010803" pitchFamily="18" charset="0"/>
              </a:rPr>
              <a:t>Multiple military risings/ coup attempts, </a:t>
            </a:r>
            <a:r>
              <a:rPr lang="en-GB" b="1" dirty="0" err="1">
                <a:latin typeface="Garamond" panose="02020404030301010803" pitchFamily="18" charset="0"/>
              </a:rPr>
              <a:t>eg</a:t>
            </a:r>
            <a:r>
              <a:rPr lang="en-GB" b="1" dirty="0">
                <a:latin typeface="Garamond" panose="02020404030301010803" pitchFamily="18" charset="0"/>
              </a:rPr>
              <a:t>:</a:t>
            </a: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1891 </a:t>
            </a:r>
            <a:r>
              <a:rPr lang="en-GB" dirty="0">
                <a:latin typeface="Garamond" panose="02020404030301010803" pitchFamily="18" charset="0"/>
              </a:rPr>
              <a:t>coup attempt and revolt in Rio Grande do </a:t>
            </a:r>
            <a:r>
              <a:rPr lang="en-GB" dirty="0" err="1">
                <a:latin typeface="Garamond" panose="02020404030301010803" pitchFamily="18" charset="0"/>
              </a:rPr>
              <a:t>Sul</a:t>
            </a:r>
            <a:r>
              <a:rPr lang="en-GB" dirty="0">
                <a:latin typeface="Garamond" panose="02020404030301010803" pitchFamily="18" charset="0"/>
              </a:rPr>
              <a:t> helps usher in </a:t>
            </a:r>
            <a:r>
              <a:rPr lang="en-GB" dirty="0" err="1">
                <a:latin typeface="Garamond" panose="02020404030301010803" pitchFamily="18" charset="0"/>
              </a:rPr>
              <a:t>Floriano</a:t>
            </a:r>
            <a:r>
              <a:rPr lang="en-GB" dirty="0">
                <a:latin typeface="Garamond" panose="02020404030301010803" pitchFamily="18" charset="0"/>
              </a:rPr>
              <a:t> </a:t>
            </a:r>
            <a:r>
              <a:rPr lang="en-GB" dirty="0" err="1">
                <a:latin typeface="Garamond" panose="02020404030301010803" pitchFamily="18" charset="0"/>
              </a:rPr>
              <a:t>Peixoto</a:t>
            </a:r>
            <a:r>
              <a:rPr lang="en-GB" dirty="0">
                <a:latin typeface="Garamond" panose="02020404030301010803" pitchFamily="18" charset="0"/>
              </a:rPr>
              <a:t>; </a:t>
            </a:r>
          </a:p>
          <a:p>
            <a:pPr lvl="0"/>
            <a:r>
              <a:rPr lang="en-GB" dirty="0">
                <a:latin typeface="Garamond" panose="02020404030301010803" pitchFamily="18" charset="0"/>
              </a:rPr>
              <a:t>series of </a:t>
            </a:r>
            <a:r>
              <a:rPr lang="en-GB" b="1" dirty="0">
                <a:latin typeface="Garamond" panose="02020404030301010803" pitchFamily="18" charset="0"/>
              </a:rPr>
              <a:t>military uprisings against </a:t>
            </a:r>
            <a:r>
              <a:rPr lang="en-GB" b="1" dirty="0" err="1">
                <a:latin typeface="Garamond" panose="02020404030301010803" pitchFamily="18" charset="0"/>
              </a:rPr>
              <a:t>Floriano’s</a:t>
            </a:r>
            <a:r>
              <a:rPr lang="en-GB" b="1" dirty="0">
                <a:latin typeface="Garamond" panose="02020404030301010803" pitchFamily="18" charset="0"/>
              </a:rPr>
              <a:t> regime from 1891</a:t>
            </a: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1904 </a:t>
            </a:r>
            <a:r>
              <a:rPr lang="en-GB" dirty="0">
                <a:latin typeface="Garamond" panose="02020404030301010803" pitchFamily="18" charset="0"/>
              </a:rPr>
              <a:t>coup plot linked to vaccine revolt in Rio</a:t>
            </a:r>
          </a:p>
          <a:p>
            <a:pPr lvl="0"/>
            <a:r>
              <a:rPr lang="en-GB" dirty="0">
                <a:latin typeface="Garamond" panose="02020404030301010803" pitchFamily="18" charset="0"/>
              </a:rPr>
              <a:t>Naval revolt in</a:t>
            </a:r>
            <a:r>
              <a:rPr lang="en-GB" b="1" dirty="0">
                <a:latin typeface="Garamond" panose="02020404030301010803" pitchFamily="18" charset="0"/>
              </a:rPr>
              <a:t> 1910: “Revolt of the Lash”</a:t>
            </a:r>
          </a:p>
          <a:p>
            <a:endParaRPr lang="en-GB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623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latin typeface="Garamond" panose="02020404030301010803" pitchFamily="18" charset="0"/>
              </a:rPr>
              <a:t>Dominance of coffee: economy remains mainly AGRICULTURAL</a:t>
            </a:r>
          </a:p>
          <a:p>
            <a:r>
              <a:rPr lang="en-GB" b="1" dirty="0">
                <a:latin typeface="Garamond" panose="02020404030301010803" pitchFamily="18" charset="0"/>
              </a:rPr>
              <a:t>5.5M sacks in 1890-1; over 16M in 1901-2; 75% of world’s coffee produced by Brazil at turn of century</a:t>
            </a:r>
          </a:p>
          <a:p>
            <a:r>
              <a:rPr lang="en-GB" dirty="0">
                <a:latin typeface="Garamond" panose="02020404030301010803" pitchFamily="18" charset="0"/>
              </a:rPr>
              <a:t>Vulnerable to changes in world market; </a:t>
            </a:r>
            <a:r>
              <a:rPr lang="en-GB" b="1" dirty="0">
                <a:latin typeface="Garamond" panose="02020404030301010803" pitchFamily="18" charset="0"/>
              </a:rPr>
              <a:t>overproduction </a:t>
            </a:r>
            <a:r>
              <a:rPr lang="en-GB" dirty="0">
                <a:latin typeface="Garamond" panose="02020404030301010803" pitchFamily="18" charset="0"/>
              </a:rPr>
              <a:t>by 1893</a:t>
            </a:r>
          </a:p>
          <a:p>
            <a:r>
              <a:rPr lang="es-PR" b="1" dirty="0">
                <a:latin typeface="Garamond" panose="02020404030301010803" pitchFamily="18" charset="0"/>
              </a:rPr>
              <a:t>1906 </a:t>
            </a:r>
            <a:r>
              <a:rPr lang="es-PR" b="1" dirty="0" err="1">
                <a:latin typeface="Garamond" panose="02020404030301010803" pitchFamily="18" charset="0"/>
              </a:rPr>
              <a:t>Taubaté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agreement</a:t>
            </a:r>
            <a:r>
              <a:rPr lang="es-PR" b="1" dirty="0">
                <a:latin typeface="Garamond" panose="02020404030301010803" pitchFamily="18" charset="0"/>
              </a:rPr>
              <a:t>, </a:t>
            </a:r>
            <a:r>
              <a:rPr lang="es-PR" b="1" dirty="0" err="1">
                <a:latin typeface="Garamond" panose="02020404030301010803" pitchFamily="18" charset="0"/>
              </a:rPr>
              <a:t>signed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by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presidents</a:t>
            </a:r>
            <a:r>
              <a:rPr lang="es-PR" b="1" dirty="0">
                <a:latin typeface="Garamond" panose="02020404030301010803" pitchFamily="18" charset="0"/>
              </a:rPr>
              <a:t> of Minas Gerais, Sao Paulo, Rio de Janeiro: </a:t>
            </a:r>
            <a:r>
              <a:rPr lang="es-PR" b="1" dirty="0" err="1">
                <a:latin typeface="Garamond" panose="02020404030301010803" pitchFamily="18" charset="0"/>
              </a:rPr>
              <a:t>protect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coffee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through</a:t>
            </a:r>
            <a:r>
              <a:rPr lang="es-PR" b="1" dirty="0">
                <a:latin typeface="Garamond" panose="02020404030301010803" pitchFamily="18" charset="0"/>
              </a:rPr>
              <a:t> mínimum </a:t>
            </a:r>
            <a:r>
              <a:rPr lang="es-PR" b="1" dirty="0" err="1">
                <a:latin typeface="Garamond" panose="02020404030301010803" pitchFamily="18" charset="0"/>
              </a:rPr>
              <a:t>prices</a:t>
            </a:r>
            <a:r>
              <a:rPr lang="es-PR" b="1" dirty="0">
                <a:latin typeface="Garamond" panose="02020404030301010803" pitchFamily="18" charset="0"/>
              </a:rPr>
              <a:t> and </a:t>
            </a:r>
            <a:r>
              <a:rPr lang="es-PR" b="1" dirty="0" err="1">
                <a:latin typeface="Garamond" panose="02020404030301010803" pitchFamily="18" charset="0"/>
              </a:rPr>
              <a:t>stabilisation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fund</a:t>
            </a:r>
            <a:endParaRPr lang="es-PR" b="1" dirty="0">
              <a:latin typeface="Garamond" panose="02020404030301010803" pitchFamily="18" charset="0"/>
            </a:endParaRPr>
          </a:p>
          <a:p>
            <a:r>
              <a:rPr lang="es-PR" b="1" dirty="0" err="1">
                <a:latin typeface="Garamond" panose="02020404030301010803" pitchFamily="18" charset="0"/>
              </a:rPr>
              <a:t>Brief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rubber</a:t>
            </a:r>
            <a:r>
              <a:rPr lang="es-PR" b="1" dirty="0">
                <a:latin typeface="Garamond" panose="02020404030301010803" pitchFamily="18" charset="0"/>
              </a:rPr>
              <a:t> boom in Amazon, 1900-1910, </a:t>
            </a:r>
            <a:r>
              <a:rPr lang="es-PR" b="1" dirty="0" err="1">
                <a:latin typeface="Garamond" panose="02020404030301010803" pitchFamily="18" charset="0"/>
              </a:rPr>
              <a:t>then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crash</a:t>
            </a:r>
            <a:endParaRPr lang="en-GB" b="1" dirty="0">
              <a:latin typeface="Garamond" panose="02020404030301010803" pitchFamily="18" charset="0"/>
            </a:endParaRPr>
          </a:p>
          <a:p>
            <a:endParaRPr lang="en-GB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413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b="1" dirty="0" err="1">
                <a:latin typeface="Garamond" panose="02020404030301010803" pitchFamily="18" charset="0"/>
              </a:rPr>
              <a:t>Rubber</a:t>
            </a:r>
            <a:r>
              <a:rPr lang="es-PR" b="1" dirty="0">
                <a:latin typeface="Garamond" panose="02020404030301010803" pitchFamily="18" charset="0"/>
              </a:rPr>
              <a:t> boom: Belém opera </a:t>
            </a:r>
            <a:r>
              <a:rPr lang="es-PR" b="1" dirty="0" err="1">
                <a:latin typeface="Garamond" panose="02020404030301010803" pitchFamily="18" charset="0"/>
              </a:rPr>
              <a:t>house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6" name="Picture 4" descr="http://media-cdn.tripadvisor.com/media/photo-s/02/d7/af/9a/teatro-da-pa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752600"/>
            <a:ext cx="67818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161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0.gstatic.com/images?q=tbn:ANd9GcTzUmH4u_cH7AZd-GUMBZfd5-vrhOV4HDBl6DA7Avh1CSh5yvB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1" y="1371600"/>
            <a:ext cx="3505199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8229600" cy="1143000"/>
          </a:xfrm>
        </p:spPr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Marshall </a:t>
            </a:r>
            <a:r>
              <a:rPr lang="en-GB" b="1" dirty="0" err="1">
                <a:latin typeface="Garamond" panose="02020404030301010803" pitchFamily="18" charset="0"/>
              </a:rPr>
              <a:t>Deodoro</a:t>
            </a:r>
            <a:r>
              <a:rPr lang="en-GB" b="1" dirty="0">
                <a:latin typeface="Garamond" panose="02020404030301010803" pitchFamily="18" charset="0"/>
              </a:rPr>
              <a:t> da Fonseca</a:t>
            </a:r>
          </a:p>
        </p:txBody>
      </p:sp>
    </p:spTree>
    <p:extLst>
      <p:ext uri="{BB962C8B-B14F-4D97-AF65-F5344CB8AC3E}">
        <p14:creationId xmlns:p14="http://schemas.microsoft.com/office/powerpoint/2010/main" val="1807801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Industry and immigration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2600" dirty="0">
                <a:latin typeface="Garamond" panose="02020404030301010803" pitchFamily="18" charset="0"/>
              </a:rPr>
              <a:t>Government not promoting industrialisation. </a:t>
            </a:r>
            <a:r>
              <a:rPr lang="en-GB" sz="2600" b="1" dirty="0">
                <a:latin typeface="Garamond" panose="02020404030301010803" pitchFamily="18" charset="0"/>
              </a:rPr>
              <a:t>Industry = only 10% of GDP in 1900.</a:t>
            </a:r>
          </a:p>
          <a:p>
            <a:pPr lvl="0"/>
            <a:r>
              <a:rPr lang="en-GB" sz="2600" dirty="0">
                <a:latin typeface="Garamond" panose="02020404030301010803" pitchFamily="18" charset="0"/>
              </a:rPr>
              <a:t>But some industrialisation nonetheless…mainly in South-East</a:t>
            </a:r>
          </a:p>
          <a:p>
            <a:pPr lvl="0"/>
            <a:r>
              <a:rPr lang="en-GB" sz="2600" dirty="0">
                <a:latin typeface="Garamond" panose="02020404030301010803" pitchFamily="18" charset="0"/>
              </a:rPr>
              <a:t>Coffee economy stimulates banking, imports/ exports, rail…</a:t>
            </a:r>
          </a:p>
          <a:p>
            <a:pPr lvl="0"/>
            <a:r>
              <a:rPr lang="en-GB" sz="2600" b="1" dirty="0">
                <a:latin typeface="Garamond" panose="02020404030301010803" pitchFamily="18" charset="0"/>
              </a:rPr>
              <a:t>Industry fuelled by European immigrants: over 1.2M arrive in 1890s</a:t>
            </a:r>
          </a:p>
          <a:p>
            <a:pPr lvl="0"/>
            <a:r>
              <a:rPr lang="en-GB" sz="2600" b="1" dirty="0">
                <a:latin typeface="Garamond" panose="02020404030301010803" pitchFamily="18" charset="0"/>
              </a:rPr>
              <a:t>In 1900, 92% of industrial workers in SP were immigrants </a:t>
            </a:r>
          </a:p>
          <a:p>
            <a:pPr lvl="0"/>
            <a:r>
              <a:rPr lang="en-GB" sz="2600" b="1" dirty="0">
                <a:latin typeface="Garamond" panose="02020404030301010803" pitchFamily="18" charset="0"/>
              </a:rPr>
              <a:t>Nearly 3M immigrants arrive, 1884-1920:</a:t>
            </a:r>
            <a:r>
              <a:rPr lang="en-GB" sz="2600" dirty="0">
                <a:latin typeface="Garamond" panose="02020404030301010803" pitchFamily="18" charset="0"/>
              </a:rPr>
              <a:t> “melting-pot” of cultures </a:t>
            </a:r>
          </a:p>
          <a:p>
            <a:pPr lvl="0"/>
            <a:r>
              <a:rPr lang="en-GB" sz="2600" dirty="0">
                <a:latin typeface="Garamond" panose="02020404030301010803" pitchFamily="18" charset="0"/>
              </a:rPr>
              <a:t>Southern Europeans: </a:t>
            </a:r>
            <a:r>
              <a:rPr lang="en-GB" sz="2600" b="1" dirty="0">
                <a:latin typeface="Garamond" panose="02020404030301010803" pitchFamily="18" charset="0"/>
              </a:rPr>
              <a:t>anarchism </a:t>
            </a:r>
            <a:r>
              <a:rPr lang="en-GB" sz="2600" dirty="0">
                <a:latin typeface="Garamond" panose="02020404030301010803" pitchFamily="18" charset="0"/>
              </a:rPr>
              <a:t>and </a:t>
            </a:r>
            <a:r>
              <a:rPr lang="en-GB" sz="2600" b="1" dirty="0">
                <a:latin typeface="Garamond" panose="02020404030301010803" pitchFamily="18" charset="0"/>
              </a:rPr>
              <a:t>socialism</a:t>
            </a:r>
            <a:r>
              <a:rPr lang="en-GB" sz="2600" dirty="0">
                <a:latin typeface="Garamond" panose="02020404030301010803" pitchFamily="18" charset="0"/>
              </a:rPr>
              <a:t>; </a:t>
            </a:r>
            <a:r>
              <a:rPr lang="en-GB" sz="2600" b="1" dirty="0">
                <a:latin typeface="Garamond" panose="02020404030301010803" pitchFamily="18" charset="0"/>
              </a:rPr>
              <a:t>trades unions </a:t>
            </a:r>
            <a:r>
              <a:rPr lang="en-GB" sz="2600" dirty="0">
                <a:latin typeface="Garamond" panose="02020404030301010803" pitchFamily="18" charset="0"/>
              </a:rPr>
              <a:t>slowly emerge…</a:t>
            </a:r>
          </a:p>
          <a:p>
            <a:r>
              <a:rPr lang="en-GB" sz="2600" dirty="0">
                <a:latin typeface="Garamond" panose="02020404030301010803" pitchFamily="18" charset="0"/>
              </a:rPr>
              <a:t>Brazilian </a:t>
            </a:r>
            <a:r>
              <a:rPr lang="en-GB" sz="2600" b="1" dirty="0">
                <a:latin typeface="Garamond" panose="02020404030301010803" pitchFamily="18" charset="0"/>
              </a:rPr>
              <a:t>Communist Party </a:t>
            </a:r>
            <a:r>
              <a:rPr lang="en-GB" sz="2600" dirty="0">
                <a:latin typeface="Garamond" panose="02020404030301010803" pitchFamily="18" charset="0"/>
              </a:rPr>
              <a:t>founded </a:t>
            </a:r>
            <a:r>
              <a:rPr lang="en-GB" sz="2600" b="1" dirty="0">
                <a:latin typeface="Garamond" panose="02020404030301010803" pitchFamily="18" charset="0"/>
              </a:rPr>
              <a:t>1922</a:t>
            </a:r>
            <a:endParaRPr lang="en-GB" sz="2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131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Arrival of Italian immigrants in Sao Paulo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100" name="Picture 4" descr="File:Italians Sao Pau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09801"/>
            <a:ext cx="76200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342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 for the seminar…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much changed under the Republic? Who were the winners  and losers? </a:t>
            </a:r>
          </a:p>
          <a:p>
            <a:r>
              <a:rPr lang="en-GB" dirty="0"/>
              <a:t>What was the role of coffee economically and politically? </a:t>
            </a:r>
          </a:p>
          <a:p>
            <a:r>
              <a:rPr lang="en-GB" dirty="0"/>
              <a:t>How did ordinary people respond to life under the Republic? </a:t>
            </a:r>
          </a:p>
          <a:p>
            <a:r>
              <a:rPr lang="en-GB" dirty="0"/>
              <a:t>How did Republicans and Positivists view Afro-Brazilians? With what implications?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015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>
                <a:latin typeface="Garamond" panose="02020404030301010803" pitchFamily="18" charset="0"/>
              </a:rPr>
              <a:t>Positivism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sz="3200" b="1" dirty="0">
                <a:latin typeface="Garamond" panose="02020404030301010803" pitchFamily="18" charset="0"/>
              </a:rPr>
              <a:t>A philosophy and religion founded by French philosopher August Comte from 1847</a:t>
            </a:r>
          </a:p>
          <a:p>
            <a:r>
              <a:rPr lang="es-PR" sz="3200" b="1" dirty="0" err="1">
                <a:latin typeface="Garamond" panose="02020404030301010803" pitchFamily="18" charset="0"/>
              </a:rPr>
              <a:t>Through</a:t>
            </a:r>
            <a:r>
              <a:rPr lang="es-PR" sz="3200" b="1" dirty="0">
                <a:latin typeface="Garamond" panose="02020404030301010803" pitchFamily="18" charset="0"/>
              </a:rPr>
              <a:t> </a:t>
            </a:r>
            <a:r>
              <a:rPr lang="es-PR" sz="3200" b="1" dirty="0" err="1">
                <a:latin typeface="Garamond" panose="02020404030301010803" pitchFamily="18" charset="0"/>
              </a:rPr>
              <a:t>science</a:t>
            </a:r>
            <a:r>
              <a:rPr lang="es-PR" sz="3200" b="1" dirty="0">
                <a:latin typeface="Garamond" panose="02020404030301010803" pitchFamily="18" charset="0"/>
              </a:rPr>
              <a:t> and </a:t>
            </a:r>
            <a:r>
              <a:rPr lang="es-PR" sz="3200" b="1" dirty="0" err="1">
                <a:latin typeface="Garamond" panose="02020404030301010803" pitchFamily="18" charset="0"/>
              </a:rPr>
              <a:t>rational</a:t>
            </a:r>
            <a:r>
              <a:rPr lang="es-PR" sz="3200" b="1" dirty="0">
                <a:latin typeface="Garamond" panose="02020404030301010803" pitchFamily="18" charset="0"/>
              </a:rPr>
              <a:t> </a:t>
            </a:r>
            <a:r>
              <a:rPr lang="es-PR" sz="3200" b="1" dirty="0" err="1">
                <a:latin typeface="Garamond" panose="02020404030301010803" pitchFamily="18" charset="0"/>
              </a:rPr>
              <a:t>thought</a:t>
            </a:r>
            <a:r>
              <a:rPr lang="es-PR" sz="3200" b="1" dirty="0">
                <a:latin typeface="Garamond" panose="02020404030301010803" pitchFamily="18" charset="0"/>
              </a:rPr>
              <a:t>, </a:t>
            </a:r>
            <a:r>
              <a:rPr lang="es-PR" sz="3200" b="1" dirty="0" err="1">
                <a:latin typeface="Garamond" panose="02020404030301010803" pitchFamily="18" charset="0"/>
              </a:rPr>
              <a:t>humanity</a:t>
            </a:r>
            <a:r>
              <a:rPr lang="es-PR" sz="3200" b="1" dirty="0">
                <a:latin typeface="Garamond" panose="02020404030301010803" pitchFamily="18" charset="0"/>
              </a:rPr>
              <a:t> </a:t>
            </a:r>
            <a:r>
              <a:rPr lang="es-PR" sz="3200" b="1" dirty="0" err="1">
                <a:latin typeface="Garamond" panose="02020404030301010803" pitchFamily="18" charset="0"/>
              </a:rPr>
              <a:t>will</a:t>
            </a:r>
            <a:r>
              <a:rPr lang="es-PR" sz="3200" b="1" dirty="0">
                <a:latin typeface="Garamond" panose="02020404030301010803" pitchFamily="18" charset="0"/>
              </a:rPr>
              <a:t> </a:t>
            </a:r>
            <a:r>
              <a:rPr lang="es-PR" sz="3200" b="1" dirty="0" err="1">
                <a:latin typeface="Garamond" panose="02020404030301010803" pitchFamily="18" charset="0"/>
              </a:rPr>
              <a:t>advance</a:t>
            </a:r>
            <a:r>
              <a:rPr lang="es-PR" sz="3200" b="1" dirty="0">
                <a:latin typeface="Garamond" panose="02020404030301010803" pitchFamily="18" charset="0"/>
              </a:rPr>
              <a:t> </a:t>
            </a:r>
            <a:r>
              <a:rPr lang="es-PR" sz="3200" b="1" dirty="0" err="1">
                <a:latin typeface="Garamond" panose="02020404030301010803" pitchFamily="18" charset="0"/>
              </a:rPr>
              <a:t>through</a:t>
            </a:r>
            <a:r>
              <a:rPr lang="es-PR" sz="3200" b="1" dirty="0">
                <a:latin typeface="Garamond" panose="02020404030301010803" pitchFamily="18" charset="0"/>
              </a:rPr>
              <a:t> 3 </a:t>
            </a:r>
            <a:r>
              <a:rPr lang="es-PR" sz="3200" b="1" dirty="0" err="1">
                <a:latin typeface="Garamond" panose="02020404030301010803" pitchFamily="18" charset="0"/>
              </a:rPr>
              <a:t>stages</a:t>
            </a:r>
            <a:r>
              <a:rPr lang="es-PR" sz="3200" b="1" dirty="0">
                <a:latin typeface="Garamond" panose="02020404030301010803" pitchFamily="18" charset="0"/>
              </a:rPr>
              <a:t> of </a:t>
            </a:r>
            <a:r>
              <a:rPr lang="es-PR" sz="3200" b="1" dirty="0" err="1">
                <a:latin typeface="Garamond" panose="02020404030301010803" pitchFamily="18" charset="0"/>
              </a:rPr>
              <a:t>development</a:t>
            </a:r>
            <a:r>
              <a:rPr lang="es-PR" sz="3200" b="1" dirty="0">
                <a:latin typeface="Garamond" panose="02020404030301010803" pitchFamily="18" charset="0"/>
              </a:rPr>
              <a:t>…</a:t>
            </a:r>
          </a:p>
          <a:p>
            <a:r>
              <a:rPr lang="es-PR" sz="3200" b="1" dirty="0">
                <a:latin typeface="Garamond" panose="02020404030301010803" pitchFamily="18" charset="0"/>
              </a:rPr>
              <a:t>…and </a:t>
            </a:r>
            <a:r>
              <a:rPr lang="es-PR" sz="3200" b="1" dirty="0" err="1">
                <a:latin typeface="Garamond" panose="02020404030301010803" pitchFamily="18" charset="0"/>
              </a:rPr>
              <a:t>will</a:t>
            </a:r>
            <a:r>
              <a:rPr lang="es-PR" sz="3200" b="1" dirty="0">
                <a:latin typeface="Garamond" panose="02020404030301010803" pitchFamily="18" charset="0"/>
              </a:rPr>
              <a:t> </a:t>
            </a:r>
            <a:r>
              <a:rPr lang="es-PR" sz="3200" b="1" dirty="0" err="1">
                <a:latin typeface="Garamond" panose="02020404030301010803" pitchFamily="18" charset="0"/>
              </a:rPr>
              <a:t>finally</a:t>
            </a:r>
            <a:r>
              <a:rPr lang="es-PR" sz="3200" b="1" dirty="0">
                <a:latin typeface="Garamond" panose="02020404030301010803" pitchFamily="18" charset="0"/>
              </a:rPr>
              <a:t> </a:t>
            </a:r>
            <a:r>
              <a:rPr lang="es-PR" sz="3200" b="1" dirty="0" err="1">
                <a:latin typeface="Garamond" panose="02020404030301010803" pitchFamily="18" charset="0"/>
              </a:rPr>
              <a:t>reach</a:t>
            </a:r>
            <a:r>
              <a:rPr lang="es-PR" sz="3200" b="1" dirty="0">
                <a:latin typeface="Garamond" panose="02020404030301010803" pitchFamily="18" charset="0"/>
              </a:rPr>
              <a:t> a  “</a:t>
            </a:r>
            <a:r>
              <a:rPr lang="es-PR" sz="3200" b="1" dirty="0" err="1">
                <a:latin typeface="Garamond" panose="02020404030301010803" pitchFamily="18" charset="0"/>
              </a:rPr>
              <a:t>positivist</a:t>
            </a:r>
            <a:r>
              <a:rPr lang="es-PR" sz="3200" b="1" dirty="0">
                <a:latin typeface="Garamond" panose="02020404030301010803" pitchFamily="18" charset="0"/>
              </a:rPr>
              <a:t>” </a:t>
            </a:r>
            <a:r>
              <a:rPr lang="es-PR" sz="3200" b="1" dirty="0" err="1">
                <a:latin typeface="Garamond" panose="02020404030301010803" pitchFamily="18" charset="0"/>
              </a:rPr>
              <a:t>stage</a:t>
            </a:r>
            <a:r>
              <a:rPr lang="es-PR" sz="3200" b="1" dirty="0">
                <a:latin typeface="Garamond" panose="02020404030301010803" pitchFamily="18" charset="0"/>
              </a:rPr>
              <a:t>: </a:t>
            </a:r>
            <a:r>
              <a:rPr lang="es-PR" sz="3200" dirty="0">
                <a:latin typeface="Garamond" panose="02020404030301010803" pitchFamily="18" charset="0"/>
              </a:rPr>
              <a:t>full </a:t>
            </a:r>
            <a:r>
              <a:rPr lang="es-PR" sz="3200" dirty="0" err="1">
                <a:latin typeface="Garamond" panose="02020404030301010803" pitchFamily="18" charset="0"/>
              </a:rPr>
              <a:t>understanding</a:t>
            </a:r>
            <a:r>
              <a:rPr lang="es-PR" sz="3200" dirty="0">
                <a:latin typeface="Garamond" panose="02020404030301010803" pitchFamily="18" charset="0"/>
              </a:rPr>
              <a:t> of </a:t>
            </a:r>
            <a:r>
              <a:rPr lang="es-PR" sz="3200" dirty="0" err="1">
                <a:latin typeface="Garamond" panose="02020404030301010803" pitchFamily="18" charset="0"/>
              </a:rPr>
              <a:t>world</a:t>
            </a:r>
            <a:r>
              <a:rPr lang="es-PR" sz="3200" dirty="0">
                <a:latin typeface="Garamond" panose="02020404030301010803" pitchFamily="18" charset="0"/>
              </a:rPr>
              <a:t> and natural </a:t>
            </a:r>
            <a:r>
              <a:rPr lang="es-PR" sz="3200" dirty="0" err="1">
                <a:latin typeface="Garamond" panose="02020404030301010803" pitchFamily="18" charset="0"/>
              </a:rPr>
              <a:t>laws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will</a:t>
            </a:r>
            <a:r>
              <a:rPr lang="es-PR" sz="3200" dirty="0">
                <a:latin typeface="Garamond" panose="02020404030301010803" pitchFamily="18" charset="0"/>
              </a:rPr>
              <a:t> be </a:t>
            </a:r>
            <a:r>
              <a:rPr lang="es-PR" sz="3200" dirty="0" err="1">
                <a:latin typeface="Garamond" panose="02020404030301010803" pitchFamily="18" charset="0"/>
              </a:rPr>
              <a:t>achieved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by</a:t>
            </a:r>
            <a:r>
              <a:rPr lang="es-PR" sz="3200" dirty="0">
                <a:latin typeface="Garamond" panose="02020404030301010803" pitchFamily="18" charset="0"/>
              </a:rPr>
              <a:t> </a:t>
            </a:r>
            <a:r>
              <a:rPr lang="es-PR" sz="3200" dirty="0" err="1">
                <a:latin typeface="Garamond" panose="02020404030301010803" pitchFamily="18" charset="0"/>
              </a:rPr>
              <a:t>all</a:t>
            </a:r>
            <a:r>
              <a:rPr lang="es-PR" sz="3200" dirty="0">
                <a:latin typeface="Garamond" panose="02020404030301010803" pitchFamily="18" charset="0"/>
              </a:rPr>
              <a:t>. </a:t>
            </a:r>
          </a:p>
          <a:p>
            <a:pPr lvl="0"/>
            <a:r>
              <a:rPr lang="en-GB" sz="3200" dirty="0">
                <a:latin typeface="Garamond" panose="02020404030301010803" pitchFamily="18" charset="0"/>
              </a:rPr>
              <a:t>“Orthodox” positivists are in the minority; fashion declines soon after 1889</a:t>
            </a:r>
          </a:p>
          <a:p>
            <a:pPr lvl="0"/>
            <a:r>
              <a:rPr lang="en-GB" sz="3200" dirty="0">
                <a:latin typeface="Garamond" panose="02020404030301010803" pitchFamily="18" charset="0"/>
              </a:rPr>
              <a:t>But: </a:t>
            </a:r>
            <a:r>
              <a:rPr lang="en-GB" sz="3200" b="1" dirty="0">
                <a:latin typeface="Garamond" panose="02020404030301010803" pitchFamily="18" charset="0"/>
              </a:rPr>
              <a:t>“heterodox” </a:t>
            </a:r>
            <a:r>
              <a:rPr lang="en-GB" sz="3200" dirty="0">
                <a:latin typeface="Garamond" panose="02020404030301010803" pitchFamily="18" charset="0"/>
              </a:rPr>
              <a:t>positivism more influential: selective adoption/ adaptation of positivist ideas, plus other philosophies</a:t>
            </a:r>
            <a:endParaRPr lang="es-PR" dirty="0"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866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The flag of the Republic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http://www.brazilhouston.org/ingles/bandbra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00200"/>
            <a:ext cx="7315200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8358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Positivist church, Rio de Janeiro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2.bp.blogspot.com/-elke6U5jqn8/UYK51QNCqUI/AAAAAAAAEMo/ywLVaSx5AH8/s320/Positivist+church%252C+Rio+de+Janei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752600"/>
            <a:ext cx="71628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99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00" y="425378"/>
            <a:ext cx="10515600" cy="1205057"/>
          </a:xfrm>
        </p:spPr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“Order and Progress”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>
                <a:latin typeface="Garamond" panose="02020404030301010803" pitchFamily="18" charset="0"/>
              </a:rPr>
              <a:t>“Progress” </a:t>
            </a:r>
            <a:r>
              <a:rPr lang="en-GB" dirty="0">
                <a:latin typeface="Garamond" panose="02020404030301010803" pitchFamily="18" charset="0"/>
              </a:rPr>
              <a:t>(broadly defined) to be achieved through </a:t>
            </a:r>
            <a:r>
              <a:rPr lang="en-GB" b="1" dirty="0">
                <a:latin typeface="Garamond" panose="02020404030301010803" pitchFamily="18" charset="0"/>
              </a:rPr>
              <a:t>“order”, </a:t>
            </a:r>
            <a:r>
              <a:rPr lang="en-GB" b="1" dirty="0" err="1">
                <a:latin typeface="Garamond" panose="02020404030301010803" pitchFamily="18" charset="0"/>
              </a:rPr>
              <a:t>ie</a:t>
            </a:r>
            <a:r>
              <a:rPr lang="en-GB" b="1" dirty="0">
                <a:latin typeface="Garamond" panose="02020404030301010803" pitchFamily="18" charset="0"/>
              </a:rPr>
              <a:t>:</a:t>
            </a:r>
            <a:endParaRPr lang="en-GB" dirty="0">
              <a:latin typeface="Garamond" panose="02020404030301010803" pitchFamily="18" charset="0"/>
            </a:endParaRP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NOT through any radical or popular process, but LED BY A SMALL SELECT GROUP </a:t>
            </a:r>
            <a:r>
              <a:rPr lang="en-GB" dirty="0">
                <a:latin typeface="Garamond" panose="02020404030301010803" pitchFamily="18" charset="0"/>
              </a:rPr>
              <a:t>who are suited to the task. </a:t>
            </a:r>
          </a:p>
          <a:p>
            <a:pPr lvl="0"/>
            <a:r>
              <a:rPr lang="en-GB" dirty="0">
                <a:latin typeface="Garamond" panose="02020404030301010803" pitchFamily="18" charset="0"/>
              </a:rPr>
              <a:t>Comte develops positivism as response to </a:t>
            </a:r>
            <a:r>
              <a:rPr lang="en-GB" b="1" dirty="0">
                <a:latin typeface="Garamond" panose="02020404030301010803" pitchFamily="18" charset="0"/>
              </a:rPr>
              <a:t>French Revolution</a:t>
            </a: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Modernisation without democracy --&gt;  a  “conservative” strain of Liberalism? </a:t>
            </a:r>
          </a:p>
          <a:p>
            <a:pPr lvl="0"/>
            <a:endParaRPr lang="en-GB" dirty="0">
              <a:latin typeface="Garamond" panose="02020404030301010803" pitchFamily="18" charset="0"/>
            </a:endParaRPr>
          </a:p>
          <a:p>
            <a:endParaRPr lang="en-GB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276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Positivist contradictions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aramond" panose="02020404030301010803" pitchFamily="18" charset="0"/>
              </a:rPr>
              <a:t>Positivism embraced by army (Military Academy in Rio under Benjamin Constant) but…</a:t>
            </a:r>
          </a:p>
          <a:p>
            <a:r>
              <a:rPr lang="en-GB" sz="3200" dirty="0">
                <a:latin typeface="Garamond" panose="02020404030301010803" pitchFamily="18" charset="0"/>
              </a:rPr>
              <a:t>Orthodox positivists don’t believe in armies…</a:t>
            </a:r>
          </a:p>
          <a:p>
            <a:r>
              <a:rPr lang="en-GB" sz="3200" dirty="0">
                <a:latin typeface="Garamond" panose="02020404030301010803" pitchFamily="18" charset="0"/>
              </a:rPr>
              <a:t>Eventual army split between intellectual positivists and pragmatic “Young Turks” (emphasise military science and war)</a:t>
            </a:r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379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Positivism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>
                <a:latin typeface="Garamond" panose="02020404030301010803" pitchFamily="18" charset="0"/>
              </a:rPr>
              <a:t>Associations with </a:t>
            </a:r>
            <a:r>
              <a:rPr lang="en-GB" b="1" dirty="0">
                <a:latin typeface="Garamond" panose="02020404030301010803" pitchFamily="18" charset="0"/>
              </a:rPr>
              <a:t>republicanism </a:t>
            </a:r>
            <a:r>
              <a:rPr lang="en-GB" dirty="0">
                <a:latin typeface="Garamond" panose="02020404030301010803" pitchFamily="18" charset="0"/>
              </a:rPr>
              <a:t>and with the generation that help oust the monarchy</a:t>
            </a:r>
          </a:p>
          <a:p>
            <a:pPr lvl="0"/>
            <a:r>
              <a:rPr lang="en-GB" dirty="0">
                <a:latin typeface="Garamond" panose="02020404030301010803" pitchFamily="18" charset="0"/>
              </a:rPr>
              <a:t>Positivism </a:t>
            </a:r>
            <a:r>
              <a:rPr lang="en-GB" b="1" dirty="0">
                <a:latin typeface="Garamond" panose="02020404030301010803" pitchFamily="18" charset="0"/>
              </a:rPr>
              <a:t>embraces humanity instead of God: </a:t>
            </a:r>
            <a:r>
              <a:rPr lang="en-GB" dirty="0">
                <a:latin typeface="Garamond" panose="02020404030301010803" pitchFamily="18" charset="0"/>
              </a:rPr>
              <a:t>associated with anticlericalism;</a:t>
            </a:r>
            <a:r>
              <a:rPr lang="en-GB" b="1" dirty="0">
                <a:latin typeface="Garamond" panose="02020404030301010803" pitchFamily="18" charset="0"/>
              </a:rPr>
              <a:t> positivists clash with the Catholic Church </a:t>
            </a:r>
            <a:r>
              <a:rPr lang="en-GB" dirty="0">
                <a:latin typeface="Garamond" panose="02020404030301010803" pitchFamily="18" charset="0"/>
              </a:rPr>
              <a:t>under Republic</a:t>
            </a:r>
          </a:p>
          <a:p>
            <a:pPr lvl="0"/>
            <a:r>
              <a:rPr lang="en-GB" b="1" dirty="0">
                <a:latin typeface="Garamond" panose="02020404030301010803" pitchFamily="18" charset="0"/>
              </a:rPr>
              <a:t>“Progress”</a:t>
            </a:r>
            <a:r>
              <a:rPr lang="en-GB" dirty="0">
                <a:latin typeface="Garamond" panose="02020404030301010803" pitchFamily="18" charset="0"/>
              </a:rPr>
              <a:t> embraced feverishly by Brazilian elites: allow Brazil to take its place on the world stage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6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Urban reforms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R" dirty="0" err="1">
                <a:latin typeface="Garamond" panose="02020404030301010803" pitchFamily="18" charset="0"/>
              </a:rPr>
              <a:t>Major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reforms</a:t>
            </a:r>
            <a:r>
              <a:rPr lang="es-PR" dirty="0">
                <a:latin typeface="Garamond" panose="02020404030301010803" pitchFamily="18" charset="0"/>
              </a:rPr>
              <a:t> of </a:t>
            </a:r>
            <a:r>
              <a:rPr lang="es-PR" dirty="0" err="1">
                <a:latin typeface="Garamond" panose="02020404030301010803" pitchFamily="18" charset="0"/>
              </a:rPr>
              <a:t>the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cities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that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showcase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Brazil</a:t>
            </a:r>
            <a:r>
              <a:rPr lang="es-PR" dirty="0">
                <a:latin typeface="Garamond" panose="02020404030301010803" pitchFamily="18" charset="0"/>
              </a:rPr>
              <a:t> to </a:t>
            </a:r>
            <a:r>
              <a:rPr lang="es-PR" b="1" dirty="0" err="1">
                <a:latin typeface="Garamond" panose="02020404030301010803" pitchFamily="18" charset="0"/>
              </a:rPr>
              <a:t>foreign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eyes</a:t>
            </a:r>
            <a:r>
              <a:rPr lang="es-PR" b="1" dirty="0">
                <a:latin typeface="Garamond" panose="02020404030301010803" pitchFamily="18" charset="0"/>
              </a:rPr>
              <a:t>,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especially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b="1" dirty="0">
                <a:latin typeface="Garamond" panose="02020404030301010803" pitchFamily="18" charset="0"/>
              </a:rPr>
              <a:t>Rio de Janeiro</a:t>
            </a:r>
          </a:p>
          <a:p>
            <a:r>
              <a:rPr lang="es-PR" dirty="0" err="1">
                <a:latin typeface="Garamond" panose="02020404030301010803" pitchFamily="18" charset="0"/>
              </a:rPr>
              <a:t>Construction</a:t>
            </a:r>
            <a:r>
              <a:rPr lang="es-PR" dirty="0">
                <a:latin typeface="Garamond" panose="02020404030301010803" pitchFamily="18" charset="0"/>
              </a:rPr>
              <a:t> of </a:t>
            </a:r>
            <a:r>
              <a:rPr lang="es-PR" dirty="0" err="1">
                <a:latin typeface="Garamond" panose="02020404030301010803" pitchFamily="18" charset="0"/>
              </a:rPr>
              <a:t>major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avenues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e.g</a:t>
            </a:r>
            <a:r>
              <a:rPr lang="es-PR" dirty="0">
                <a:latin typeface="Garamond" panose="02020404030301010803" pitchFamily="18" charset="0"/>
              </a:rPr>
              <a:t>. </a:t>
            </a:r>
            <a:r>
              <a:rPr lang="es-PR" b="1" dirty="0">
                <a:latin typeface="Garamond" panose="02020404030301010803" pitchFamily="18" charset="0"/>
              </a:rPr>
              <a:t>Avenida Central </a:t>
            </a:r>
          </a:p>
          <a:p>
            <a:r>
              <a:rPr lang="es-PR" dirty="0">
                <a:latin typeface="Garamond" panose="02020404030301010803" pitchFamily="18" charset="0"/>
              </a:rPr>
              <a:t>New </a:t>
            </a:r>
            <a:r>
              <a:rPr lang="es-PR" dirty="0" err="1">
                <a:latin typeface="Garamond" panose="02020404030301010803" pitchFamily="18" charset="0"/>
              </a:rPr>
              <a:t>impressive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buildings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e.g</a:t>
            </a:r>
            <a:r>
              <a:rPr lang="es-PR" dirty="0">
                <a:latin typeface="Garamond" panose="02020404030301010803" pitchFamily="18" charset="0"/>
              </a:rPr>
              <a:t>. </a:t>
            </a:r>
            <a:r>
              <a:rPr lang="es-PR" b="1" dirty="0">
                <a:latin typeface="Garamond" panose="02020404030301010803" pitchFamily="18" charset="0"/>
              </a:rPr>
              <a:t>Municipal </a:t>
            </a:r>
            <a:r>
              <a:rPr lang="es-PR" b="1" dirty="0" err="1">
                <a:latin typeface="Garamond" panose="02020404030301010803" pitchFamily="18" charset="0"/>
              </a:rPr>
              <a:t>Theatre</a:t>
            </a:r>
            <a:endParaRPr lang="es-PR" dirty="0">
              <a:latin typeface="Garamond" panose="02020404030301010803" pitchFamily="18" charset="0"/>
            </a:endParaRPr>
          </a:p>
          <a:p>
            <a:r>
              <a:rPr lang="es-PR" b="1" dirty="0" err="1">
                <a:latin typeface="Garamond" panose="02020404030301010803" pitchFamily="18" charset="0"/>
              </a:rPr>
              <a:t>Violent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slum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clearances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from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city</a:t>
            </a:r>
            <a:r>
              <a:rPr lang="es-PR" dirty="0">
                <a:latin typeface="Garamond" panose="02020404030301010803" pitchFamily="18" charset="0"/>
              </a:rPr>
              <a:t> centre; new marginal </a:t>
            </a:r>
            <a:r>
              <a:rPr lang="es-PR" dirty="0" err="1">
                <a:latin typeface="Garamond" panose="02020404030301010803" pitchFamily="18" charset="0"/>
              </a:rPr>
              <a:t>areas</a:t>
            </a:r>
            <a:r>
              <a:rPr lang="es-PR" dirty="0">
                <a:latin typeface="Garamond" panose="02020404030301010803" pitchFamily="18" charset="0"/>
              </a:rPr>
              <a:t> and favelas </a:t>
            </a:r>
            <a:r>
              <a:rPr lang="es-PR" dirty="0" err="1">
                <a:latin typeface="Garamond" panose="02020404030301010803" pitchFamily="18" charset="0"/>
              </a:rPr>
              <a:t>spring</a:t>
            </a:r>
            <a:r>
              <a:rPr lang="es-PR" dirty="0">
                <a:latin typeface="Garamond" panose="02020404030301010803" pitchFamily="18" charset="0"/>
              </a:rPr>
              <a:t> up </a:t>
            </a:r>
          </a:p>
          <a:p>
            <a:r>
              <a:rPr lang="es-PR" dirty="0" err="1">
                <a:latin typeface="Garamond" panose="02020404030301010803" pitchFamily="18" charset="0"/>
              </a:rPr>
              <a:t>P</a:t>
            </a:r>
            <a:r>
              <a:rPr lang="es-PR" b="1" dirty="0" err="1">
                <a:latin typeface="Garamond" panose="02020404030301010803" pitchFamily="18" charset="0"/>
              </a:rPr>
              <a:t>ublic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health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campaigns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against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e.g</a:t>
            </a:r>
            <a:r>
              <a:rPr lang="es-PR" dirty="0">
                <a:latin typeface="Garamond" panose="02020404030301010803" pitchFamily="18" charset="0"/>
              </a:rPr>
              <a:t>. </a:t>
            </a:r>
            <a:r>
              <a:rPr lang="es-PR" dirty="0" err="1">
                <a:latin typeface="Garamond" panose="02020404030301010803" pitchFamily="18" charset="0"/>
              </a:rPr>
              <a:t>yellow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dirty="0" err="1">
                <a:latin typeface="Garamond" panose="02020404030301010803" pitchFamily="18" charset="0"/>
              </a:rPr>
              <a:t>fever</a:t>
            </a:r>
            <a:r>
              <a:rPr lang="es-PR" dirty="0">
                <a:latin typeface="Garamond" panose="02020404030301010803" pitchFamily="18" charset="0"/>
              </a:rPr>
              <a:t>, Chagas </a:t>
            </a:r>
            <a:r>
              <a:rPr lang="es-PR" dirty="0" err="1">
                <a:latin typeface="Garamond" panose="02020404030301010803" pitchFamily="18" charset="0"/>
              </a:rPr>
              <a:t>disease</a:t>
            </a:r>
            <a:r>
              <a:rPr lang="es-PR" dirty="0">
                <a:latin typeface="Garamond" panose="02020404030301010803" pitchFamily="18" charset="0"/>
              </a:rPr>
              <a:t>... </a:t>
            </a:r>
          </a:p>
          <a:p>
            <a:r>
              <a:rPr lang="es-PR" dirty="0" err="1">
                <a:latin typeface="Garamond" panose="02020404030301010803" pitchFamily="18" charset="0"/>
              </a:rPr>
              <a:t>sparks</a:t>
            </a:r>
            <a:r>
              <a:rPr lang="es-PR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Vaccine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b="1" dirty="0" err="1">
                <a:latin typeface="Garamond" panose="02020404030301010803" pitchFamily="18" charset="0"/>
              </a:rPr>
              <a:t>Riot</a:t>
            </a:r>
            <a:r>
              <a:rPr lang="es-PR" b="1" dirty="0">
                <a:latin typeface="Garamond" panose="02020404030301010803" pitchFamily="18" charset="0"/>
              </a:rPr>
              <a:t> </a:t>
            </a:r>
            <a:r>
              <a:rPr lang="es-PR" dirty="0">
                <a:latin typeface="Garamond" panose="02020404030301010803" pitchFamily="18" charset="0"/>
              </a:rPr>
              <a:t>in Rio in 1904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63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941</Words>
  <Application>Microsoft Office PowerPoint</Application>
  <PresentationFormat>Widescreen</PresentationFormat>
  <Paragraphs>90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Garamond</vt:lpstr>
      <vt:lpstr>Office Theme</vt:lpstr>
      <vt:lpstr> Week 10: “Coffee with Milk”: The First Republic, 1889-1914 </vt:lpstr>
      <vt:lpstr>Marshall Deodoro da Fonseca</vt:lpstr>
      <vt:lpstr>Positivism</vt:lpstr>
      <vt:lpstr>The flag of the Republic</vt:lpstr>
      <vt:lpstr>Positivist church, Rio de Janeiro</vt:lpstr>
      <vt:lpstr>“Order and Progress”</vt:lpstr>
      <vt:lpstr>Positivist contradictions</vt:lpstr>
      <vt:lpstr>Positivism in practice</vt:lpstr>
      <vt:lpstr>Urban reforms</vt:lpstr>
      <vt:lpstr>PowerPoint Presentation</vt:lpstr>
      <vt:lpstr>PowerPoint Presentation</vt:lpstr>
      <vt:lpstr>PowerPoint Presentation</vt:lpstr>
      <vt:lpstr>Positivism and race</vt:lpstr>
      <vt:lpstr>“Progress” and the conquest of the interior</vt:lpstr>
      <vt:lpstr>Political structures </vt:lpstr>
      <vt:lpstr>Political structures (2)</vt:lpstr>
      <vt:lpstr>Increased role of the military</vt:lpstr>
      <vt:lpstr>Economy</vt:lpstr>
      <vt:lpstr>Rubber boom: Belém opera house</vt:lpstr>
      <vt:lpstr>Industry and immigration</vt:lpstr>
      <vt:lpstr>Arrival of Italian immigrants in Sao Paulo</vt:lpstr>
      <vt:lpstr>Questions for the seminar…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Week 10: “Coffee with Milk”: The First Republic, 1889-1930 </dc:title>
  <dc:creator>user</dc:creator>
  <cp:lastModifiedBy>camillia</cp:lastModifiedBy>
  <cp:revision>12</cp:revision>
  <dcterms:created xsi:type="dcterms:W3CDTF">2016-12-06T12:03:39Z</dcterms:created>
  <dcterms:modified xsi:type="dcterms:W3CDTF">2016-12-16T21:17:15Z</dcterms:modified>
</cp:coreProperties>
</file>