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65" r:id="rId10"/>
    <p:sldId id="267" r:id="rId11"/>
    <p:sldId id="266" r:id="rId12"/>
    <p:sldId id="276" r:id="rId13"/>
    <p:sldId id="277" r:id="rId14"/>
    <p:sldId id="278" r:id="rId15"/>
    <p:sldId id="279" r:id="rId16"/>
    <p:sldId id="280" r:id="rId17"/>
    <p:sldId id="257" r:id="rId18"/>
    <p:sldId id="263" r:id="rId19"/>
    <p:sldId id="258" r:id="rId20"/>
    <p:sldId id="25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5AF23-8AE8-40C9-8D7B-65183208D7B9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66D1F-FE12-4AAA-A44C-127511503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37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5C0D8-4F59-4851-B607-2FC2CFFB5DA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514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AC27C-9B01-4F12-84E9-68612E3E5C2E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34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Getulio.gi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Week 2: 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The Breakdown of the Old Order: the 1920s and the 1930 Revolution</a:t>
            </a:r>
            <a:br>
              <a:rPr lang="en-GB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756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/>
              <a:t>Tarsila</a:t>
            </a:r>
            <a:r>
              <a:rPr lang="en-GB" b="1" dirty="0"/>
              <a:t> do </a:t>
            </a:r>
            <a:r>
              <a:rPr lang="en-GB" b="1" dirty="0" err="1"/>
              <a:t>Amaral</a:t>
            </a:r>
            <a:r>
              <a:rPr lang="en-GB" b="1" dirty="0"/>
              <a:t>, “Carnival in </a:t>
            </a:r>
            <a:r>
              <a:rPr lang="en-GB" b="1" dirty="0" err="1"/>
              <a:t>Madureira</a:t>
            </a:r>
            <a:r>
              <a:rPr lang="en-GB" b="1" dirty="0"/>
              <a:t>,” 1924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4" descr="http://www.tarsiladoamaral.com.br/versao_antiga/images/JPG/CARNAVAL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23059"/>
            <a:ext cx="4114800" cy="508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832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/>
              <a:t>Tarsila</a:t>
            </a:r>
            <a:r>
              <a:rPr lang="en-GB" b="1" dirty="0"/>
              <a:t> do </a:t>
            </a:r>
            <a:r>
              <a:rPr lang="en-GB" b="1" dirty="0" err="1"/>
              <a:t>Amaral</a:t>
            </a:r>
            <a:r>
              <a:rPr lang="en-GB" b="1" dirty="0"/>
              <a:t>, </a:t>
            </a:r>
            <a:r>
              <a:rPr lang="en-GB" b="1" i="1" dirty="0" err="1"/>
              <a:t>Abaporu</a:t>
            </a:r>
            <a:r>
              <a:rPr lang="en-GB" b="1" i="1" dirty="0"/>
              <a:t> </a:t>
            </a:r>
            <a:r>
              <a:rPr lang="en-GB" b="1" dirty="0"/>
              <a:t>(“the man who eats”)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i="1" dirty="0"/>
          </a:p>
        </p:txBody>
      </p:sp>
      <p:pic>
        <p:nvPicPr>
          <p:cNvPr id="2058" name="Picture 10" descr="http://www.tarsiladoamaral.com.br/versao_antiga/images/JPG/ABAPORU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4572000" cy="521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494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Anthropophagism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PR" b="1" dirty="0" err="1"/>
              <a:t>Painting</a:t>
            </a:r>
            <a:r>
              <a:rPr lang="es-PR" b="1" dirty="0"/>
              <a:t> “</a:t>
            </a:r>
            <a:r>
              <a:rPr lang="es-PR" b="1" dirty="0" err="1"/>
              <a:t>Abaporu</a:t>
            </a:r>
            <a:r>
              <a:rPr lang="es-PR" b="1" dirty="0"/>
              <a:t>” (1928) </a:t>
            </a:r>
            <a:r>
              <a:rPr lang="es-PR" b="1" dirty="0" err="1"/>
              <a:t>meaning</a:t>
            </a:r>
            <a:r>
              <a:rPr lang="es-PR" b="1" dirty="0"/>
              <a:t> “</a:t>
            </a:r>
            <a:r>
              <a:rPr lang="es-PR" b="1" dirty="0" err="1"/>
              <a:t>the</a:t>
            </a:r>
            <a:r>
              <a:rPr lang="es-PR" b="1" dirty="0"/>
              <a:t> </a:t>
            </a:r>
            <a:r>
              <a:rPr lang="es-PR" b="1" dirty="0" err="1"/>
              <a:t>man</a:t>
            </a:r>
            <a:r>
              <a:rPr lang="es-PR" b="1" dirty="0"/>
              <a:t> </a:t>
            </a:r>
            <a:r>
              <a:rPr lang="es-PR" b="1" dirty="0" err="1"/>
              <a:t>who</a:t>
            </a:r>
            <a:r>
              <a:rPr lang="es-PR" b="1" dirty="0"/>
              <a:t> </a:t>
            </a:r>
            <a:r>
              <a:rPr lang="es-PR" b="1" dirty="0" err="1"/>
              <a:t>eats</a:t>
            </a:r>
            <a:r>
              <a:rPr lang="es-PR" b="1" dirty="0"/>
              <a:t> </a:t>
            </a:r>
            <a:r>
              <a:rPr lang="es-PR" b="1" dirty="0" err="1"/>
              <a:t>people</a:t>
            </a:r>
            <a:r>
              <a:rPr lang="es-PR" b="1" dirty="0"/>
              <a:t>” in Tupi-</a:t>
            </a:r>
            <a:r>
              <a:rPr lang="es-PR" b="1" dirty="0" err="1"/>
              <a:t>Guarani</a:t>
            </a:r>
            <a:endParaRPr lang="es-PR" b="1" dirty="0"/>
          </a:p>
          <a:p>
            <a:r>
              <a:rPr lang="es-PR" b="1" dirty="0" err="1"/>
              <a:t>Sparks</a:t>
            </a:r>
            <a:r>
              <a:rPr lang="es-PR" b="1" dirty="0"/>
              <a:t> “</a:t>
            </a:r>
            <a:r>
              <a:rPr lang="es-PR" b="1" dirty="0" err="1"/>
              <a:t>anthropophagist</a:t>
            </a:r>
            <a:r>
              <a:rPr lang="es-PR" b="1" dirty="0"/>
              <a:t> </a:t>
            </a:r>
            <a:r>
              <a:rPr lang="es-PR" b="1" dirty="0" err="1"/>
              <a:t>manifesto</a:t>
            </a:r>
            <a:r>
              <a:rPr lang="es-PR" b="1" dirty="0"/>
              <a:t>” </a:t>
            </a:r>
            <a:r>
              <a:rPr lang="es-PR" b="1" dirty="0" err="1"/>
              <a:t>by</a:t>
            </a:r>
            <a:r>
              <a:rPr lang="es-PR" b="1" dirty="0"/>
              <a:t> </a:t>
            </a:r>
            <a:r>
              <a:rPr lang="es-PR" b="1" dirty="0" err="1"/>
              <a:t>Oswald</a:t>
            </a:r>
            <a:r>
              <a:rPr lang="es-PR" b="1" dirty="0"/>
              <a:t> de Andrade (1928)</a:t>
            </a:r>
          </a:p>
          <a:p>
            <a:pPr lvl="0"/>
            <a:r>
              <a:rPr lang="en-GB" b="1" dirty="0"/>
              <a:t>resist European cultural dominance by “eating” it and creating something uniquely Brazilian</a:t>
            </a:r>
          </a:p>
          <a:p>
            <a:pPr lvl="0"/>
            <a:r>
              <a:rPr lang="en-GB" b="1" dirty="0"/>
              <a:t>Preoccupation with non-elites, but still an </a:t>
            </a:r>
            <a:r>
              <a:rPr lang="en-GB" b="1" i="1" dirty="0"/>
              <a:t>elite </a:t>
            </a:r>
            <a:r>
              <a:rPr lang="en-GB" b="1" dirty="0"/>
              <a:t>cultural movement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0566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Politics in the 1920s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Early Republic: </a:t>
            </a:r>
            <a:r>
              <a:rPr lang="en-GB" b="1" dirty="0"/>
              <a:t>military leave centre stage, but broker deals in the “wings” </a:t>
            </a:r>
          </a:p>
          <a:p>
            <a:pPr lvl="0"/>
            <a:r>
              <a:rPr lang="en-GB" b="1" dirty="0"/>
              <a:t>1891 constitution: read by many in military as ALLOWING this </a:t>
            </a:r>
            <a:endParaRPr lang="en-GB" dirty="0"/>
          </a:p>
          <a:p>
            <a:pPr lvl="0"/>
            <a:r>
              <a:rPr lang="en-GB" dirty="0"/>
              <a:t>Meanwhile, </a:t>
            </a:r>
            <a:r>
              <a:rPr lang="en-GB" b="1" dirty="0"/>
              <a:t>politics dominated by oligarchic “coffee with milk alliance” (Minas and S Paulo)</a:t>
            </a:r>
            <a:endParaRPr lang="en-GB" dirty="0"/>
          </a:p>
          <a:p>
            <a:pPr lvl="0"/>
            <a:r>
              <a:rPr lang="en-GB" b="1" dirty="0"/>
              <a:t>Dissatisfaction among: new urban middle classes; Rio Grande do </a:t>
            </a:r>
            <a:r>
              <a:rPr lang="en-GB" b="1" dirty="0" err="1"/>
              <a:t>Sul</a:t>
            </a:r>
            <a:endParaRPr lang="en-GB" dirty="0"/>
          </a:p>
          <a:p>
            <a:pPr lvl="0"/>
            <a:r>
              <a:rPr lang="en-GB" b="1" dirty="0"/>
              <a:t>Elections seen increasingly as corrupt, managed, people know they are not being represented…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206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Tenentismo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/>
              <a:t>Periodic attempts within the MILITARY to shake this up, usually the younger ranks…</a:t>
            </a:r>
            <a:endParaRPr lang="en-GB" dirty="0"/>
          </a:p>
          <a:p>
            <a:pPr lvl="0"/>
            <a:r>
              <a:rPr lang="en-GB" b="1" dirty="0"/>
              <a:t>Emergence of the TENENTES - </a:t>
            </a:r>
            <a:r>
              <a:rPr lang="en-GB" dirty="0"/>
              <a:t>lieutenants - by early 1920s </a:t>
            </a:r>
            <a:r>
              <a:rPr lang="en-GB" dirty="0">
                <a:sym typeface="Wingdings" panose="05000000000000000000" pitchFamily="2" charset="2"/>
              </a:rPr>
              <a:t> “</a:t>
            </a:r>
            <a:r>
              <a:rPr lang="en-GB" b="1" dirty="0" err="1"/>
              <a:t>tenentismo</a:t>
            </a:r>
            <a:r>
              <a:rPr lang="en-GB" b="1" dirty="0"/>
              <a:t>” </a:t>
            </a:r>
          </a:p>
          <a:p>
            <a:r>
              <a:rPr lang="en-GB" dirty="0"/>
              <a:t>dissatisfied with Brazil’s </a:t>
            </a:r>
            <a:r>
              <a:rPr lang="en-GB" b="1" dirty="0"/>
              <a:t>progress</a:t>
            </a:r>
            <a:r>
              <a:rPr lang="en-GB" dirty="0"/>
              <a:t>; comparison with US/ Argentina</a:t>
            </a:r>
          </a:p>
          <a:p>
            <a:r>
              <a:rPr lang="en-GB" b="1" dirty="0"/>
              <a:t>Idea of “Brazilian solutions for Brazilian problems”</a:t>
            </a:r>
            <a:endParaRPr lang="en-GB" dirty="0"/>
          </a:p>
          <a:p>
            <a:pPr lvl="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9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Strife in the 1920s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Contentious fraudulent election 1922</a:t>
            </a:r>
          </a:p>
          <a:p>
            <a:r>
              <a:rPr lang="en-GB" dirty="0"/>
              <a:t>Barracks revolt Copacabana 1922 – participants become national “heroes”</a:t>
            </a:r>
          </a:p>
          <a:p>
            <a:r>
              <a:rPr lang="en-GB" dirty="0"/>
              <a:t>Second military revolt: starts in Rio Grande do </a:t>
            </a:r>
            <a:r>
              <a:rPr lang="en-GB" dirty="0" err="1"/>
              <a:t>Sul</a:t>
            </a:r>
            <a:r>
              <a:rPr lang="en-GB" dirty="0"/>
              <a:t>; occupation of S. Paulo for 18 days…</a:t>
            </a:r>
          </a:p>
          <a:p>
            <a:r>
              <a:rPr lang="en-GB" dirty="0"/>
              <a:t>Retreat to </a:t>
            </a:r>
            <a:r>
              <a:rPr lang="en-GB" dirty="0" err="1"/>
              <a:t>backlands</a:t>
            </a:r>
            <a:r>
              <a:rPr lang="en-GB" dirty="0"/>
              <a:t>: 2,000 mile, 3-year march through interior – “</a:t>
            </a:r>
            <a:r>
              <a:rPr lang="en-GB" b="1" dirty="0" err="1"/>
              <a:t>Prestes</a:t>
            </a:r>
            <a:r>
              <a:rPr lang="en-GB" b="1" dirty="0"/>
              <a:t> Column” </a:t>
            </a:r>
            <a:r>
              <a:rPr lang="en-GB" dirty="0"/>
              <a:t>[led by Luiz Carlos </a:t>
            </a:r>
            <a:r>
              <a:rPr lang="en-GB" dirty="0" err="1"/>
              <a:t>Prestes</a:t>
            </a:r>
            <a:r>
              <a:rPr lang="en-GB" dirty="0"/>
              <a:t>]</a:t>
            </a:r>
            <a:endParaRPr lang="en-GB" b="1" dirty="0"/>
          </a:p>
          <a:p>
            <a:endParaRPr lang="en-GB" b="1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3753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1930: Collapse of the Republic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/>
              <a:t>1929 election: </a:t>
            </a:r>
            <a:r>
              <a:rPr lang="en-GB" dirty="0"/>
              <a:t>Julio </a:t>
            </a:r>
            <a:r>
              <a:rPr lang="en-GB" dirty="0" err="1"/>
              <a:t>Prestes</a:t>
            </a:r>
            <a:r>
              <a:rPr lang="en-GB" dirty="0"/>
              <a:t> (</a:t>
            </a:r>
            <a:r>
              <a:rPr lang="en-GB" dirty="0" err="1"/>
              <a:t>paulista</a:t>
            </a:r>
            <a:r>
              <a:rPr lang="en-GB" dirty="0"/>
              <a:t>) nominated by incumbent, Washington Luiz</a:t>
            </a:r>
          </a:p>
          <a:p>
            <a:r>
              <a:rPr lang="en-GB" b="1" dirty="0"/>
              <a:t>Liberal Alliance </a:t>
            </a:r>
            <a:r>
              <a:rPr lang="en-GB" dirty="0"/>
              <a:t>against S Paulo: </a:t>
            </a:r>
            <a:r>
              <a:rPr lang="en-GB" b="1" dirty="0"/>
              <a:t>Minas, Rio, Rio Grande do </a:t>
            </a:r>
            <a:r>
              <a:rPr lang="en-GB" b="1" dirty="0" err="1"/>
              <a:t>Sul</a:t>
            </a:r>
            <a:r>
              <a:rPr lang="en-GB" b="1" dirty="0"/>
              <a:t> (under Vargas)</a:t>
            </a:r>
          </a:p>
          <a:p>
            <a:pPr lvl="0"/>
            <a:r>
              <a:rPr lang="en-GB" b="1" dirty="0"/>
              <a:t>Wall Street crash: coffee prices fall by 1/3, Sept to Dec 1929, and another 70% by second half of 1930</a:t>
            </a:r>
          </a:p>
          <a:p>
            <a:r>
              <a:rPr lang="en-GB" dirty="0" err="1"/>
              <a:t>Júlio</a:t>
            </a:r>
            <a:r>
              <a:rPr lang="en-GB" dirty="0"/>
              <a:t> </a:t>
            </a:r>
            <a:r>
              <a:rPr lang="en-GB" dirty="0" err="1"/>
              <a:t>Prestes</a:t>
            </a:r>
            <a:r>
              <a:rPr lang="en-GB" dirty="0"/>
              <a:t> wins with 1.1M votes; Vargas gets 600,000 votes in RGS and MG, and 200,000 in rest of country</a:t>
            </a:r>
          </a:p>
          <a:p>
            <a:r>
              <a:rPr lang="en-GB" b="1" dirty="0"/>
              <a:t>Coup following murder of </a:t>
            </a:r>
            <a:r>
              <a:rPr lang="en-GB" b="1" dirty="0" err="1"/>
              <a:t>João</a:t>
            </a:r>
            <a:r>
              <a:rPr lang="en-GB" b="1" dirty="0"/>
              <a:t> Pessoa</a:t>
            </a:r>
          </a:p>
          <a:p>
            <a:r>
              <a:rPr lang="en-GB" b="1" dirty="0"/>
              <a:t>Minas, Rio Grande do </a:t>
            </a:r>
            <a:r>
              <a:rPr lang="en-GB" b="1" dirty="0" err="1"/>
              <a:t>Sul</a:t>
            </a:r>
            <a:r>
              <a:rPr lang="en-GB" b="1" dirty="0"/>
              <a:t> provide military support</a:t>
            </a:r>
          </a:p>
          <a:p>
            <a:r>
              <a:rPr lang="en-GB" b="1" dirty="0"/>
              <a:t>Military in Rio support the coup.</a:t>
            </a:r>
          </a:p>
          <a:p>
            <a:r>
              <a:rPr lang="en-GB" b="1" dirty="0"/>
              <a:t>Vargas in power from 1930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141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/>
              <a:t>Luís</a:t>
            </a:r>
            <a:r>
              <a:rPr lang="en-GB" b="1" dirty="0"/>
              <a:t> Carlos </a:t>
            </a:r>
            <a:r>
              <a:rPr lang="en-GB" b="1" dirty="0" err="1"/>
              <a:t>Prestes</a:t>
            </a:r>
            <a:r>
              <a:rPr lang="en-GB" b="1" dirty="0"/>
              <a:t> (The “Knight of Hope”)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upload.wikimedia.org/wikipedia/commons/thumb/1/1f/Bundesarchiv_Bild_183-13290-0017%2C_Luis_Carlos_Prestes.jpg/250px-Bundesarchiv_Bild_183-13290-0017%2C_Luis_Carlos_Pres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00200"/>
            <a:ext cx="37338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411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ttp://upload.wikimedia.org/wikipedia/commons/1/1d/Getulio.gif">
            <a:hlinkClick r:id="rId3" tooltip="Getúlio Vargas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642918"/>
            <a:ext cx="3500462" cy="57864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5895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Seminar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/>
              <a:t>How did Brazil change demographically, politically, and culturally between 1914 and 1930? With what (if any) significance?</a:t>
            </a:r>
          </a:p>
          <a:p>
            <a:r>
              <a:rPr lang="en-GB" b="1" dirty="0"/>
              <a:t>What was </a:t>
            </a:r>
            <a:r>
              <a:rPr lang="en-GB" b="1" dirty="0" err="1"/>
              <a:t>Euclides</a:t>
            </a:r>
            <a:r>
              <a:rPr lang="en-GB" b="1" dirty="0"/>
              <a:t> da Cunha’s view of ordinary rural Brazilians and their culture around the turn of the twentieth century?</a:t>
            </a:r>
          </a:p>
          <a:p>
            <a:r>
              <a:rPr lang="en-GB" b="1" dirty="0"/>
              <a:t>How did the modernists of the 1920s start rethinking Brazilian culture and identity?</a:t>
            </a:r>
          </a:p>
          <a:p>
            <a:r>
              <a:rPr lang="en-GB" b="1" dirty="0"/>
              <a:t>Why did Vargas come to power in 1930? </a:t>
            </a:r>
          </a:p>
          <a:p>
            <a:r>
              <a:rPr lang="en-GB" b="1" dirty="0"/>
              <a:t>Was the collapse of the Republic inevitable?</a:t>
            </a:r>
          </a:p>
        </p:txBody>
      </p:sp>
    </p:spTree>
    <p:extLst>
      <p:ext uri="{BB962C8B-B14F-4D97-AF65-F5344CB8AC3E}">
        <p14:creationId xmlns:p14="http://schemas.microsoft.com/office/powerpoint/2010/main" val="2368380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Last week: the Republic to about 1914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/>
              <a:t>The advent of a </a:t>
            </a:r>
            <a:r>
              <a:rPr lang="en-GB" b="1" dirty="0"/>
              <a:t>Brazilian Republic </a:t>
            </a:r>
            <a:r>
              <a:rPr lang="en-GB" dirty="0"/>
              <a:t>that toppled the Old Empire in a coup in 1889</a:t>
            </a:r>
          </a:p>
          <a:p>
            <a:pPr lvl="0"/>
            <a:r>
              <a:rPr lang="en-GB" b="1" dirty="0"/>
              <a:t>Changes:</a:t>
            </a:r>
          </a:p>
          <a:p>
            <a:pPr lvl="0"/>
            <a:r>
              <a:rPr lang="en-GB" b="1" dirty="0"/>
              <a:t>Rise of the military as a political power broker </a:t>
            </a:r>
            <a:r>
              <a:rPr lang="en-GB" dirty="0"/>
              <a:t>(a new “</a:t>
            </a:r>
            <a:r>
              <a:rPr lang="en-GB" dirty="0" err="1"/>
              <a:t>moderative</a:t>
            </a:r>
            <a:r>
              <a:rPr lang="en-GB" dirty="0"/>
              <a:t> power”)?</a:t>
            </a:r>
          </a:p>
          <a:p>
            <a:pPr lvl="0"/>
            <a:r>
              <a:rPr lang="en-GB" b="1" dirty="0"/>
              <a:t>Positivism:</a:t>
            </a:r>
            <a:r>
              <a:rPr lang="en-GB" dirty="0"/>
              <a:t> notions of “order and progress” </a:t>
            </a:r>
          </a:p>
          <a:p>
            <a:pPr lvl="0"/>
            <a:r>
              <a:rPr lang="en-GB" dirty="0"/>
              <a:t>applied to e.g. </a:t>
            </a:r>
            <a:r>
              <a:rPr lang="en-GB" b="1" dirty="0"/>
              <a:t>race and whitening, </a:t>
            </a:r>
            <a:r>
              <a:rPr lang="en-GB" dirty="0"/>
              <a:t>or </a:t>
            </a:r>
            <a:r>
              <a:rPr lang="en-GB" b="1" dirty="0"/>
              <a:t>urban modernisation, </a:t>
            </a:r>
            <a:r>
              <a:rPr lang="en-GB" dirty="0"/>
              <a:t>“</a:t>
            </a:r>
            <a:r>
              <a:rPr lang="en-GB" b="1" dirty="0"/>
              <a:t>discovery” of  interior</a:t>
            </a:r>
            <a:endParaRPr lang="en-GB" dirty="0"/>
          </a:p>
          <a:p>
            <a:pPr lvl="0"/>
            <a:r>
              <a:rPr lang="en-GB" b="1" dirty="0"/>
              <a:t>Continuities:</a:t>
            </a:r>
            <a:endParaRPr lang="en-GB" dirty="0"/>
          </a:p>
          <a:p>
            <a:pPr lvl="0"/>
            <a:r>
              <a:rPr lang="en-GB" dirty="0"/>
              <a:t>Coffee dominates economy</a:t>
            </a:r>
          </a:p>
          <a:p>
            <a:pPr lvl="0"/>
            <a:r>
              <a:rPr lang="en-GB" b="1" dirty="0"/>
              <a:t>Powerful coffee families dominate politics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63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Seminar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 err="1"/>
              <a:t>Bethell</a:t>
            </a:r>
            <a:r>
              <a:rPr lang="en-GB" b="1" dirty="0"/>
              <a:t> (</a:t>
            </a:r>
            <a:r>
              <a:rPr lang="en-GB" b="1" dirty="0" err="1"/>
              <a:t>ed</a:t>
            </a:r>
            <a:r>
              <a:rPr lang="en-GB" b="1" dirty="0"/>
              <a:t>), Empire &amp; Republic, chapter 6 (“Society and Politics”</a:t>
            </a:r>
          </a:p>
          <a:p>
            <a:r>
              <a:rPr lang="en-GB" b="1" dirty="0"/>
              <a:t>And, from the </a:t>
            </a:r>
            <a:r>
              <a:rPr lang="en-GB" b="1" i="1" dirty="0"/>
              <a:t>Brazil Reader:</a:t>
            </a:r>
            <a:endParaRPr lang="en-GB" b="1" dirty="0"/>
          </a:p>
          <a:p>
            <a:r>
              <a:rPr lang="en-GB" b="1" dirty="0"/>
              <a:t>Dain Borges, “A Mirror of Progress” (on </a:t>
            </a:r>
            <a:r>
              <a:rPr lang="en-GB" b="1" dirty="0" err="1"/>
              <a:t>Canudos</a:t>
            </a:r>
            <a:r>
              <a:rPr lang="en-GB" b="1" dirty="0"/>
              <a:t>)</a:t>
            </a:r>
          </a:p>
          <a:p>
            <a:r>
              <a:rPr lang="en-GB" b="1" dirty="0"/>
              <a:t>Carol Damian and Cristina </a:t>
            </a:r>
            <a:r>
              <a:rPr lang="en-GB" b="1" dirty="0" err="1"/>
              <a:t>Mehrtens</a:t>
            </a:r>
            <a:r>
              <a:rPr lang="en-GB" b="1" dirty="0"/>
              <a:t>, “</a:t>
            </a:r>
            <a:r>
              <a:rPr lang="en-GB" b="1" dirty="0" err="1"/>
              <a:t>Tarsila</a:t>
            </a:r>
            <a:r>
              <a:rPr lang="en-GB" b="1" dirty="0"/>
              <a:t> and the 1920s” (on modernism)</a:t>
            </a:r>
          </a:p>
          <a:p>
            <a:r>
              <a:rPr lang="en-GB" b="1" dirty="0" err="1"/>
              <a:t>Luís</a:t>
            </a:r>
            <a:r>
              <a:rPr lang="en-GB" b="1" dirty="0"/>
              <a:t> Carlos </a:t>
            </a:r>
            <a:r>
              <a:rPr lang="en-GB" b="1" dirty="0" err="1"/>
              <a:t>Prestes</a:t>
            </a:r>
            <a:r>
              <a:rPr lang="en-GB" b="1" dirty="0"/>
              <a:t>, “Manifesto” (response to Liberal Alliance), 1930</a:t>
            </a:r>
          </a:p>
          <a:p>
            <a:r>
              <a:rPr lang="en-GB" b="1" dirty="0"/>
              <a:t>Liberal Alliance Manifesto, 1930</a:t>
            </a:r>
          </a:p>
        </p:txBody>
      </p:sp>
    </p:spTree>
    <p:extLst>
      <p:ext uri="{BB962C8B-B14F-4D97-AF65-F5344CB8AC3E}">
        <p14:creationId xmlns:p14="http://schemas.microsoft.com/office/powerpoint/2010/main" val="1217925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First World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600" dirty="0"/>
              <a:t>Brazil is neutral for first 3 years</a:t>
            </a:r>
            <a:r>
              <a:rPr lang="en-GB" sz="3600" b="1" dirty="0"/>
              <a:t>, </a:t>
            </a:r>
            <a:r>
              <a:rPr lang="en-GB" sz="3600" dirty="0"/>
              <a:t>then comes in on Allied side (only Latin American country to take part)</a:t>
            </a:r>
          </a:p>
          <a:p>
            <a:pPr lvl="0"/>
            <a:r>
              <a:rPr lang="en-GB" sz="3600" b="1" dirty="0"/>
              <a:t>Ideologically:</a:t>
            </a:r>
            <a:r>
              <a:rPr lang="en-GB" sz="3600" dirty="0"/>
              <a:t> frustrated </a:t>
            </a:r>
            <a:r>
              <a:rPr lang="en-GB" sz="3600" b="1" dirty="0"/>
              <a:t>quest for world recognition </a:t>
            </a:r>
            <a:r>
              <a:rPr lang="en-GB" sz="3600" b="1" dirty="0">
                <a:sym typeface="Wingdings" panose="05000000000000000000" pitchFamily="2" charset="2"/>
              </a:rPr>
              <a:t> idea of</a:t>
            </a:r>
            <a:r>
              <a:rPr lang="en-GB" sz="3600" dirty="0"/>
              <a:t> </a:t>
            </a:r>
            <a:r>
              <a:rPr lang="en-GB" sz="3600" b="1" dirty="0"/>
              <a:t>Brazilian solutions to Brazilian problems. </a:t>
            </a:r>
            <a:endParaRPr lang="en-GB" sz="3600" dirty="0"/>
          </a:p>
          <a:p>
            <a:pPr lvl="0"/>
            <a:r>
              <a:rPr lang="en-GB" sz="3600" b="1" dirty="0"/>
              <a:t>Isolation from European trading partners…</a:t>
            </a:r>
            <a:endParaRPr lang="en-GB" sz="3600" dirty="0"/>
          </a:p>
          <a:p>
            <a:pPr lvl="0"/>
            <a:r>
              <a:rPr lang="en-GB" sz="3600" dirty="0"/>
              <a:t>prevents </a:t>
            </a:r>
            <a:r>
              <a:rPr lang="en-GB" sz="3600" b="1" dirty="0"/>
              <a:t>imports of machinery and materials for industrialisation in some sectors </a:t>
            </a:r>
          </a:p>
          <a:p>
            <a:pPr lvl="0"/>
            <a:r>
              <a:rPr lang="en-GB" sz="3600" b="1" dirty="0"/>
              <a:t>Promotes industrialisation in others; trade among Latin American nations</a:t>
            </a:r>
          </a:p>
          <a:p>
            <a:pPr lvl="0"/>
            <a:r>
              <a:rPr lang="en-GB" sz="3600" b="1" dirty="0"/>
              <a:t>Industry overall grows 4.4% per year 1915-1917.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297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Post-war economic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Growth increases dramatically : 10.1% in 1920</a:t>
            </a:r>
          </a:p>
          <a:p>
            <a:pPr lvl="0"/>
            <a:r>
              <a:rPr lang="en-GB" b="1" dirty="0"/>
              <a:t>Recovery </a:t>
            </a:r>
            <a:r>
              <a:rPr lang="en-GB" dirty="0"/>
              <a:t>in 1920s; coffee prices remain high</a:t>
            </a:r>
          </a:p>
          <a:p>
            <a:pPr lvl="0"/>
            <a:r>
              <a:rPr lang="en-GB" b="1" dirty="0"/>
              <a:t>Some government investment in e.g. cement, steel, paper, rubber, machinery</a:t>
            </a:r>
            <a:endParaRPr lang="en-GB" dirty="0"/>
          </a:p>
          <a:p>
            <a:pPr lvl="0"/>
            <a:r>
              <a:rPr lang="en-GB" dirty="0"/>
              <a:t>Decline of Britain as main trading partner, replaced by </a:t>
            </a:r>
            <a:r>
              <a:rPr lang="en-GB" b="1" dirty="0"/>
              <a:t>US and Germany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0027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Demographic change by the 1920s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b="1" dirty="0"/>
              <a:t>National population has grown : 22M in 1910; 30.6M in 1920, over 35M by 1930</a:t>
            </a:r>
            <a:endParaRPr lang="en-GB" dirty="0"/>
          </a:p>
          <a:p>
            <a:pPr lvl="0"/>
            <a:r>
              <a:rPr lang="en-GB" b="1" dirty="0"/>
              <a:t>Huge urban expansion:</a:t>
            </a:r>
            <a:r>
              <a:rPr lang="en-GB" dirty="0"/>
              <a:t> Rio de Janeiro has </a:t>
            </a:r>
            <a:r>
              <a:rPr lang="en-GB" b="1" dirty="0"/>
              <a:t>1.16M people</a:t>
            </a:r>
            <a:r>
              <a:rPr lang="en-GB" dirty="0"/>
              <a:t> in 1920; </a:t>
            </a:r>
            <a:r>
              <a:rPr lang="en-GB" b="1" dirty="0"/>
              <a:t>São Paulo has 580,000</a:t>
            </a:r>
          </a:p>
          <a:p>
            <a:pPr lvl="0"/>
            <a:r>
              <a:rPr lang="en-GB" b="1" dirty="0"/>
              <a:t>Growth of Rio Grande do </a:t>
            </a:r>
            <a:r>
              <a:rPr lang="en-GB" b="1" dirty="0" err="1"/>
              <a:t>Sul</a:t>
            </a:r>
            <a:r>
              <a:rPr lang="en-GB" b="1" dirty="0"/>
              <a:t>: third most populous state by 1920s</a:t>
            </a:r>
            <a:endParaRPr lang="en-GB" dirty="0"/>
          </a:p>
          <a:p>
            <a:pPr lvl="0"/>
            <a:r>
              <a:rPr lang="en-GB" b="1" dirty="0"/>
              <a:t>650,000 immigrants arrive 1900-1910; and 820,000 1910-1920</a:t>
            </a:r>
            <a:endParaRPr lang="en-GB" dirty="0"/>
          </a:p>
          <a:p>
            <a:pPr lvl="0"/>
            <a:r>
              <a:rPr lang="en-GB" b="1" dirty="0"/>
              <a:t>By 1920, Brazil has largest percentage of foreign-born people in its whole history.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10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Social changes by 1920s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b="1" dirty="0"/>
              <a:t>Literacy rates </a:t>
            </a:r>
            <a:r>
              <a:rPr lang="en-GB" dirty="0"/>
              <a:t>much higher:</a:t>
            </a:r>
            <a:r>
              <a:rPr lang="en-GB" b="1" dirty="0"/>
              <a:t> 29% of men, 20% of women</a:t>
            </a:r>
          </a:p>
          <a:p>
            <a:pPr lvl="0"/>
            <a:r>
              <a:rPr lang="en-GB" b="1" dirty="0"/>
              <a:t>Growing middle class in cities; their interests not represented by oligarchic politics</a:t>
            </a:r>
          </a:p>
          <a:p>
            <a:pPr lvl="0"/>
            <a:r>
              <a:rPr lang="en-GB" b="1" dirty="0"/>
              <a:t>Plus working Brazilians completely ignored</a:t>
            </a:r>
            <a:endParaRPr lang="en-GB" dirty="0"/>
          </a:p>
          <a:p>
            <a:pPr lvl="0"/>
            <a:r>
              <a:rPr lang="en-GB" b="1" dirty="0"/>
              <a:t>Rural vote (managed by </a:t>
            </a:r>
            <a:r>
              <a:rPr lang="en-GB" b="1" dirty="0" err="1"/>
              <a:t>coroneis</a:t>
            </a:r>
            <a:r>
              <a:rPr lang="en-GB" b="1" dirty="0"/>
              <a:t>) always outweighs urban sectors</a:t>
            </a:r>
          </a:p>
          <a:p>
            <a:pPr lvl="0"/>
            <a:r>
              <a:rPr lang="en-GB" b="1" dirty="0" err="1"/>
              <a:t>Ie</a:t>
            </a:r>
            <a:r>
              <a:rPr lang="en-GB" b="1" dirty="0"/>
              <a:t> politics not keeping pace with social change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182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Economic changes by 1920s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Still primarily </a:t>
            </a:r>
            <a:r>
              <a:rPr lang="en-GB" b="1" dirty="0"/>
              <a:t>rural economy</a:t>
            </a:r>
            <a:r>
              <a:rPr lang="en-GB" dirty="0"/>
              <a:t>: </a:t>
            </a:r>
          </a:p>
          <a:p>
            <a:pPr lvl="0"/>
            <a:r>
              <a:rPr lang="en-GB" b="1" dirty="0"/>
              <a:t>1920: over 6M of labour force (70%) in agriculture; 1.2M in industry</a:t>
            </a:r>
            <a:endParaRPr lang="en-GB" dirty="0"/>
          </a:p>
          <a:p>
            <a:pPr lvl="0"/>
            <a:r>
              <a:rPr lang="en-GB" dirty="0"/>
              <a:t>But: significant </a:t>
            </a:r>
            <a:r>
              <a:rPr lang="en-GB" b="1" dirty="0"/>
              <a:t>increase in industrialisation: agricultural sector falls from 45% of GDP in 1900 to 35% in 1913. </a:t>
            </a:r>
          </a:p>
          <a:p>
            <a:pPr lvl="0"/>
            <a:r>
              <a:rPr lang="en-GB" b="1" dirty="0"/>
              <a:t>Industry goes from 10% of GDP in 1900 to over 20% by 1929.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893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Regional divides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South/ South-East industrialises and develops; NE/ North decline</a:t>
            </a:r>
          </a:p>
          <a:p>
            <a:r>
              <a:rPr lang="en-GB" b="1" dirty="0"/>
              <a:t>Internal migration: DROUGHTS</a:t>
            </a:r>
            <a:r>
              <a:rPr lang="en-GB" dirty="0"/>
              <a:t>  in North-East; </a:t>
            </a:r>
            <a:r>
              <a:rPr lang="en-GB" b="1" dirty="0"/>
              <a:t>uneven regional economic development </a:t>
            </a:r>
            <a:r>
              <a:rPr lang="en-GB" dirty="0"/>
              <a:t>brings </a:t>
            </a:r>
            <a:r>
              <a:rPr lang="en-GB" b="1" dirty="0"/>
              <a:t>rural migrants </a:t>
            </a:r>
            <a:r>
              <a:rPr lang="en-GB" dirty="0"/>
              <a:t>to cities of South-East</a:t>
            </a:r>
          </a:p>
          <a:p>
            <a:r>
              <a:rPr lang="en-GB" dirty="0"/>
              <a:t>Separate </a:t>
            </a:r>
            <a:r>
              <a:rPr lang="en-GB" b="1" dirty="0"/>
              <a:t>military </a:t>
            </a:r>
            <a:r>
              <a:rPr lang="en-GB" dirty="0"/>
              <a:t>forces for each state</a:t>
            </a:r>
          </a:p>
          <a:p>
            <a:r>
              <a:rPr lang="en-GB" b="1" dirty="0"/>
              <a:t>Poor transport / communication </a:t>
            </a:r>
          </a:p>
          <a:p>
            <a:r>
              <a:rPr lang="en-GB" b="1" dirty="0"/>
              <a:t>Fear by 1920s that Brazil will break apart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667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Brazilian Modernism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b="1" dirty="0"/>
              <a:t>New artistic/ literary  developments in 1920s</a:t>
            </a:r>
            <a:endParaRPr lang="en-GB" dirty="0"/>
          </a:p>
          <a:p>
            <a:pPr lvl="0"/>
            <a:r>
              <a:rPr lang="en-GB" b="1" dirty="0"/>
              <a:t>Artists/ writers based in S Paulo</a:t>
            </a:r>
            <a:endParaRPr lang="en-GB" dirty="0"/>
          </a:p>
          <a:p>
            <a:pPr lvl="0"/>
            <a:r>
              <a:rPr lang="en-GB" b="1" dirty="0"/>
              <a:t>E.g. the artist </a:t>
            </a:r>
            <a:r>
              <a:rPr lang="en-GB" b="1" dirty="0" err="1"/>
              <a:t>Tarsila</a:t>
            </a:r>
            <a:r>
              <a:rPr lang="en-GB" b="1" dirty="0"/>
              <a:t> do </a:t>
            </a:r>
            <a:r>
              <a:rPr lang="en-GB" b="1" dirty="0" err="1"/>
              <a:t>Amaral</a:t>
            </a:r>
            <a:r>
              <a:rPr lang="en-GB" b="1" dirty="0"/>
              <a:t>; the writer Oswald de Andrade</a:t>
            </a:r>
            <a:endParaRPr lang="en-GB" dirty="0"/>
          </a:p>
          <a:p>
            <a:pPr lvl="0"/>
            <a:r>
              <a:rPr lang="en-GB" b="1" dirty="0"/>
              <a:t>Influenced by European art trends but also in Brazilian national realities</a:t>
            </a:r>
          </a:p>
          <a:p>
            <a:pPr lvl="0"/>
            <a:r>
              <a:rPr lang="en-GB" b="1" dirty="0"/>
              <a:t>Journeys of “discovery” to rest of country </a:t>
            </a:r>
          </a:p>
          <a:p>
            <a:pPr lvl="0"/>
            <a:r>
              <a:rPr lang="en-GB" b="1" dirty="0"/>
              <a:t>Use French modernism, cubism, later surrealism, to produce “authentically” Brazilian works… </a:t>
            </a:r>
          </a:p>
          <a:p>
            <a:pPr lvl="0"/>
            <a:r>
              <a:rPr lang="en-GB" b="1" dirty="0"/>
              <a:t>tropical colours, ordinary people and customs…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6167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1058</Words>
  <Application>Microsoft Office PowerPoint</Application>
  <PresentationFormat>On-screen Show (4:3)</PresentationFormat>
  <Paragraphs>102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Week 2:  The Breakdown of the Old Order: the 1920s and the 1930 Revolution </vt:lpstr>
      <vt:lpstr>Last week: the Republic to about 1914</vt:lpstr>
      <vt:lpstr>First World War</vt:lpstr>
      <vt:lpstr>Post-war economic developments</vt:lpstr>
      <vt:lpstr>Demographic change by the 1920s</vt:lpstr>
      <vt:lpstr>Social changes by 1920s</vt:lpstr>
      <vt:lpstr>Economic changes by 1920s</vt:lpstr>
      <vt:lpstr>Regional divides</vt:lpstr>
      <vt:lpstr>Brazilian Modernism</vt:lpstr>
      <vt:lpstr>Tarsila do Amaral, “Carnival in Madureira,” 1924</vt:lpstr>
      <vt:lpstr>Tarsila do Amaral, Abaporu (“the man who eats”)</vt:lpstr>
      <vt:lpstr>Anthropophagism</vt:lpstr>
      <vt:lpstr>Politics in the 1920s</vt:lpstr>
      <vt:lpstr>Tenentismo</vt:lpstr>
      <vt:lpstr>Strife in the 1920s</vt:lpstr>
      <vt:lpstr>1930: Collapse of the Republic</vt:lpstr>
      <vt:lpstr>Luís Carlos Prestes (The “Knight of Hope”)</vt:lpstr>
      <vt:lpstr>PowerPoint Presentation</vt:lpstr>
      <vt:lpstr>Seminar questions</vt:lpstr>
      <vt:lpstr>Seminar readings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2:  The Breakdown of the Old Order: the 1920s and the 1930 Revolution </dc:title>
  <dc:creator>user</dc:creator>
  <cp:lastModifiedBy>user</cp:lastModifiedBy>
  <cp:revision>18</cp:revision>
  <dcterms:created xsi:type="dcterms:W3CDTF">2006-08-16T00:00:00Z</dcterms:created>
  <dcterms:modified xsi:type="dcterms:W3CDTF">2017-01-13T12:15:05Z</dcterms:modified>
</cp:coreProperties>
</file>