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5" r:id="rId3"/>
    <p:sldId id="276" r:id="rId4"/>
    <p:sldId id="277" r:id="rId5"/>
    <p:sldId id="260" r:id="rId6"/>
    <p:sldId id="278" r:id="rId7"/>
    <p:sldId id="279" r:id="rId8"/>
    <p:sldId id="261" r:id="rId9"/>
    <p:sldId id="263" r:id="rId10"/>
    <p:sldId id="280" r:id="rId11"/>
    <p:sldId id="264" r:id="rId12"/>
    <p:sldId id="282" r:id="rId13"/>
    <p:sldId id="281" r:id="rId14"/>
    <p:sldId id="265" r:id="rId15"/>
    <p:sldId id="266" r:id="rId16"/>
    <p:sldId id="268" r:id="rId17"/>
    <p:sldId id="269" r:id="rId18"/>
    <p:sldId id="283" r:id="rId19"/>
    <p:sldId id="284"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40"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2021BA-DD6C-45E7-AAC2-21366B079358}" type="datetimeFigureOut">
              <a:rPr lang="en-GB" smtClean="0"/>
              <a:t>18/01/2017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5BEC5-557A-4A4C-8655-DA4869FEC262}" type="slidenum">
              <a:rPr lang="en-GB" smtClean="0"/>
              <a:t>‹#›</a:t>
            </a:fld>
            <a:endParaRPr lang="en-GB"/>
          </a:p>
        </p:txBody>
      </p:sp>
    </p:spTree>
    <p:extLst>
      <p:ext uri="{BB962C8B-B14F-4D97-AF65-F5344CB8AC3E}">
        <p14:creationId xmlns:p14="http://schemas.microsoft.com/office/powerpoint/2010/main" val="244715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Bandeirante"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en.wikipedia.org/wiki/Constitutionalist_Revolution"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a:t>
            </a:fld>
            <a:endParaRPr lang="en-GB"/>
          </a:p>
        </p:txBody>
      </p:sp>
    </p:spTree>
    <p:extLst>
      <p:ext uri="{BB962C8B-B14F-4D97-AF65-F5344CB8AC3E}">
        <p14:creationId xmlns:p14="http://schemas.microsoft.com/office/powerpoint/2010/main" val="1581811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17</a:t>
            </a:fld>
            <a:endParaRPr lang="en-GB"/>
          </a:p>
        </p:txBody>
      </p:sp>
    </p:spTree>
    <p:extLst>
      <p:ext uri="{BB962C8B-B14F-4D97-AF65-F5344CB8AC3E}">
        <p14:creationId xmlns:p14="http://schemas.microsoft.com/office/powerpoint/2010/main" val="813429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5</a:t>
            </a:fld>
            <a:endParaRPr lang="en-GB"/>
          </a:p>
        </p:txBody>
      </p:sp>
    </p:spTree>
    <p:extLst>
      <p:ext uri="{BB962C8B-B14F-4D97-AF65-F5344CB8AC3E}">
        <p14:creationId xmlns:p14="http://schemas.microsoft.com/office/powerpoint/2010/main" val="4268276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Aspasia Camargo, Dulce</a:t>
            </a:r>
            <a:r>
              <a:rPr lang="en-GB" baseline="0" dirty="0"/>
              <a:t> </a:t>
            </a:r>
            <a:r>
              <a:rPr lang="en-GB" baseline="0" dirty="0" err="1"/>
              <a:t>Chaves</a:t>
            </a:r>
            <a:r>
              <a:rPr lang="en-GB" baseline="0" dirty="0"/>
              <a:t> </a:t>
            </a:r>
            <a:r>
              <a:rPr lang="en-GB" baseline="0" dirty="0" err="1"/>
              <a:t>Pandolfi</a:t>
            </a:r>
            <a:r>
              <a:rPr lang="en-GB" baseline="0" dirty="0"/>
              <a:t>, Eduardo Rodrigues Gomes, </a:t>
            </a:r>
            <a:r>
              <a:rPr lang="en-GB" baseline="0" dirty="0" err="1"/>
              <a:t>Mria</a:t>
            </a:r>
            <a:r>
              <a:rPr lang="en-GB" baseline="0" dirty="0"/>
              <a:t> Celina </a:t>
            </a:r>
            <a:r>
              <a:rPr lang="en-GB" baseline="0" dirty="0" err="1"/>
              <a:t>Soares</a:t>
            </a:r>
            <a:r>
              <a:rPr lang="en-GB" baseline="0" dirty="0"/>
              <a:t> </a:t>
            </a:r>
            <a:r>
              <a:rPr lang="en-GB" baseline="0" dirty="0" err="1"/>
              <a:t>D’Aajujo</a:t>
            </a:r>
            <a:r>
              <a:rPr lang="en-GB" baseline="0" dirty="0"/>
              <a:t> and Mario </a:t>
            </a:r>
            <a:r>
              <a:rPr lang="en-GB" baseline="0" dirty="0" err="1"/>
              <a:t>Grynszpan</a:t>
            </a:r>
            <a:r>
              <a:rPr lang="en-GB" baseline="0" dirty="0"/>
              <a:t>, </a:t>
            </a:r>
            <a:r>
              <a:rPr lang="en-GB" i="1" baseline="0" dirty="0"/>
              <a:t>O </a:t>
            </a:r>
            <a:r>
              <a:rPr lang="en-GB" i="1" baseline="0" dirty="0" err="1"/>
              <a:t>Golpe</a:t>
            </a:r>
            <a:r>
              <a:rPr lang="en-GB" i="1" baseline="0" dirty="0"/>
              <a:t> </a:t>
            </a:r>
            <a:r>
              <a:rPr lang="en-GB" i="1" baseline="0" dirty="0" err="1"/>
              <a:t>Silencioso</a:t>
            </a:r>
            <a:r>
              <a:rPr lang="en-GB" i="0" baseline="0" dirty="0"/>
              <a:t>: </a:t>
            </a:r>
            <a:r>
              <a:rPr lang="en-GB" i="1" baseline="0" dirty="0"/>
              <a:t>As </a:t>
            </a:r>
            <a:r>
              <a:rPr lang="en-GB" i="1" baseline="0" dirty="0" err="1"/>
              <a:t>origens</a:t>
            </a:r>
            <a:r>
              <a:rPr lang="en-GB" i="1" baseline="0" dirty="0"/>
              <a:t> da </a:t>
            </a:r>
            <a:r>
              <a:rPr lang="en-GB" i="1" baseline="0" dirty="0" err="1"/>
              <a:t>Republica</a:t>
            </a:r>
            <a:r>
              <a:rPr lang="en-GB" i="1" baseline="0" dirty="0"/>
              <a:t> </a:t>
            </a:r>
            <a:r>
              <a:rPr lang="en-GB" i="1" baseline="0" dirty="0" err="1"/>
              <a:t>Corporativa</a:t>
            </a:r>
            <a:r>
              <a:rPr lang="en-GB" i="0" baseline="0" dirty="0"/>
              <a:t>  (Rio de Janeiro: Rio Fundo </a:t>
            </a:r>
            <a:r>
              <a:rPr lang="en-GB" i="0" baseline="0" dirty="0" err="1"/>
              <a:t>Editora</a:t>
            </a:r>
            <a:r>
              <a:rPr lang="en-GB" i="0" baseline="0" dirty="0"/>
              <a:t>, 1989), 35</a:t>
            </a:r>
            <a:endParaRPr lang="en-GB" dirty="0"/>
          </a:p>
        </p:txBody>
      </p:sp>
      <p:sp>
        <p:nvSpPr>
          <p:cNvPr id="4" name="Slide Number Placeholder 3"/>
          <p:cNvSpPr>
            <a:spLocks noGrp="1"/>
          </p:cNvSpPr>
          <p:nvPr>
            <p:ph type="sldNum" sz="quarter" idx="10"/>
          </p:nvPr>
        </p:nvSpPr>
        <p:spPr/>
        <p:txBody>
          <a:bodyPr/>
          <a:lstStyle/>
          <a:p>
            <a:fld id="{6285BEC5-557A-4A4C-8655-DA4869FEC262}" type="slidenum">
              <a:rPr lang="en-GB" smtClean="0"/>
              <a:t>6</a:t>
            </a:fld>
            <a:endParaRPr lang="en-GB"/>
          </a:p>
        </p:txBody>
      </p:sp>
    </p:spTree>
    <p:extLst>
      <p:ext uri="{BB962C8B-B14F-4D97-AF65-F5344CB8AC3E}">
        <p14:creationId xmlns:p14="http://schemas.microsoft.com/office/powerpoint/2010/main" val="2633872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8</a:t>
            </a:fld>
            <a:endParaRPr lang="en-GB"/>
          </a:p>
        </p:txBody>
      </p:sp>
    </p:spTree>
    <p:extLst>
      <p:ext uri="{BB962C8B-B14F-4D97-AF65-F5344CB8AC3E}">
        <p14:creationId xmlns:p14="http://schemas.microsoft.com/office/powerpoint/2010/main" val="325911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Vargas being squeezed in the hand of a giant </a:t>
            </a:r>
            <a:r>
              <a:rPr lang="en-GB" dirty="0" err="1">
                <a:hlinkClick r:id="rId3" action="ppaction://hlinkfile" tooltip="Bandeirante"/>
              </a:rPr>
              <a:t>bandeirante</a:t>
            </a:r>
            <a:r>
              <a:rPr lang="en-GB" dirty="0"/>
              <a:t> on a recruiting poster of the 1932 </a:t>
            </a:r>
            <a:r>
              <a:rPr lang="en-GB" dirty="0">
                <a:hlinkClick r:id="rId4" action="ppaction://hlinkfile" tooltip="Constitutionalist Revolution"/>
              </a:rPr>
              <a:t>Constitutionalist Revolution</a:t>
            </a:r>
            <a:r>
              <a:rPr lang="en-GB" dirty="0"/>
              <a:t> (the text reads "Down with the Dictatorship"). Right: a volunteer</a:t>
            </a:r>
            <a:r>
              <a:rPr lang="en-GB" baseline="0" dirty="0"/>
              <a:t> soldier</a:t>
            </a:r>
            <a:endParaRPr lang="en-GB" dirty="0"/>
          </a:p>
        </p:txBody>
      </p:sp>
      <p:sp>
        <p:nvSpPr>
          <p:cNvPr id="4" name="Slide Number Placeholder 3"/>
          <p:cNvSpPr>
            <a:spLocks noGrp="1"/>
          </p:cNvSpPr>
          <p:nvPr>
            <p:ph type="sldNum" sz="quarter" idx="10"/>
          </p:nvPr>
        </p:nvSpPr>
        <p:spPr/>
        <p:txBody>
          <a:bodyPr/>
          <a:lstStyle/>
          <a:p>
            <a:fld id="{C0CAC27C-9B01-4F12-84E9-68612E3E5C2E}" type="slidenum">
              <a:rPr lang="en-GB" smtClean="0"/>
              <a:pPr/>
              <a:t>9</a:t>
            </a:fld>
            <a:endParaRPr lang="en-GB"/>
          </a:p>
        </p:txBody>
      </p:sp>
    </p:spTree>
    <p:extLst>
      <p:ext uri="{BB962C8B-B14F-4D97-AF65-F5344CB8AC3E}">
        <p14:creationId xmlns:p14="http://schemas.microsoft.com/office/powerpoint/2010/main" val="4078908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11</a:t>
            </a:fld>
            <a:endParaRPr lang="en-GB"/>
          </a:p>
        </p:txBody>
      </p:sp>
    </p:spTree>
    <p:extLst>
      <p:ext uri="{BB962C8B-B14F-4D97-AF65-F5344CB8AC3E}">
        <p14:creationId xmlns:p14="http://schemas.microsoft.com/office/powerpoint/2010/main" val="2571469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14</a:t>
            </a:fld>
            <a:endParaRPr lang="en-GB"/>
          </a:p>
        </p:txBody>
      </p:sp>
    </p:spTree>
    <p:extLst>
      <p:ext uri="{BB962C8B-B14F-4D97-AF65-F5344CB8AC3E}">
        <p14:creationId xmlns:p14="http://schemas.microsoft.com/office/powerpoint/2010/main" val="2386625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15</a:t>
            </a:fld>
            <a:endParaRPr lang="en-GB"/>
          </a:p>
        </p:txBody>
      </p:sp>
    </p:spTree>
    <p:extLst>
      <p:ext uri="{BB962C8B-B14F-4D97-AF65-F5344CB8AC3E}">
        <p14:creationId xmlns:p14="http://schemas.microsoft.com/office/powerpoint/2010/main" val="1980087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0CAC27C-9B01-4F12-84E9-68612E3E5C2E}" type="slidenum">
              <a:rPr lang="en-GB" smtClean="0"/>
              <a:pPr/>
              <a:t>16</a:t>
            </a:fld>
            <a:endParaRPr lang="en-GB"/>
          </a:p>
        </p:txBody>
      </p:sp>
    </p:spTree>
    <p:extLst>
      <p:ext uri="{BB962C8B-B14F-4D97-AF65-F5344CB8AC3E}">
        <p14:creationId xmlns:p14="http://schemas.microsoft.com/office/powerpoint/2010/main" val="2092046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File:Cartaz_Revolucion%C3%A1rio_1.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pt.wikipedia.org/wiki/Ficheiro:Volunt%C3%A1rio_paulista_na_Revolu%C3%A7%C3%A3o_Constitucionalista.jpg" TargetMode="Externa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3">
              <a:lumMod val="40000"/>
              <a:lumOff val="60000"/>
            </a:schemeClr>
          </a:solidFill>
        </p:spPr>
        <p:txBody>
          <a:bodyPr>
            <a:normAutofit fontScale="90000"/>
          </a:bodyPr>
          <a:lstStyle/>
          <a:p>
            <a:r>
              <a:rPr lang="en-GB" sz="5400" b="1" dirty="0"/>
              <a:t>Week 6: Vargas and the Estado Novo, 1930-1945</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047226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 new Constitution, 1934</a:t>
            </a:r>
            <a:br>
              <a:rPr lang="en-GB" b="1" dirty="0"/>
            </a:br>
            <a:endParaRPr lang="en-GB" dirty="0"/>
          </a:p>
        </p:txBody>
      </p:sp>
      <p:sp>
        <p:nvSpPr>
          <p:cNvPr id="3" name="Content Placeholder 2"/>
          <p:cNvSpPr>
            <a:spLocks noGrp="1"/>
          </p:cNvSpPr>
          <p:nvPr>
            <p:ph idx="1"/>
          </p:nvPr>
        </p:nvSpPr>
        <p:spPr/>
        <p:txBody>
          <a:bodyPr/>
          <a:lstStyle/>
          <a:p>
            <a:r>
              <a:rPr lang="en-GB" dirty="0"/>
              <a:t>Liberal political structures largely remain </a:t>
            </a:r>
          </a:p>
          <a:p>
            <a:r>
              <a:rPr lang="en-GB" dirty="0"/>
              <a:t>Balances new centralised power with ongoing significant influence of states</a:t>
            </a:r>
          </a:p>
          <a:p>
            <a:r>
              <a:rPr lang="en-GB" dirty="0"/>
              <a:t>new government responsibility for social and economic welfare</a:t>
            </a:r>
          </a:p>
          <a:p>
            <a:r>
              <a:rPr lang="en-GB" dirty="0"/>
              <a:t>Women’s suffrage; secret ballot; collective representation for unions as well as individual voters</a:t>
            </a:r>
          </a:p>
          <a:p>
            <a:endParaRPr lang="en-GB" dirty="0"/>
          </a:p>
        </p:txBody>
      </p:sp>
    </p:spTree>
    <p:extLst>
      <p:ext uri="{BB962C8B-B14F-4D97-AF65-F5344CB8AC3E}">
        <p14:creationId xmlns:p14="http://schemas.microsoft.com/office/powerpoint/2010/main" val="1897977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Negotiating between right and left </a:t>
            </a:r>
          </a:p>
        </p:txBody>
      </p:sp>
      <p:sp>
        <p:nvSpPr>
          <p:cNvPr id="3" name="Content Placeholder 2"/>
          <p:cNvSpPr>
            <a:spLocks noGrp="1"/>
          </p:cNvSpPr>
          <p:nvPr>
            <p:ph idx="1"/>
          </p:nvPr>
        </p:nvSpPr>
        <p:spPr/>
        <p:txBody>
          <a:bodyPr>
            <a:normAutofit fontScale="77500" lnSpcReduction="20000"/>
          </a:bodyPr>
          <a:lstStyle/>
          <a:p>
            <a:r>
              <a:rPr lang="en-GB" dirty="0"/>
              <a:t>1930s </a:t>
            </a:r>
            <a:r>
              <a:rPr lang="en-GB" b="1" dirty="0"/>
              <a:t>ideological polarisation</a:t>
            </a:r>
            <a:r>
              <a:rPr lang="en-GB" dirty="0"/>
              <a:t>...</a:t>
            </a:r>
          </a:p>
          <a:p>
            <a:r>
              <a:rPr lang="en-GB" dirty="0"/>
              <a:t>Vargas probably further to the right, but not reducible to either left or right </a:t>
            </a:r>
          </a:p>
          <a:p>
            <a:r>
              <a:rPr lang="en-GB" dirty="0"/>
              <a:t>Instead he manipulates both to stay in power</a:t>
            </a:r>
          </a:p>
          <a:p>
            <a:r>
              <a:rPr lang="en-GB" b="1" dirty="0"/>
              <a:t>Left: </a:t>
            </a:r>
            <a:r>
              <a:rPr lang="en-GB" b="1" dirty="0" err="1"/>
              <a:t>Partido</a:t>
            </a:r>
            <a:r>
              <a:rPr lang="en-GB" b="1" dirty="0"/>
              <a:t> </a:t>
            </a:r>
            <a:r>
              <a:rPr lang="en-GB" b="1" dirty="0" err="1"/>
              <a:t>Comunista</a:t>
            </a:r>
            <a:r>
              <a:rPr lang="en-GB" b="1" dirty="0"/>
              <a:t> </a:t>
            </a:r>
            <a:r>
              <a:rPr lang="en-GB" b="1" dirty="0" err="1"/>
              <a:t>Brasileiro</a:t>
            </a:r>
            <a:r>
              <a:rPr lang="en-GB" b="1" dirty="0"/>
              <a:t> (est. 1922); </a:t>
            </a:r>
            <a:r>
              <a:rPr lang="en-GB" b="1" dirty="0" err="1"/>
              <a:t>Aliança</a:t>
            </a:r>
            <a:r>
              <a:rPr lang="en-GB" b="1" dirty="0"/>
              <a:t> National </a:t>
            </a:r>
            <a:r>
              <a:rPr lang="en-GB" b="1" dirty="0" err="1"/>
              <a:t>Libertadora</a:t>
            </a:r>
            <a:endParaRPr lang="en-GB" b="1" dirty="0"/>
          </a:p>
          <a:p>
            <a:r>
              <a:rPr lang="en-GB" b="1" dirty="0"/>
              <a:t>Right: </a:t>
            </a:r>
            <a:r>
              <a:rPr lang="en-GB" b="1" dirty="0" err="1"/>
              <a:t>Ação</a:t>
            </a:r>
            <a:r>
              <a:rPr lang="en-GB" b="1" dirty="0"/>
              <a:t> </a:t>
            </a:r>
            <a:r>
              <a:rPr lang="en-GB" b="1" dirty="0" err="1"/>
              <a:t>Integralista</a:t>
            </a:r>
            <a:r>
              <a:rPr lang="en-GB" b="1" dirty="0"/>
              <a:t> </a:t>
            </a:r>
            <a:r>
              <a:rPr lang="en-GB" b="1" dirty="0" err="1"/>
              <a:t>Brasileira</a:t>
            </a:r>
            <a:r>
              <a:rPr lang="en-GB" dirty="0"/>
              <a:t> (AIB)</a:t>
            </a:r>
          </a:p>
          <a:p>
            <a:r>
              <a:rPr lang="en-GB" dirty="0"/>
              <a:t>Coup attempt by </a:t>
            </a:r>
            <a:r>
              <a:rPr lang="en-GB" b="1" dirty="0"/>
              <a:t>Left,</a:t>
            </a:r>
            <a:r>
              <a:rPr lang="en-GB" dirty="0"/>
              <a:t> </a:t>
            </a:r>
            <a:r>
              <a:rPr lang="en-GB" b="1" dirty="0"/>
              <a:t>1935 </a:t>
            </a:r>
            <a:r>
              <a:rPr lang="en-GB" b="1" dirty="0">
                <a:sym typeface="Wingdings" pitchFamily="2" charset="2"/>
              </a:rPr>
              <a:t> Vargas establishes emergency powers again</a:t>
            </a:r>
          </a:p>
          <a:p>
            <a:r>
              <a:rPr lang="en-GB" dirty="0">
                <a:sym typeface="Wingdings" pitchFamily="2" charset="2"/>
              </a:rPr>
              <a:t>Vargas declares </a:t>
            </a:r>
            <a:r>
              <a:rPr lang="en-GB" b="1" dirty="0">
                <a:sym typeface="Wingdings" pitchFamily="2" charset="2"/>
              </a:rPr>
              <a:t>Estado Novo, </a:t>
            </a:r>
            <a:r>
              <a:rPr lang="en-GB" dirty="0">
                <a:sym typeface="Wingdings" pitchFamily="2" charset="2"/>
              </a:rPr>
              <a:t>November 1937</a:t>
            </a:r>
          </a:p>
          <a:p>
            <a:r>
              <a:rPr lang="en-GB" b="1" dirty="0">
                <a:sym typeface="Wingdings" pitchFamily="2" charset="2"/>
              </a:rPr>
              <a:t>Coup attempt by Right, 1938: </a:t>
            </a:r>
            <a:r>
              <a:rPr lang="en-GB" dirty="0">
                <a:sym typeface="Wingdings" pitchFamily="2" charset="2"/>
              </a:rPr>
              <a:t>excuse to repress the Right </a:t>
            </a:r>
            <a:endParaRPr lang="en-GB" b="1" dirty="0"/>
          </a:p>
          <a:p>
            <a:endParaRPr lang="en-GB" b="1" dirty="0"/>
          </a:p>
        </p:txBody>
      </p:sp>
    </p:spTree>
    <p:extLst>
      <p:ext uri="{BB962C8B-B14F-4D97-AF65-F5344CB8AC3E}">
        <p14:creationId xmlns:p14="http://schemas.microsoft.com/office/powerpoint/2010/main" val="3736694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Brazilian communism</a:t>
            </a:r>
          </a:p>
        </p:txBody>
      </p:sp>
      <p:sp>
        <p:nvSpPr>
          <p:cNvPr id="3" name="Content Placeholder 2"/>
          <p:cNvSpPr>
            <a:spLocks noGrp="1"/>
          </p:cNvSpPr>
          <p:nvPr>
            <p:ph idx="1"/>
          </p:nvPr>
        </p:nvSpPr>
        <p:spPr/>
        <p:txBody>
          <a:bodyPr/>
          <a:lstStyle/>
          <a:p>
            <a:endParaRPr lang="en-GB" dirty="0"/>
          </a:p>
        </p:txBody>
      </p:sp>
      <p:pic>
        <p:nvPicPr>
          <p:cNvPr id="5122" name="Picture 2" descr="http://4.bp.blogspot.com/-Zd2rzqJIaa0/UiK3ANRIcFI/AAAAAAAAvZU/PSH52yLv1R0/s1600/pcbaa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638" y="1371600"/>
            <a:ext cx="3086100" cy="219075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hQSERUUExQUFRUWGBwWGBgVFyAcHBgdFyAfHBsYGCAXHSYgHh4jGiAXIC8hIycpLC4sGh4xNTAqNSYrLCkBCQoKDAwMDQwMDSkYFBgpKSkpKSkpKSkpKSkpKSkpKSkpKSkpKSkpKSkpKSkpKSkpKSkpKSkpKSkpKSkpKSkpKf/AABEIAL8BBwMBIgACEQEDEQH/xAAcAAACAgMBAQAAAAAAAAAAAAAABgQFAQMHAgj/xABIEAACAQMCBAMGAgcFBQYHAAABAgMABBESIQUGEzEiQVEHFDJhcYEjQjNSYpGhsdEVcoLB8CRDU+HxFnOTotLTJTVUY2SDkv/EABYBAQEBAAAAAAAAAAAAAAAAAAABAv/EABYRAQEBAAAAAAAAAAAAAAAAAAABEf/aAAwDAQACEQMRAD8A7RPdKilnZVQd2Y4A+pPalblXnoXss0RQKUbShU6g6juSVyF8u9WHPdqJOH3CldQ0ZI9QDmpNhdQRhI1CI5jDiNcAkADJwPL60VCn5xRZGjSK4lkU4IWMrn6F8Aj5jaoEHOs/vMcU1m0Mcj9IM7gsX0l+yk4GkHc+dVUXA75uLi5G9vs3U1fFHg4jUA/EG3wRjHnUC8trmaUnVMqCbHUOCFZm6Stj1GQNP3qDqrf8qreLcehtdPWfR1G0qcE5I75wNqmWysqAOwZgMFsYz9sn+dc69skLMINJACiRu/fAH/KqOj29yHQOhyrAMp9c7itwNc85M43fYW2aGFulEhBLGM6fh22bPbttTJZcwM9yYDGvhUlyj6umRjAYAbZBJ9dqBhoryleqIKKKKAooooCsZrBNV/F+MR24UyasE5yoyEUd2Y+SigsqK1I2T/r/AFittAUUUUBRRRQFFFFAV5Ir1RQaigznFZArZRQeAKyK9VigxijFZrNB5Aor1RQVnMkeq0uB6xOP/KaSbHgDRX0lwXQie2LIC/jVtAUqqnfGBnIPrT3xf9BL/wB238jSNd8PjNzZzyzomYMJFjxOwUgEfs4J++KKn8I50t7a1sY5iwkmjAUKpbddjkjtv61T85xmKSKYM2k3qjQWIQhAWbIBAH4g1aiCRiqGzW2D2c9xJIDGzR9NRqHg1ONZ8gSfLzFW00hmglDsXKW0l4QcbGaQumB2/R5APnUDZZ89R61juYpbZ2LaeouUwOzdRfDg+QODvUPn2yknaFbcK7PHMmSRpAIXfJ2B7YppFoksISRVdGRcqwBBGBsQe9L1/wAgxkEW0r2qkHVHH+jb5svkPpiqjHKkZRkV28axOjHOzMspBIJ771I4Hwy3gnkELhpJJGebzOrHZvTvVDxjka7kthDqt3VBsgDKJPFrIYZ0960Wl5LY3Es8nD7tpLhg0nR0yLsNI04OcAeu9B0uM17pEb2sQocS2t5E2Rs8Jzv57DtVla+0qyfOZCmP10K/zFA00VSpzpZEZ96g39ZAP5mpEPMds/w3ELfSRT/nQWVFa451YZBBB8wc1kNQB70h8/30ikusmbYFILiPIHxnOckbeFlxj1p4muFUZZlUDuScD+Ncl5nnEkTLLNHH1p5bnxOF1rBpjiUAnOSyjH0qDoPAubra5YpG7K6HSUlUo23fAfGR8xkVeBqoIeBw3VrCbiJWbpL4mA6ikrvg9wfpVXbcr3tm2bW6a4iwfwLwlsY+ERyDcf4s1Q7ZrNJX/bO8hX/aOGTav/xmWQfzBH3rfYe0u3Y6J0ms3/VuYyg//vGj+NA3UVUR83WbbC6tyflKv9a2SczWq/FcwD6yL/Wgs6KqDzdZ/wD1Vv8A+Kv9aF5stD2urf8A8Vf60FvRUSLikTAFZEYHsQwwa2Q3SuNSsGXJGQcjI2I/fQb6xXkPWTIPMig9Vg1U3PNtnGSrXMAYflMi5/dnNVV1z8NYSC0vLgnHiWIooz+1LpX7g0DRqr2K5fHxi74jxQwBmtEs21SKjlmlGx0Pp8Ofh7E7E11AUGaKKKCv41IBbzEkAdNhk7DcfOuf8djthJYPNM6yrDiOJE1FyQQCT5Df74p949ZLLbSo6hlKk4PqNx/EClHjttbJNYvPIyP0yiIi51Ntgk+QGT++ilu25fxbgliJlmYRBVzrOlWZO+xPi/dVrecc6kd50sZup1s4CMYYIulivrgas+mKk8VsjCkTxd0aa6YZJBeFNOMeh3rX7MeFxzRJJoJt7d5Pdte+ou2pps/rDJTP19ahTtxTiK2lq0r7iJBkfrEAAD7nAqs5ZfiBctd9BonUPH0wQ0erJ0Nn4tiBnbsfWp3EDBd9ezkOcIhkGcbSZKkH6qf3UocB4lclPcklJdnlWK4dc6LeLC6xn4mJyoJ2yue1VDlzFxY2tu8wXUVwFUnGSxwB++rFDkA+eAT9/IUgrZSkW9lLM02qdrgue4hgfUit/fIA+5xU2HnkmNW0hgkYeUg7F3JWOBPLqM2O/YD50DiVB7gfcV5Nsh2Kqf8ACP6VT8vcfe4eVHhEfSKqWWTWpJGSgIA8S+dQ+N86tBMUW2kkRXRHkDBVDS40qMjxEZGcUDAeGRd+lHkdvAP6VAuuU7OQ5a3jyfMLv/CrOacIpZiFVRqOdsAbkmlDljml55L2Z2xBGFMSEY0gA7k/td/oRQS5fZ3ZkYxKM+ayup/8pqIPZRadupefT3qT/wBVb+VeNn3OVpiTJFl31Hf8UdVV38grAfatHINhKMTTSO5MCEBidjL42zk9wdqDeeRLK3RmEeshfCZpGcAj4fiO2WxvS+bkul9N048xWqW4GwXreJpFGRsdb4pw5uhd444kONcq6/XTHmTA+rKo+9IHJvDffdak4h97e8ukO41n4bbPkyMoc4Pp61FW1pc3FpHFbRTxRi2txLOJ/wARndtxFGWdSARkat8bfSnLlvi3vdpBcaNHWRXK5zpJHw527fauY8X4hwy8AuLlYmkueosEkzFESKB9HfPx4JbBzknyqw4XzAkPQ91ii1tbxzzM8jovSkcKOkhJGo4J8uwHnVR0/V88f6/hWJkB7gH6jP8AlUe9sI54mSTJRxuQSpx5bqQQa5xHex2dqZpb69jQ3EsEapiQsI3ZVx1FZj4V753G9A+X/KdncbzW0Ln9pB3qnv8A2U8PlzmIpnb8Nyv8qtrrmmCHpCRzmYKYxjLPkgZx5bsufTIqPw/neCd5Y4xLqh1atUZUEocMqlti2fLPpQUsfsa4evbr4/75j/Optn7NbWE6opLlD8pM/wAwatIuaYTbmc6gqsUKsAG1g4CAZ+InYb75qufm9JoYJLYtmW46Cqy92TUZFb0wiuc+oFBE4pyc6fiW0haQHOJEEh+2WUZ7/vr3wux4rIHMlzFb4OEBtVbUDvqbTNjv5D+NWvNPHvdYJZNSIE0hWY/mY7hh5bef9K3PzbaLHHKZ4unK2iNg2Q5zjA++1BBTlGU6xNfXUgcbqpEYH93TkgfeocXs6sIDrlaVgcD/AGi4Zlz5DxNg5qbf3VlPM4aUiW2Qh3V2UQ7jZsHTqzggEGqi949CI/d+KBJQ0zRq4TwMECsrSb+BsNue3pjOKBlnW2tYx+Gqr+XTGW+nwqTj51R82cziOwdJdAuJIj+FFIxwCN2VtIbAXLbgdq1XfH/7OLwREzK0Ub2qM2olpGZFiBxkRgKp1Ek+I98Up8csWueJCQ6opZvd4OjnUV1KWuFJXbIg1jOO4xmim/2S8K6XDImYl2mzKWb4iH3UMTucCncVpgtwiqigBVGkD0A2FbhRGaKKKDXKmVI9Rj99c147e25HDZLp3AyQFQZ1MXVQSfIBsfvrpAP+v+tc+5s4ZZ2wsPenlbpS9ONUA/EZ2BGv0UNg0Efm95JR0YmMcjssSYYqCXmfqqSN1HSAO3rV1Y80xWluNdrJBboCoaLEiDSdJ1dPOnfzal7iUmq9hcnwi8muSPPpxQhO394Hft55zWODc1xi2VoYzFDDd6SjSFy4kQuDISNm1EYXJGcVGjFPwDh3FH95SUyEgIzW87LqUZwrhGHbLbVs4rydK84ktrj3deh7uQEDEKM4MZbYHelk8ct7i9uxJYgLbxajIgxKrDsCyHALAnGDnY1F/tyQ2EU0Ut51JZxAF16ggYj0zkhCMfMHOKrJ35f5altw7yMJJuikCYJwFiXA7+bN4jS3xLlN4OG20XQaULL1rmKJvHIW1E6Ttkaj28qvrTlK8jP/AMzncd/xI0P2wAPKsy2c4YRf2qFlO6q0cepvsTk/agsuVS3uy/7P7sv+6hb4lX/7mNgxOT39KTOF35lltraRJtS3k8shdSACHd4lye+xVh+yKvr2XiNujPJcWWgdnkBT6A4BBPfaoPDecr2aQwrBZCYIJMSTuupW7FcRE7rg9vOgn852z3ksdihdEbMs7r/w12EY8iWYj7A0sm092teKQLrx10hQuSWYSLHuGPfGWGPLFXN7zpeRDPutq6kHEsdz+FlfiUsyA5B22Br3a8yX8sQk6XDog246l0xIHqcRYP0z96CBz/wSaAPLbKXW4hFpMg8vypKPoNj8qnpzY8LyWsNpPPIkxUaV0xqu2lmc7EY9M1str2/lLEXXDwq7kRtrwD+sSBivc3L1xdLlOKyL69BUI7ds4P1oIntKu7iNI2t2UPoZTqAIDOV0HPkchsH0zXjlDmrh0AFokqpMzfiawQHlb9Jhj4Sc57eWPlVLLwvLi2keSUG9itw0zajIIIzK5IHYHVjA9PSmDgb2095dj8MRqFsVhbGlunmRmUeeS5X/AAfKopml5ftZFCmCFlAIUaBsD3xjtmtN1yvbOI9VvG3RAMQwAQU3VR+znBA7ZANVl5yCnezlmsWOM9E+A48yhyucbZrbHwziUXw3UU4HYTRaCfq0YOP3VUWPCIJfxnl1AzPqWMtq6Q0qujK7YJBbb9aofFeSLaeGOFlKpCSyYOSGII1b9zudzWIrnim+uCwGBti4k/jmEYFaxecV8rfh5+l1L/7FBPh5eRZYZNTnowvAA7atQco2WZssxGgbk+ZqruOQ1MLpHM6s07XILgMuphjS6nZ0H6p+XoK2DjXEV2ewRvnDOCMf/sCHP2qLPz7NFnq8Lvs+fTETg/TElBg8kSHhptTLGJQ/UEixYTUH1qSnbPYEDbvVVdcu8SiezaMW1x7u0rsi4t4gzjShCqDkhGfOfM1MPtajAy1jxFT5KYNyB3PhY7D50Qe1EygmHhvEGA7Fo1UH6anyaivcnLl3LG0kgh6jXCXIgYkr4EKGJ27MOzA4wPSvLcjXKCIwTwq6lmYvHqRWdzITEp2XGdIz2xmpMfMvFJMGLhqKp857jSf3KrV7upOMuoEacPhY9yZJJCv0BjUH99B6i5ILG7EspPXuFuY9OzRNHp0Zzs2llDYOx9KqeP8As/tkTW10YtThpXmYMXb85UvuhcbaVwMYwNhUiPkviUgzccVkQ57W8aqPn8QzVzwz2f2UWG6IlkBLdSYl3ye5yxNAs8Kms54ZYrC1nul2VpJZHXTo+BY5ZjqwrZIEZ8Jydia0cjctSDik8s8ccbQ9hHIWBefJydX7Gw9K6W5CKTsAoJ9BtSz7PC8lq1xKumS5leU57lCx6X2EekVQ20Vis0QUUUUGsil3nLlaK8jUysyGLLoVYDcDO+Rv2q6u7nQMBlDvlYwT8TBSwA+eBmuIcOmub7TE2plgM7ytq0he/wByQwwPIgmir3gF9BJPJ1XWJIrNLfqdwzTuzMQfLGR39ateBWFs8N3wwL093wzOGkJJwkpxjByAyAHsB2pX4BwRhbzPbM2uJVMmMGOU6RJoc474bGB22qmguLaO3R0McFwJTLEojaV1CnwZ0nTGCdlDdxUV0Sy5pu5YnMdgjxsrx6y4XLRZUtMBuA3cDvsd6U73njp8MjhhMccySoUNtGRGoU+JcuWAf4h3qXyHbXEr++db8Ey6bmFNPjDI4aSRVA0kMVP0Bqo4px9eu9tZwx3VkHDRwKuY2YADOV3PiGwzjzNEV/8A25ujbm31agzlw5z1R1DlkUhvUn6Db50cF4jDLJcG9uXjLrrMiY1tIuyhdtioHZSM4rXd8GQuoKPaS6ZXljdGIQk6kRNJ7aNh5gd6g8Ct5JXZFjSU9N8JIxGds5THxOMZA+tBYcevfAB7wbjrOpfqsSyhB+HKyfChJyMDvjNQrG9kh0PGdcmpWErg6lKNgKGJJKkbHYbbVI5mnsUjgisYiWUF5pTnJc4DJg9z3+mMUy2XsimltFnWQLOykmNiNLLv0wGAyjEac5zighclcet4oruz4gems75BfBWJmG5wDgDPiyD3q34Pyrauqv7zCJFuNCSK2YnYKCmYyR3GrIzjI71X3HIrRWdwk0aG6iMa2+2xEpUHBGA2XOM+VUHEOTJYDJI6IVXKsmrLgYGcKN9IPc5819aBo5ntbmSWW2Cho4jia6TTEDr/ABUQgd9JbAXfIxk1qsLK+Xh01pahY5UfqPApHvLpKwIdWVtKgb+uQPI1K9nHBpboFsKkCkMrSHXIrKNJMaPlANiNTA+YFXQ4LPbXfTS66fVkIPRjh6kcAQt1XzGfilAXtjDeooIHLPEwZbYu4aW3spbmXUdutIVXST6roI+/eq93MVzYKyKjvGZ3mGMW5uNTSFl7CTUSoJO2fOqFOFSSMohy7vIuSpVSCzs6oBjdT0yzA9qqnBkuLlZTJh5GaZYmUEsj+IsCPFg5xp2oLzh/LSyW4nHE5i6yRrLGjuWiEjhC2zZ8IJbOMbVJ5Y5hn/tNImnEikGzZsMQI0yVkYZGJGGAWI7sNqv25Ng4c8E9tcTGUyQlCdOkxyyJHMudODqUs2O+dxVm8EZlvHg0G4VhPrb4HglYbORuQOmzDG/hwDuaBP47yMkF08cl/PHBp1NMzuVi1HCQv49yR2Pn6VW8Ekjs5Lgy30y9JdMCiQo1wr/Cya9Q06cHPlTfxXiMhe5YFl1LEtxLGpMBwc6gzktGOgyHI7ZPnml7mq3trniKQxyx+7W9mwhMLg4MShgjFsjSSAM+noaC3uuJ34huFsLt5+gUjJYKViV42kfLEZd0wo19vFjHnXqT2l36rMhRFaPS0jqDJ0k6aNgfDqZ85GcAZbvjeVy7ySiQPamd1iutVw0ihVBSFo8YOPhZWOT8qpLDjAmneOa7Dx3Acym3xrVY3EdtG22GJQE4AzvvnagtZ+c5uIcPkBmW3mkl92SIKdR8OrSH1DdhvkYAzjypmtuZpreb3SV7VnjEZ/NDlH2JVSX2QYydW/yqpk5YtY7q7laEytDNBHaxuSEDvHGy7+eqViSx7dvKqDmHmW1v7qItNOsiGKAQJH4G6jhZlLld/QMD2zjvQPNvzkzS24EsDe8SkCFVJdIkDamLBjnxAHUQBhsd9yp89c+XCo9u8ezMsgnh1BViZ8Rq4P5iO4Db+WM4qPYPa2/EXtl0WtzOWjmlRcrApCiO3hz4QWQK5dgRkkd8AV3tM4hdxj3AnVbwCIq7ACSYHGkybaSEbPwgbrQMdhzu/DbeaJ195eG893UB8FlkTqKV1E7AbAEn61ri9uupwPdGC5KkaxryCPtsNRxmlq54DbRXcXUmYQNIkwllPjdUIQroQAY1sp1kfCCe1S7GK2tYLq9a16vXlZLdBuixnUNSsxwzHBYjuNqBr45z5HeRS2salBcoiW8hcAy9UlZHRRuBENznBP7szm9p1uFjeEhrWOYW08pGBGCmUkXHdC2kZOO9cf5VW2mlCPmE9LpRtCrSPJK2dEzqM5cDOcYGBTVZ8vWZlCW7SmBp4I3kYkwz9EaumzNtlrgKBjzOKI69w/mCGdpEikR3jxqUHtq3BHqCM4PyqyVq47AJoGspbKAdXpyQz9M5TVEx02rflGks3iAB2FM3JHtC94eK0l1G70SvNthYijY0fM7429N6ofhWawtFBUccn6YSbpdXpMXwCoZQVILrqIGcE+fYmuT8QmEXD47hTJ1eINrds+ERMwzERnAJXA28811Pm6wee0mij+Nl8OTgEjfTkVx3hXFjNBBBMg6NgrlsbM+kFFU6v1XIPzxRY6DyFwmS1iuZGA6DnVHEp1HA2Lb7bqAMfs/OlL2k8Gtra2jltEMQuiFKqcRhVBfsOx2wMVt5C5jmi4Td76prfM3iyQyEDUP72Q+MbDaq/iPPcXuElnbLKQTmIyAeBGOpkzjsvwr2OKio/JdzLFacQmSQpGkKqRsfE+wbHbIXP0zTLynxaQ20Y4XDEWidfeomwHkBAXqxszAAHB+Lfbb5+eT7N1tprFLeK5d2YzyMcQhXGY1ZsZdgMjSBt596p7Xhc/CuJpFGpm1wM7LBtiNiFYhScZQgadzt5URA59N7DcSSXBVOuXZFXGqKNG0ruCQWMZAOPKqDloSi5iMEipLrXQTuufIN8j2PyJq44jy5PM8yqJ5RbxK4S43mIkbPgUHyI8WTuKo7bVbzRSPldMsZH6x0uC6he+rAxgiirTmXgkkE9w5jT8KVRLuSpe48WUD7lWY49Bgjypri5w4jCsUczpAzIBEq2pZXbGVVSDgnHkDVZ7T+Nz3KRStF0LeVj0w20svTGQ8q42AOcA+tOM/FIvdrOWaGQ+7W5uojqGGkRdIjGTlmIO2B39KIo0n/ALauoAy5Nsja5oiUXU+GXSG8YKui52yK0W1pewXPRZopbpWcpqIkDAqGaWTfXpXZfFg5xjY0k8B4u0dz1kLHKSscnGC4I07eYBO/yrqHskvGSxQsFkJuDG0rN4tDDOokjJAI04NAqcPtL20uluZ7qO1W6BPVA1RvqGox6QcK+cn0G9W3MXFryFZLpjbpOtqFYpG4adHYKrBvg1BuyAkrnNM1rwEm7uLGYJJaH/ao0kUHJkJyg9FWTL+Z8XkNqVLxB7hYR3XXbo3WJwIy8jERuXATGTGXwobGMYNBi34XOpf3Fz1I5VmRWXV1i6Yjzn4VX8bUTjcj7x+U+TZrwvOxtoc3Do7sn4uon8UwkHSCSWVe4G53zUPl7mUGRV1NC5zB1nOv8B3z08DSVZQAo741k52p35puAb6wtbZSscDqZHjwBGsoZEUeWTpx5mgg2HLIt7iXh7vI+pTcWAaRhENP5SF7Mj4YH6Edq8cE4ypmPDyrAqAJ2B8UcIRy8UkinLaX3Dd8P86b+Puv9o8PUfpA0zdu6dJgd/7xU1yNuOLHfsdZQXUJhcqN4+qzYcdwRqCgk74JPlREPmPmLrvPbWbgWWpZchSGKxoql5WPiKjAAGOwFXvsRsUe9nLaW6USlGAwAXY6iM74YDsaXbfgEcPvFpcMEu8YheM5hJChlXV+UMCNz8Xbypu5EkFhwa6v2BEspMabb6gTGo28upRVJyvPcXtzdwPOwhjiuCFGzdMMR0oiPgXUEyD3xStwqFrWe3a4UooKyNvkFdyMY2xn7Vb8nw3A98EORNJas47AhWbVIcn83fKneqnl2zS4lhhw5ZiTGoYkOdtEe/wL8TE/s4xvQdn5mMktxCYsATwxug2P4yOGikYZ3WMbt6rjFVvF/ZelvFD7tIwvSzCORwCC2lnIGfg2DYI7HFQ7/iwtrqO2iPWvZgbf36QjVGzeE9JAMaI8YxtuN87mmfnqyaefh9pHO8Uod5hKoyw6cbKW9PiZQc+RoETjLW9jw6WF2hk4h1gtwZvE0p06zggagoVhgnbINe+b4P8A4e11cp05Lj3eK36rBnSONVMjKVJVC3jbIOcEZ9KqObeJSm4a3vpEna1LO7bBZVKqRHgDKkZ9T51u5h4hPxNrYBUhG0VvbZIION5ZAw8IK7L8sd80FnzZNaxQ2c0sInD2jx22AFVFYr0iyMchljJ3A7iqvkma+uYlMfuzxcNUhUlQjIkUjqbHc4DfxqHwvliS+upbS6uelNbR6IxJhlyO0QOwCjY7b0zcMubS24ZeWhuI3umXxtESQzE4EUbBRqKemNtY9aDPs4i4ZP1LlY3hktMyqpY7IybuQNmGvqYA7DA2qd7M+J2yQz20knWjiVb4alGEzl3VR3JSUZ+uK55xC0eNgkUXS/DVWOw1Fs4kcIxGdWVwTvjtVt7Prg+9HZSJbWaN1xggRRsRr7+Inucj6UFlzBzM8k0VvC5t1u547yJ4VCELcHSvV9X1An71V8q8fjseLXE9wf0aXMZKDeZ0YDAB2DuVLb9zmrHgXLNwx4VdMySQv0IkjYbqAWfB/ZTGQc5raPZ491fFZZGhFxLdTABctpjfSC+dhrByB6UHauC8QE9vFMoKrKiyANjIDDODjbNFbeH2ixRJGgwqKFUfJdhRVR7J+tcF9pc8Hv0ohUIUIEgB2ldhncdsAFe/ma74RuPrXzpJAsvW6hYeORwdO7uX0ohPmCO30qVYr7Z+k3TSdis6GKUhWUIG7r8WDg+YwN6hCQro+TZKjb4T2OfLzx59qmcKuhFMBKiuik6oycZxsRtv9vlVzzVwOOXiTJaldMwR4jq8Lu3dQT28s0Uw+yC861w+qVkKq3TiU6UfX8TlT8TDbc9vvUy14rczcWiCmITRRzQa5VJDqGU5Ogrg404B+ZpT5SnPDeKIJ2VArFJSSMKCp3z5+LTThqgW6mvBKojS9jZnBGnTJGo1E+YyMURSc88WurW8uPx4muJ4Y426CMnSQMSoBLsdTZO+32rpVjwG1tLYM0SMY06jPIA7swGSSzAksfWuTqn9qcZJVzpeTKsPhMcJ2cfVcU1e0nmmITxxMxaO2zKyq2nXOmDDEzDcLjUTjsQPuC/zLfG/tYZNZMsd1qkRwVVRMfw4hn8pRQDjzJ+lbOBiaSSSW0s5lSNXYrfnqRwuMnFop3UnJGe2K08Ov0ME0U5xBcE3NvIdnE8Z19OT6McDV+UV2Cy4jmzSaQgZhDuR23XJNB86XqCG7fT4ozkqTj869zjbOSd6dvZxxCP3G4tmdRIWVwD3IJGcA9yMCuf51yKCdshSfQZO/wBAKnW/FukOhpUxrL1A+nLkjsUY/l386DuyyLJxggNkwWwyPQyucfwFJdveRwcXluLiYoElkUZDnWCuyhicBV38IGPOonL/ADI/vMl1bTW9xJMkaSJcsIJE6WR5eBznIwvyyak85WWYUkvLlkuWkyiI6utq7glAF7su2kt5BidgKCmurC1uIOIXJT9NcLFZ6Pi1Np2TA/M25pp5T5cBdIllZxbyi4upQRplnC6BAcf8MBWP1FJFhzAIWjlht8yRaogGldk6k2xMRbw6tWCCO+SPKn1eebeys+iqyi5WIsI54ZI+tL+chnUBiz6twSKCk9oXO4i4mvu3TaSKFoWLDIBmYHwkeYxg/XelfjnLlmLeBlvF60gPVKrqVVYFtTKDkEuAuM+Zql4dw+OVdRGlz55OGYjJlbHiDs2wXsDgVc39hCILUNo/QdGVexWRSrMz+gKhgsi7tk+lAnRyHu4y22Q5yduwJPfAxj0p5Ldazh9zd2Vj0Li1kOvpNOdC3OkHOC24H7WcjBpZ4fbQPdBDIRA5ZVZkYka/hUBPGAScBu21Pvsr5Ok6puZ8pDbs/TYHSWkRir6yDq0Lpxhu9Brs+Gyx8W4hEijLwyOgYgbBETV22zkgeuT6VI9mlkthw6W7uDErsW6CsAXUjwgAruSxAGB8vWqng13/AGjeTTGFnOt2ZUmKh4VONmfChQwUEKcEO2a2T8b93vbeS6hhhjnCSOkSatCIWVBH0xkljoycbgfSguOSeWfdI34rfdRZR1GSBgNtZ32ILa3fJGD59qsbj2iW9vDLcm4guLuQBVhiP6MZ2UAkkEbFu2WXsKv7e7W6uPepTJFb23gjW4iMQeRwD1sSgEaQSgPrmlTnzk9boX0sMA60HTMYRQDJ4cyZA75znV322oE/lbg0l3LHcyqrRNM0crHBaWTRIy4BBzjz+g9KqeP8Xd7qC6QEFoYGUZ80TSc4327irTgHM72doFaHWqz+8QuG26mkqyPp74UnK7sNjirDhnJ0JtkuLhmji6Erqu5YsztpQFtyVXBx86BDjuMtrb8Rt2YyHJJPdmPcn6b0wQXAupPGvSEaKkS2qhQjMwTqHUCdwxz57CqcWEkpOiNn8PVZI11dNR5nHYA/50/exK/VbqaFghEyBgTucp5L5EMN8eWmhTFxTlRzxWBRbu1tHEsepQAjNv45fVlbfPnmovA/ZfLZ3kILdaOWOeOaRF0hCykIcZJ+EnuTvXWUr3iqhZ5Z5VFvZ2kMpDPbHIK9iwDLn6aWNXr2imRZCPEoK5+R71J00YoAUVmig1SLkEA4yDv6ZrhU/LNx7xPbW6vKscqqSe++Dqz8tRP2rvGmvAgAyQACdyQO/wBfWg+duebCOK6aJFKhFVWJ/M3dnz55qXyfw03BhkR0X3GTquHPeInWdJHnkYrrV3yFBJe+9SAN4AvTI21Anx9/Q4x8q5v7UOA29jIpgzG06kGNSQNI7+fqe1RSdxfionuHnO+pyy5A2GTgD+FTb/iDpCbYOrLIFeQADCOPEG+exG/yqhJwPL55/wBelNns34ItzxCMOPAgMhyPiC4wG+X9KipvI/GbfhzmW5jkaVkXphUGEDdiCSMatu1LHHeLm5nlkZAvVkL6VG3oC225x51e893Alu7m5GDGv4ECnzePKkgDyHlVFwHgMl5OkMYZtWCxGRpXIDsT5YBOB51Q9cQ5YDcvwuHVZI9UgLklfESGAwPiwBgGrrnTjnuvB7eFdmuIliGfIBMt/Cqjnbi8clxBYRLJ0bVg0gQE9TRpOFA74/mSKofaZzKbuZMRyRRxqVVZBjOcHVjGxxtRCm8elyvoNyDvn/pnNZS0d0LrvGuELZ2Y+n1H9K8sDnffzx5nz/lVracTKwJEoVg56i7+IFsjcfSioXD7OJ2IeYxj9b1xswyPh22qfb2Ebi5muFlMUC6mUSlpCT4FXWTqxqI7gbUx8scmGUS3NyNVtEjkhT+kcDsuAO3Y/PIqHylyib4BEkjjZUV5sgnqBmyBswyBjzz9KDdxDl0WkyRkaswwy+HUTqVizasDcYC7jtp+dUnPnNPv9311yEVQkWcfD3ZjjbJP3wBV97VOYlmuuhCrK9spid1ONakAsmR2A2I9dxVl7OfZb1VFxeDMexihI3YADDv2x8hjy770QtWHIl89kLiJMox19P8A3jY7SHVjYenf5VX3zI8brLrjuMj48oulQSFbIwfPB7gn5mvoni8vSt5XU4KRsRgdiBtgf5VwblyNry8zcoLlpMbSHGstgOSBsNKZIwMbY+dAs2c00JguEGBqzGxGzFN9Az3p2h51kkgvY4GfN0oaKNRqYSsc3ITbZSpJFdE9o3K6TcMeOMaegBJHpXJPT/KMb+IDFfP0MpXIDtGwBOVJV1x+4r/rNB0XkPhj29neXE0TwmOF4I9alSzT4zgNjbWEH1NVXMlz75cWYijkBXpWoVlAYvEQ7HvsAM13Hg03vFrC8ig640Yq24zt6j13rm/AbaC74zLLbKUgsizsv60+6s2/bOCPTag2e2nmKQBLdArQqVkuCdwCCDHG49D8WPMD51bcPMtv7ndo7PDOFS71sHbLjETA7YCvhML+t28638u8OHEOHXEko0tetK2rAOgKTHEw+iKhFKHIU0kbz8Guxs2tkZ2x0sbgp5sSfxBg7Y+VAzc9ezaS5RYrQwQQqJJOnjAadiMMcA4GNWT642NLHtD4mjdDh8avi0A6zrsD4MFQO57gk966dyfcSSWMDyOJJNBBkxjWVJUNgbb4BrmMXs5u5L0LcvvKzTSFc4VA266h+Zh2XyHntQX3s14SLOznv5xH+KutSMZ6WMhc+YY7j60ley3h5ueJlwXjWPXP4NsK5PTj7bDdtvlXUufOX1eyCrhI7cF1jDaQ2lCqq2PJc6gvmVFRvZRwNYLV3zEzySeIxOWACgaUYkDxDJJGPOqHiOtla1zXpnwM/wA6IzWCapL7nC3iuIbdpFMszYVQc4GCdTeQGxrTwfm6O6vLi3i8SwKmX8mZiwIQ+YGACfWgYxRXlDtvRQeqxWaKDywrmntG9nMt1K91HMBpTeN+2FyTpPkT/lXTDSn7ROZBaWpAAZ5tUYBO+6ncCg+fVXcDOBkDJ7DJxuTXSDeQcN4VIsEiTT3BK5XugYAEZ9BWOFW/CoIVS7ybmUamB+NB3B22UZGMilCPgz3txItpGxVAxUZzsvkc+Z8hWWlQXZiASTpwAD9dz9Sd6dPZ/a3AZ4bRsSzKBNJ5Wq+ee/4hzkDttSbNA0blGBDqfEvmp+fpTtynz9Jb2lzGyIxACo6/FqYEfiEd8Zz9qqLH2Y2GeI3U6ktHbq8fi3LMTgn65Rj/AIhS1z9x1b64WZQyKYwrKxGQdjhsdiBTh7HeLMGe1ZQVKmQNtnOfHq9dROaUPaFyo1ncvkkQysZEcZwAe6Oe2oeQ9KCku2WSYMfCCFGO+w2J/dmuhco8hxz2zTReGUyFMvgqijGSuPlg/c1X+zv2Zm6RpLpZIockLHurSjtkk4ZQDuCO+1dWXgHStFtrZjCqjSp+I489z+b9reg5LecXktLG5tCzlXciPBw0Y1YY5/Msnxr/AHsGmfkXlpnsYpopBHcJKzK+PC6qCgSQdymDnbzwfKlHnzhdxbY66IF6v4cinUH8PcqfhJ7E+Z+tMnJ4fg/CZ7y5TTI7a1ibAIGwUZUn4viI+tCq5vY1PMWljkjiWRiwjnVi6ZJLaipwTqyR8sV1zhls0UMaM2sogUt6lR3qPyssgs4etnqFAzZOrdt8ZPfGatCKqOe+1MXMojhjimkgZdcohXLMVYYTPlkZ/dUv2d8v26QhxayxSLIxzdKvVzjGQR2XBwAPnTsRRpoDRVKeSbPUXNvGWZy5LDJ1Mck7/Py+1XtFAm+03mk8Psi0a5eQ9Jd8aNQPjA+Xp9K4Py+1w7iOGaVDcOI2KNhpSTuT64BY4+td4585Ll4gyKsqxxdN0kyupvGVIK52yMH99beUPZ3Bw8lkLvIwwWY7Y2+Feyk+ooLPhtlDYWgRSRFbofEx8lGSa4Fc3UvFOJKXADyssemPusYJBKjv+jLEn/Kvobi3CRPBNDqKdVGQsvcahjIz5gUq8l+y+OwnaYyGUjIiBGAoOMsfVzuM+lA42disUaxooVEAVQNgAO2w2rcI/wCtbKKBV575Re/hjjjm6LRyCUMRnOAV7eoJDD0IB8qRuGWvElZVjivYo4lkDGEwgzOxGJPxgQ2QDktuNsV2FqwBQczg5euScOvF2+bXkSfX9Gwq1h5OkIyqzKfS6vp5AfqEk0keoNPAWgigRF9mSNrLCCFpPi6Ckgkb6gJsgN5ZA7Zqdyj7O04fI7x3EsgkXSVcJpAyWGnSoxux/wBCm4is0HlBgUV6ooCiiig8OK577Ur22RoOpGZZ9zCM7L+0/wB8U68b4mtvDJM2SEXOB5+g/fXz5x3i8s8xkmfL+RG+kHsB5YHaghh5J58fHJIxTfY5J+H9/wDDNd65J5UWxtlTA6rYaVh+Z8fyAwPtSr7LOS1CLdzxjXkGHUN0GCNf+LNdMxUhpd4zyBZ3Ta5YsSH4nQ6S31pT9oPALWxsY+lGF/FUMPzSrgh9/XSSc+uK6XI1cL9p/Ny3lysUWenCWU5G7scbr8tiM0GmPg11ZS+9WPUktQPw5hoYiNsFkkzg/EMHbsoOafuGc32fFIfdrlVQyHQiHfWR5r6MNzj03rkVpJNCuIpmQyKY3UHKjUQAGXsTnHb1q85ptJLVo9cXu93pEheNyUmAAVnXSQUdds57jt8iulcD4xLYzCzvpNQc4tJsbSD/AIbkdnB2AxuPXemfjXF0tYJJ5CQiDUcdyfQUt2l+nGLGVdDJImAurB0yL4o5EYbHcKdvoaoearia+4Kud54pUFwM4GUPj7dxup275+tAvWlrcccu5DI2mHwk4OkwxgkgRjfU7EYJO3ennm6wj4hcwWQ1EQOJrjHYIVYKufN2bAx5An5VScg8cjs4egylrp3KqEjOM+Uby4K7HJ32AIp/5e4OLeHSSGkfxyyf8R27tmqi0gXCgDsBgfatleUFeqAooooCiiigKKKKDFZoooCsZrNYxQGaM1msYoDNZzWMUYoM0UUUBRRRQFYzWaxigV+deDT3kRiiYRKBkscnV+xgeWK45wRtV3Fi3DN1FXpN4RsfF327ZJzX0UVqIOFRCUyiNBIw0lwu5A3xmg3jtgbfTy+XpVZxnmWC0QtK4HnpG7HOwwvfBPn2qNzdfzRQqLbT1nYKuoZGnu2/ZTpBwWOM4rj/ABbgztI+ppZ5y2F1EZYkZIZgdK6RgA/Bnzyagm88e0iS8BhgRkhGWbfxyY7qw7BfPc/XFJ1uEwMM5Y4GdOc+SpGFG4JOAp3J7Uw3FpGwggWV3lZgz4UgxMuPAoTOpj2Zs4+1PPL/ALOpGDNNpt1kXeOIfj7jfqyg41fNRt5Hai0t+y/lj3q6eeVMQwbBHTCvKDjbO3gxuP1j6imn2xcBaa2SeMDMBJcZ/wB2R4seWx3J8sU/WNmsaBFAVVGFA8gP5nzzWvilgs0MkTk6ZEZD9GGDRHFPZdxGT3pI0JUFs6NRCEBT+843AHng0/jhBg4q7OdVveqchyNHVUKFix55UMw/xVzJOGvYzNHLEROGDRdzlUyUeNh5lgqsozkEg966nwTiY4jbvb3BPUP5otSFlAU9VO5iIYsoBOfCaC0veVIZImiHUhDAgmFihIPlkeXyrxy3ystmukSzS4GkB3OlRnwhU+FceorRFx2SCOYTI0rRtohZCpNycAqoAYkOPhYtgbE7CvXKl9czhnn0hQzYVd923xkgfBuuwIPfNUMqV6ryleqAooooCiiigKKKKAooooCiiigKKKKAooooCiiigKKKKAoorGqgzmsEUaqNVBqmgDKQQGBGCCMgj0wdq5dc8J/Hl0cNWaIAwo8bOgaM/FGx1Y0Bsg7Y2O1dUfcVq/1n/OgQuWn4XDcKsEKrcqh1dEtIsSnuC5wB9h5U78P4pFMCYpFcKcMV8j86j33L9vK2qSJDICMPpw4I7YYbjHl6VYxwAKFGdvMnf7nuaD2poYZoG1Z1UFFzJydBeqvVDK6fBLGxV03BOk+WSBStDyVPw+CaeCeSadQ/TTBw4YjGpSxLyjfDE43O29dEdhivP+X86BI5c5YnigjOlVuJmLzynGYg+7GNcY6jdiewJ8wAKcbGwWKNI4xpRAFUfqgeW9bsf6+VewaDIFZrGqsaqD1RWNVGaDNFY1VgtQes0V51b4rJNBkmsBqxnNeQv/Og2UV4zWVbNB6orzqrOqgzRWM0ZoM0VjFGKDNFAFFB/9k="/>
          <p:cNvSpPr>
            <a:spLocks noChangeAspect="1" noChangeArrowheads="1"/>
          </p:cNvSpPr>
          <p:nvPr/>
        </p:nvSpPr>
        <p:spPr bwMode="auto">
          <a:xfrm>
            <a:off x="155575" y="-1074738"/>
            <a:ext cx="3086100" cy="22479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26" name="Picture 6" descr="http://www.dhnet.org.br/memoria/1935/imagens/1935_08_vide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209800"/>
            <a:ext cx="57150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826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Brazilian </a:t>
            </a:r>
            <a:r>
              <a:rPr lang="en-GB" i="1" dirty="0" err="1"/>
              <a:t>integralismo</a:t>
            </a:r>
            <a:r>
              <a:rPr lang="en-GB" dirty="0"/>
              <a:t> </a:t>
            </a:r>
          </a:p>
        </p:txBody>
      </p:sp>
      <p:sp>
        <p:nvSpPr>
          <p:cNvPr id="3" name="Content Placeholder 2"/>
          <p:cNvSpPr>
            <a:spLocks noGrp="1"/>
          </p:cNvSpPr>
          <p:nvPr>
            <p:ph idx="1"/>
          </p:nvPr>
        </p:nvSpPr>
        <p:spPr/>
        <p:txBody>
          <a:bodyPr/>
          <a:lstStyle/>
          <a:p>
            <a:endParaRPr lang="en-GB" dirty="0"/>
          </a:p>
        </p:txBody>
      </p:sp>
      <p:pic>
        <p:nvPicPr>
          <p:cNvPr id="4098" name="Picture 2" descr="http://upload.wikimedia.org/wikipedia/commons/0/09/IntegralismoCartaz19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362200"/>
            <a:ext cx="28194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infoescola.com/wp-content/uploads/2010/03/integralist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676401"/>
            <a:ext cx="5791200" cy="4429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25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Dictatorship: The Estado Novo, 1937-1945</a:t>
            </a:r>
          </a:p>
        </p:txBody>
      </p:sp>
      <p:sp>
        <p:nvSpPr>
          <p:cNvPr id="3" name="Content Placeholder 2"/>
          <p:cNvSpPr>
            <a:spLocks noGrp="1"/>
          </p:cNvSpPr>
          <p:nvPr>
            <p:ph idx="1"/>
          </p:nvPr>
        </p:nvSpPr>
        <p:spPr/>
        <p:txBody>
          <a:bodyPr>
            <a:normAutofit fontScale="85000" lnSpcReduction="20000"/>
          </a:bodyPr>
          <a:lstStyle/>
          <a:p>
            <a:r>
              <a:rPr lang="en-GB" dirty="0"/>
              <a:t>Repression of political enemies: imprisonment, torture, exile, censorship...</a:t>
            </a:r>
          </a:p>
          <a:p>
            <a:r>
              <a:rPr lang="en-GB" dirty="0"/>
              <a:t>Extradition of Olga </a:t>
            </a:r>
            <a:r>
              <a:rPr lang="en-GB" dirty="0" err="1"/>
              <a:t>Prestes</a:t>
            </a:r>
            <a:r>
              <a:rPr lang="en-GB" dirty="0"/>
              <a:t> to Nazi concentration camp</a:t>
            </a:r>
          </a:p>
          <a:p>
            <a:r>
              <a:rPr lang="en-GB" dirty="0"/>
              <a:t>Centralization of power; use of </a:t>
            </a:r>
            <a:r>
              <a:rPr lang="en-GB" i="1" dirty="0" err="1"/>
              <a:t>intendentes</a:t>
            </a:r>
            <a:r>
              <a:rPr lang="en-GB" i="1" dirty="0"/>
              <a:t> </a:t>
            </a:r>
            <a:r>
              <a:rPr lang="en-GB" dirty="0"/>
              <a:t>in states, and “technocrats” controlled by expanding central government</a:t>
            </a:r>
            <a:endParaRPr lang="en-GB" b="1" dirty="0"/>
          </a:p>
          <a:p>
            <a:r>
              <a:rPr lang="en-GB" b="1" dirty="0"/>
              <a:t>Military co-opted </a:t>
            </a:r>
            <a:r>
              <a:rPr lang="en-GB" dirty="0"/>
              <a:t>(for now): army budget grows, states’ powers curbed</a:t>
            </a:r>
          </a:p>
          <a:p>
            <a:r>
              <a:rPr lang="en-GB" b="1" dirty="0"/>
              <a:t>Industrialisation: </a:t>
            </a:r>
            <a:r>
              <a:rPr lang="en-GB" dirty="0"/>
              <a:t>industrial output </a:t>
            </a:r>
            <a:r>
              <a:rPr lang="en-GB" b="1" dirty="0"/>
              <a:t>doubles during 1930s</a:t>
            </a:r>
            <a:r>
              <a:rPr lang="en-GB" dirty="0"/>
              <a:t>; economic growth about </a:t>
            </a:r>
            <a:r>
              <a:rPr lang="en-GB" b="1" dirty="0"/>
              <a:t>4% average, 1930-1945</a:t>
            </a:r>
          </a:p>
          <a:p>
            <a:r>
              <a:rPr lang="en-GB" dirty="0"/>
              <a:t>Nationalism through popular culture</a:t>
            </a:r>
          </a:p>
        </p:txBody>
      </p:sp>
    </p:spTree>
    <p:extLst>
      <p:ext uri="{BB962C8B-B14F-4D97-AF65-F5344CB8AC3E}">
        <p14:creationId xmlns:p14="http://schemas.microsoft.com/office/powerpoint/2010/main" val="349379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Extradition to Germany of Olga </a:t>
            </a:r>
            <a:r>
              <a:rPr lang="en-GB" b="1" dirty="0" err="1"/>
              <a:t>Prestes</a:t>
            </a:r>
            <a:endParaRPr lang="en-GB" b="1" dirty="0"/>
          </a:p>
        </p:txBody>
      </p:sp>
      <p:sp>
        <p:nvSpPr>
          <p:cNvPr id="3" name="Content Placeholder 2"/>
          <p:cNvSpPr>
            <a:spLocks noGrp="1"/>
          </p:cNvSpPr>
          <p:nvPr>
            <p:ph idx="1"/>
          </p:nvPr>
        </p:nvSpPr>
        <p:spPr/>
        <p:txBody>
          <a:bodyPr/>
          <a:lstStyle/>
          <a:p>
            <a:endParaRPr lang="en-GB" dirty="0"/>
          </a:p>
        </p:txBody>
      </p:sp>
      <p:pic>
        <p:nvPicPr>
          <p:cNvPr id="54274" name="Picture 2" descr="http://www.adorocinemabrasileiro.com.br/filmes/olga/olga-poster02.jpg"/>
          <p:cNvPicPr>
            <a:picLocks noChangeAspect="1" noChangeArrowheads="1"/>
          </p:cNvPicPr>
          <p:nvPr/>
        </p:nvPicPr>
        <p:blipFill>
          <a:blip r:embed="rId3" cstate="print"/>
          <a:srcRect/>
          <a:stretch>
            <a:fillRect/>
          </a:stretch>
        </p:blipFill>
        <p:spPr bwMode="auto">
          <a:xfrm>
            <a:off x="152400" y="1524000"/>
            <a:ext cx="3505200" cy="5472154"/>
          </a:xfrm>
          <a:prstGeom prst="rect">
            <a:avLst/>
          </a:prstGeom>
          <a:noFill/>
        </p:spPr>
      </p:pic>
      <p:pic>
        <p:nvPicPr>
          <p:cNvPr id="6146" name="Picture 2" descr="http://www.pco.org.br/biblioteca/bibli_digital/bibli_cultura/cinema/comentario_fimes/olga/fot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362200"/>
            <a:ext cx="49530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960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Corporatism</a:t>
            </a:r>
          </a:p>
        </p:txBody>
      </p:sp>
      <p:sp>
        <p:nvSpPr>
          <p:cNvPr id="3" name="Content Placeholder 2"/>
          <p:cNvSpPr>
            <a:spLocks noGrp="1"/>
          </p:cNvSpPr>
          <p:nvPr>
            <p:ph idx="1"/>
          </p:nvPr>
        </p:nvSpPr>
        <p:spPr/>
        <p:txBody>
          <a:bodyPr>
            <a:normAutofit fontScale="70000" lnSpcReduction="20000"/>
          </a:bodyPr>
          <a:lstStyle/>
          <a:p>
            <a:pPr lvl="0"/>
            <a:r>
              <a:rPr lang="en-GB" b="1" dirty="0"/>
              <a:t>Incorporation </a:t>
            </a:r>
            <a:r>
              <a:rPr lang="en-GB" dirty="0"/>
              <a:t>of different interest groups and economic sectors (syndicates) within </a:t>
            </a:r>
            <a:r>
              <a:rPr lang="en-GB" b="1" dirty="0"/>
              <a:t>state apparatus </a:t>
            </a:r>
            <a:endParaRPr lang="en-GB" dirty="0"/>
          </a:p>
          <a:p>
            <a:pPr lvl="0"/>
            <a:r>
              <a:rPr lang="en-GB" dirty="0"/>
              <a:t>So they </a:t>
            </a:r>
            <a:r>
              <a:rPr lang="en-GB" b="1" dirty="0"/>
              <a:t>cannot be sources of conflict </a:t>
            </a:r>
          </a:p>
          <a:p>
            <a:pPr lvl="0"/>
            <a:r>
              <a:rPr lang="en-GB" b="1" dirty="0"/>
              <a:t>Unions</a:t>
            </a:r>
            <a:r>
              <a:rPr lang="en-GB" dirty="0"/>
              <a:t> </a:t>
            </a:r>
            <a:r>
              <a:rPr lang="en-GB" b="1" dirty="0"/>
              <a:t>co-opted</a:t>
            </a:r>
            <a:r>
              <a:rPr lang="en-GB" dirty="0"/>
              <a:t> into state as political base for Vargas</a:t>
            </a:r>
          </a:p>
          <a:p>
            <a:r>
              <a:rPr lang="en-GB" dirty="0"/>
              <a:t>No inter-union communication; no right to strike</a:t>
            </a:r>
          </a:p>
          <a:p>
            <a:r>
              <a:rPr lang="en-GB" b="1" dirty="0"/>
              <a:t>Social / welfare legislation </a:t>
            </a:r>
            <a:r>
              <a:rPr lang="en-GB" dirty="0"/>
              <a:t>for urban workers </a:t>
            </a:r>
            <a:r>
              <a:rPr lang="en-GB" b="1" dirty="0"/>
              <a:t>(“Father of the Poor”?)</a:t>
            </a:r>
          </a:p>
          <a:p>
            <a:r>
              <a:rPr lang="en-GB" b="1" dirty="0" err="1"/>
              <a:t>Murilo</a:t>
            </a:r>
            <a:r>
              <a:rPr lang="en-GB" b="1" dirty="0"/>
              <a:t> de </a:t>
            </a:r>
            <a:r>
              <a:rPr lang="en-GB" b="1" dirty="0" err="1"/>
              <a:t>Carvalho</a:t>
            </a:r>
            <a:r>
              <a:rPr lang="en-GB" b="1" dirty="0"/>
              <a:t>: </a:t>
            </a:r>
            <a:r>
              <a:rPr lang="en-GB" dirty="0"/>
              <a:t>idea of “social citizenship” without “political citizenship”</a:t>
            </a:r>
            <a:endParaRPr lang="en-GB" b="1" dirty="0"/>
          </a:p>
          <a:p>
            <a:r>
              <a:rPr lang="en-GB" dirty="0"/>
              <a:t>Rural areas neglected</a:t>
            </a:r>
            <a:endParaRPr lang="en-GB" b="1" dirty="0"/>
          </a:p>
          <a:p>
            <a:r>
              <a:rPr lang="en-GB" dirty="0"/>
              <a:t>New </a:t>
            </a:r>
            <a:r>
              <a:rPr lang="en-GB" b="1" dirty="0"/>
              <a:t>style</a:t>
            </a:r>
            <a:r>
              <a:rPr lang="en-GB" dirty="0"/>
              <a:t> from Old Republic: appeal to ordinary Brazilians</a:t>
            </a:r>
          </a:p>
          <a:p>
            <a:r>
              <a:rPr lang="en-GB" dirty="0"/>
              <a:t>Many poor Brazilians idolize Vargas for improvements in their lives</a:t>
            </a:r>
          </a:p>
        </p:txBody>
      </p:sp>
    </p:spTree>
    <p:extLst>
      <p:ext uri="{BB962C8B-B14F-4D97-AF65-F5344CB8AC3E}">
        <p14:creationId xmlns:p14="http://schemas.microsoft.com/office/powerpoint/2010/main" val="1216743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World War II</a:t>
            </a:r>
          </a:p>
        </p:txBody>
      </p:sp>
      <p:sp>
        <p:nvSpPr>
          <p:cNvPr id="3" name="Content Placeholder 2"/>
          <p:cNvSpPr>
            <a:spLocks noGrp="1"/>
          </p:cNvSpPr>
          <p:nvPr>
            <p:ph idx="1"/>
          </p:nvPr>
        </p:nvSpPr>
        <p:spPr/>
        <p:txBody>
          <a:bodyPr>
            <a:normAutofit fontScale="85000" lnSpcReduction="20000"/>
          </a:bodyPr>
          <a:lstStyle/>
          <a:p>
            <a:r>
              <a:rPr lang="en-GB" dirty="0"/>
              <a:t>Sympathy with Axis powers: fascism, German/ Italian communities </a:t>
            </a:r>
          </a:p>
          <a:p>
            <a:r>
              <a:rPr lang="en-GB" dirty="0"/>
              <a:t>But also sympathy and ties to US/ Britain/ France</a:t>
            </a:r>
          </a:p>
          <a:p>
            <a:r>
              <a:rPr lang="en-GB" dirty="0"/>
              <a:t>Military/ trade relationship with Germany, e.g. in </a:t>
            </a:r>
            <a:r>
              <a:rPr lang="en-GB" b="1" dirty="0"/>
              <a:t>1938 $55M worth of armaments ordered from Krupp Industries</a:t>
            </a:r>
          </a:p>
          <a:p>
            <a:pPr lvl="0"/>
            <a:r>
              <a:rPr lang="en-GB" dirty="0"/>
              <a:t>Americans “court” Brazil economically and culturally, e.g. </a:t>
            </a:r>
            <a:r>
              <a:rPr lang="en-GB" b="1" dirty="0"/>
              <a:t>1940 loan of $20M, later $45M, to build VOLTA REDONDA STEEL MILL </a:t>
            </a:r>
          </a:p>
          <a:p>
            <a:pPr lvl="0"/>
            <a:r>
              <a:rPr lang="en-GB" dirty="0"/>
              <a:t>Japanese bomb Pearl Harbour, 1941; Brazil comes in on Allied side</a:t>
            </a:r>
          </a:p>
          <a:p>
            <a:r>
              <a:rPr lang="en-GB" dirty="0"/>
              <a:t>...but, sows seeds for Vargas’ downfall</a:t>
            </a:r>
          </a:p>
        </p:txBody>
      </p:sp>
    </p:spTree>
    <p:extLst>
      <p:ext uri="{BB962C8B-B14F-4D97-AF65-F5344CB8AC3E}">
        <p14:creationId xmlns:p14="http://schemas.microsoft.com/office/powerpoint/2010/main" val="2126254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a:t>
            </a:r>
            <a:r>
              <a:rPr lang="en-GB" b="1" dirty="0" err="1"/>
              <a:t>Mineiro</a:t>
            </a:r>
            <a:r>
              <a:rPr lang="en-GB" b="1" dirty="0"/>
              <a:t> Manifesto, 1943</a:t>
            </a:r>
          </a:p>
        </p:txBody>
      </p:sp>
      <p:sp>
        <p:nvSpPr>
          <p:cNvPr id="3" name="Content Placeholder 2"/>
          <p:cNvSpPr>
            <a:spLocks noGrp="1"/>
          </p:cNvSpPr>
          <p:nvPr>
            <p:ph idx="1"/>
          </p:nvPr>
        </p:nvSpPr>
        <p:spPr/>
        <p:txBody>
          <a:bodyPr/>
          <a:lstStyle/>
          <a:p>
            <a:pPr marL="0" indent="0" algn="ctr">
              <a:buNone/>
            </a:pPr>
            <a:r>
              <a:rPr lang="en-GB" sz="4000" b="1" i="1" dirty="0"/>
              <a:t>“If we fight against Fascism alongside the United Nations so that liberty and democracy may be restored to all peoples, surely we are not asking too much in demanding the same rights and guarantees for ourselves?”</a:t>
            </a:r>
            <a:endParaRPr lang="en-GB" sz="4000" i="1" dirty="0"/>
          </a:p>
          <a:p>
            <a:endParaRPr lang="en-GB" dirty="0"/>
          </a:p>
        </p:txBody>
      </p:sp>
    </p:spTree>
    <p:extLst>
      <p:ext uri="{BB962C8B-B14F-4D97-AF65-F5344CB8AC3E}">
        <p14:creationId xmlns:p14="http://schemas.microsoft.com/office/powerpoint/2010/main" val="1404743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Readings</a:t>
            </a:r>
          </a:p>
        </p:txBody>
      </p:sp>
      <p:sp>
        <p:nvSpPr>
          <p:cNvPr id="3" name="Content Placeholder 2"/>
          <p:cNvSpPr>
            <a:spLocks noGrp="1"/>
          </p:cNvSpPr>
          <p:nvPr>
            <p:ph idx="1"/>
          </p:nvPr>
        </p:nvSpPr>
        <p:spPr/>
        <p:txBody>
          <a:bodyPr>
            <a:normAutofit fontScale="85000" lnSpcReduction="20000"/>
          </a:bodyPr>
          <a:lstStyle/>
          <a:p>
            <a:pPr marL="0" indent="0">
              <a:buNone/>
            </a:pPr>
            <a:r>
              <a:rPr lang="en-GB" dirty="0"/>
              <a:t>-</a:t>
            </a:r>
            <a:r>
              <a:rPr lang="en-GB" b="1" dirty="0"/>
              <a:t>Skidmore, </a:t>
            </a:r>
            <a:r>
              <a:rPr lang="en-GB" b="1" i="1" dirty="0"/>
              <a:t>Brazil</a:t>
            </a:r>
            <a:r>
              <a:rPr lang="en-GB" b="1" dirty="0"/>
              <a:t>, </a:t>
            </a:r>
            <a:r>
              <a:rPr lang="en-GB" b="1" dirty="0" err="1"/>
              <a:t>ch</a:t>
            </a:r>
            <a:r>
              <a:rPr lang="en-GB" b="1" dirty="0"/>
              <a:t> 5; </a:t>
            </a:r>
          </a:p>
          <a:p>
            <a:pPr marL="0" indent="0">
              <a:buNone/>
            </a:pPr>
            <a:r>
              <a:rPr lang="en-GB" b="1" dirty="0"/>
              <a:t>Frank D McCann, </a:t>
            </a:r>
            <a:r>
              <a:rPr lang="en-GB" b="1" i="1" dirty="0"/>
              <a:t>Soldiers of the </a:t>
            </a:r>
            <a:r>
              <a:rPr lang="en-GB" b="1" i="1" dirty="0" err="1"/>
              <a:t>Pátria</a:t>
            </a:r>
            <a:r>
              <a:rPr lang="en-GB" b="1" i="1" dirty="0"/>
              <a:t> : a history of the Brazilian Army, 1889-1937</a:t>
            </a:r>
            <a:r>
              <a:rPr lang="en-GB" b="1" dirty="0"/>
              <a:t> (2004), Chapter 7, “The Revolution of 1930”, pp 259-300</a:t>
            </a:r>
          </a:p>
          <a:p>
            <a:pPr marL="0" indent="0">
              <a:buNone/>
            </a:pPr>
            <a:r>
              <a:rPr lang="en-GB" b="1" dirty="0"/>
              <a:t>-Robert Levine, </a:t>
            </a:r>
            <a:r>
              <a:rPr lang="en-GB" b="1" i="1" dirty="0"/>
              <a:t>Father of the Poor?</a:t>
            </a:r>
            <a:r>
              <a:rPr lang="en-GB" b="1" dirty="0"/>
              <a:t> </a:t>
            </a:r>
            <a:r>
              <a:rPr lang="en-GB" b="1" dirty="0" err="1"/>
              <a:t>ch</a:t>
            </a:r>
            <a:r>
              <a:rPr lang="en-GB" b="1" dirty="0"/>
              <a:t> 3;</a:t>
            </a:r>
          </a:p>
          <a:p>
            <a:pPr marL="0" indent="0">
              <a:buNone/>
            </a:pPr>
            <a:r>
              <a:rPr lang="en-GB" b="1" dirty="0"/>
              <a:t>Oliveira </a:t>
            </a:r>
            <a:r>
              <a:rPr lang="en-GB" b="1" dirty="0" err="1"/>
              <a:t>Vianna</a:t>
            </a:r>
            <a:r>
              <a:rPr lang="en-GB" b="1" dirty="0"/>
              <a:t>, “Why the Estado Novo?” in </a:t>
            </a:r>
            <a:r>
              <a:rPr lang="en-GB" b="1" i="1" dirty="0"/>
              <a:t>Brazil Reader</a:t>
            </a:r>
          </a:p>
          <a:p>
            <a:pPr marL="0" indent="0">
              <a:buNone/>
            </a:pPr>
            <a:r>
              <a:rPr lang="en-GB" b="1" dirty="0"/>
              <a:t>-“Ordinary People” in </a:t>
            </a:r>
            <a:r>
              <a:rPr lang="en-GB" b="1" i="1" dirty="0"/>
              <a:t>Brazil Reader;</a:t>
            </a:r>
          </a:p>
          <a:p>
            <a:pPr marL="0" indent="0">
              <a:buNone/>
            </a:pPr>
            <a:r>
              <a:rPr lang="en-GB" b="1" dirty="0"/>
              <a:t>-Joel Wolfe, “Guest Editor’s Introduction: </a:t>
            </a:r>
            <a:r>
              <a:rPr lang="en-GB" b="1" dirty="0" err="1"/>
              <a:t>Getúlio</a:t>
            </a:r>
            <a:r>
              <a:rPr lang="en-GB" b="1" dirty="0"/>
              <a:t> Vargas and his Enduring Legacy for Brazil,” </a:t>
            </a:r>
            <a:r>
              <a:rPr lang="en-GB" b="1" i="1" dirty="0" err="1"/>
              <a:t>Luso</a:t>
            </a:r>
            <a:r>
              <a:rPr lang="en-GB" b="1" i="1" dirty="0"/>
              <a:t>-Brazilian Review</a:t>
            </a:r>
            <a:r>
              <a:rPr lang="en-GB" b="1" dirty="0"/>
              <a:t> 1994</a:t>
            </a:r>
          </a:p>
          <a:p>
            <a:endParaRPr lang="en-GB" b="1" dirty="0"/>
          </a:p>
        </p:txBody>
      </p:sp>
    </p:spTree>
    <p:extLst>
      <p:ext uri="{BB962C8B-B14F-4D97-AF65-F5344CB8AC3E}">
        <p14:creationId xmlns:p14="http://schemas.microsoft.com/office/powerpoint/2010/main" val="2997353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err="1"/>
              <a:t>Getúlio</a:t>
            </a:r>
            <a:r>
              <a:rPr lang="en-GB" b="1" dirty="0"/>
              <a:t> </a:t>
            </a:r>
            <a:r>
              <a:rPr lang="en-GB" b="1" dirty="0" err="1"/>
              <a:t>Dornelles</a:t>
            </a:r>
            <a:r>
              <a:rPr lang="en-GB" b="1" dirty="0"/>
              <a:t> Vargas (1882-1954)</a:t>
            </a:r>
          </a:p>
        </p:txBody>
      </p:sp>
      <p:sp>
        <p:nvSpPr>
          <p:cNvPr id="3" name="Content Placeholder 2"/>
          <p:cNvSpPr>
            <a:spLocks noGrp="1"/>
          </p:cNvSpPr>
          <p:nvPr>
            <p:ph idx="1"/>
          </p:nvPr>
        </p:nvSpPr>
        <p:spPr/>
        <p:txBody>
          <a:bodyPr/>
          <a:lstStyle/>
          <a:p>
            <a:endParaRPr lang="en-GB"/>
          </a:p>
        </p:txBody>
      </p:sp>
      <p:pic>
        <p:nvPicPr>
          <p:cNvPr id="1026" name="Picture 2" descr="http://www.portalpepper.com.br/images/blog/2092/Getulio_Varg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0"/>
            <a:ext cx="449580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557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Discussion questions</a:t>
            </a:r>
          </a:p>
        </p:txBody>
      </p:sp>
      <p:sp>
        <p:nvSpPr>
          <p:cNvPr id="3" name="Content Placeholder 2"/>
          <p:cNvSpPr>
            <a:spLocks noGrp="1"/>
          </p:cNvSpPr>
          <p:nvPr>
            <p:ph idx="1"/>
          </p:nvPr>
        </p:nvSpPr>
        <p:spPr/>
        <p:txBody>
          <a:bodyPr>
            <a:normAutofit fontScale="92500" lnSpcReduction="20000"/>
          </a:bodyPr>
          <a:lstStyle/>
          <a:p>
            <a:r>
              <a:rPr lang="en-GB" b="1" dirty="0"/>
              <a:t>What was the rationale for the Estado Novo? What political problems of the day did it purport to solve (beyond keeping Vargas in power)?</a:t>
            </a:r>
          </a:p>
          <a:p>
            <a:r>
              <a:rPr lang="en-GB" b="1" dirty="0"/>
              <a:t>To what degree were the aims of the Estado Novo implemented?</a:t>
            </a:r>
          </a:p>
          <a:p>
            <a:r>
              <a:rPr lang="en-GB" b="1" dirty="0"/>
              <a:t>Did Vargas deserve the title “Father of the Poor”?</a:t>
            </a:r>
          </a:p>
          <a:p>
            <a:r>
              <a:rPr lang="en-GB" b="1" dirty="0"/>
              <a:t>What was the relationship between Vargas and the military?</a:t>
            </a:r>
          </a:p>
          <a:p>
            <a:r>
              <a:rPr lang="en-GB" b="1" dirty="0"/>
              <a:t>What were Vargas’ legacies to Brazilian politics?</a:t>
            </a:r>
          </a:p>
          <a:p>
            <a:endParaRPr lang="en-GB" b="1" dirty="0"/>
          </a:p>
          <a:p>
            <a:pPr marL="0" indent="0">
              <a:buNone/>
            </a:pPr>
            <a:endParaRPr lang="en-GB" b="1" dirty="0"/>
          </a:p>
          <a:p>
            <a:endParaRPr lang="en-GB" dirty="0"/>
          </a:p>
        </p:txBody>
      </p:sp>
    </p:spTree>
    <p:extLst>
      <p:ext uri="{BB962C8B-B14F-4D97-AF65-F5344CB8AC3E}">
        <p14:creationId xmlns:p14="http://schemas.microsoft.com/office/powerpoint/2010/main" val="2635508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former military man…</a:t>
            </a:r>
          </a:p>
        </p:txBody>
      </p:sp>
      <p:sp>
        <p:nvSpPr>
          <p:cNvPr id="3" name="Content Placeholder 2"/>
          <p:cNvSpPr>
            <a:spLocks noGrp="1"/>
          </p:cNvSpPr>
          <p:nvPr>
            <p:ph idx="1"/>
          </p:nvPr>
        </p:nvSpPr>
        <p:spPr/>
        <p:txBody>
          <a:bodyPr/>
          <a:lstStyle/>
          <a:p>
            <a:endParaRPr lang="en-GB"/>
          </a:p>
        </p:txBody>
      </p:sp>
      <p:pic>
        <p:nvPicPr>
          <p:cNvPr id="3074" name="Picture 2" descr="http://biografiagetuliovargas.files.wordpress.com/2012/05/2-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682930"/>
            <a:ext cx="6781800" cy="4794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571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 and wily political operator</a:t>
            </a:r>
          </a:p>
        </p:txBody>
      </p:sp>
      <p:sp>
        <p:nvSpPr>
          <p:cNvPr id="3" name="Content Placeholder 2"/>
          <p:cNvSpPr>
            <a:spLocks noGrp="1"/>
          </p:cNvSpPr>
          <p:nvPr>
            <p:ph idx="1"/>
          </p:nvPr>
        </p:nvSpPr>
        <p:spPr/>
        <p:txBody>
          <a:bodyPr/>
          <a:lstStyle/>
          <a:p>
            <a:endParaRPr lang="en-GB" dirty="0"/>
          </a:p>
        </p:txBody>
      </p:sp>
      <p:pic>
        <p:nvPicPr>
          <p:cNvPr id="2050" name="Picture 2" descr="http://www.biography.com/imported/images/Biography/Images/Profiles/V/Getulio-Vargas-40475-1-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454330"/>
            <a:ext cx="4724400" cy="509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570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Vargas comes to power, 1930</a:t>
            </a:r>
          </a:p>
        </p:txBody>
      </p:sp>
      <p:sp>
        <p:nvSpPr>
          <p:cNvPr id="3" name="Content Placeholder 2"/>
          <p:cNvSpPr>
            <a:spLocks noGrp="1"/>
          </p:cNvSpPr>
          <p:nvPr>
            <p:ph idx="1"/>
          </p:nvPr>
        </p:nvSpPr>
        <p:spPr/>
        <p:txBody>
          <a:bodyPr>
            <a:normAutofit fontScale="85000" lnSpcReduction="20000"/>
          </a:bodyPr>
          <a:lstStyle/>
          <a:p>
            <a:r>
              <a:rPr lang="en-GB" dirty="0"/>
              <a:t>Elections perceived as corrupt and flawed</a:t>
            </a:r>
          </a:p>
          <a:p>
            <a:r>
              <a:rPr lang="en-GB" dirty="0"/>
              <a:t>Dissatisfaction among </a:t>
            </a:r>
            <a:r>
              <a:rPr lang="en-GB" i="1" dirty="0" err="1"/>
              <a:t>tenentes</a:t>
            </a:r>
            <a:r>
              <a:rPr lang="en-GB" dirty="0"/>
              <a:t>; barracks revolts and </a:t>
            </a:r>
            <a:r>
              <a:rPr lang="en-GB" dirty="0" err="1"/>
              <a:t>Prestes</a:t>
            </a:r>
            <a:r>
              <a:rPr lang="en-GB" dirty="0"/>
              <a:t> Column </a:t>
            </a:r>
          </a:p>
          <a:p>
            <a:r>
              <a:rPr lang="en-GB" dirty="0"/>
              <a:t> regional jealousy of Sao Paulo’s dominance; growth of Rio Grande do </a:t>
            </a:r>
            <a:r>
              <a:rPr lang="en-GB" dirty="0" err="1"/>
              <a:t>Sul</a:t>
            </a:r>
            <a:endParaRPr lang="en-GB" dirty="0"/>
          </a:p>
          <a:p>
            <a:r>
              <a:rPr lang="en-GB" dirty="0"/>
              <a:t>Wall St Crash 1929: coffee prices massively hit…</a:t>
            </a:r>
          </a:p>
          <a:p>
            <a:r>
              <a:rPr lang="en-GB" b="1" dirty="0"/>
              <a:t>1929 “Liberal Alliance” </a:t>
            </a:r>
            <a:r>
              <a:rPr lang="en-GB" dirty="0"/>
              <a:t>formed to elect Vargas instead of another </a:t>
            </a:r>
            <a:r>
              <a:rPr lang="en-GB" dirty="0" err="1"/>
              <a:t>paulista</a:t>
            </a:r>
            <a:r>
              <a:rPr lang="en-GB" dirty="0"/>
              <a:t> president…</a:t>
            </a:r>
          </a:p>
          <a:p>
            <a:r>
              <a:rPr lang="en-GB" dirty="0"/>
              <a:t>Assassination of </a:t>
            </a:r>
            <a:r>
              <a:rPr lang="en-GB" dirty="0" err="1"/>
              <a:t>João</a:t>
            </a:r>
            <a:r>
              <a:rPr lang="en-GB" dirty="0"/>
              <a:t> Pessoa </a:t>
            </a:r>
            <a:r>
              <a:rPr lang="en-GB" dirty="0">
                <a:sym typeface="Wingdings" pitchFamily="2" charset="2"/>
              </a:rPr>
              <a:t></a:t>
            </a:r>
            <a:r>
              <a:rPr lang="en-GB" dirty="0"/>
              <a:t> Vargas </a:t>
            </a:r>
            <a:r>
              <a:rPr lang="en-GB" b="1" dirty="0"/>
              <a:t>coup from Rio Grande and Minas</a:t>
            </a:r>
          </a:p>
          <a:p>
            <a:r>
              <a:rPr lang="en-GB" b="1" dirty="0"/>
              <a:t>Military back Vargas from Rio</a:t>
            </a:r>
          </a:p>
          <a:p>
            <a:endParaRPr lang="en-GB" dirty="0"/>
          </a:p>
        </p:txBody>
      </p:sp>
    </p:spTree>
    <p:extLst>
      <p:ext uri="{BB962C8B-B14F-4D97-AF65-F5344CB8AC3E}">
        <p14:creationId xmlns:p14="http://schemas.microsoft.com/office/powerpoint/2010/main" val="2403841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Vargas: a product of the Old Republic</a:t>
            </a:r>
          </a:p>
        </p:txBody>
      </p:sp>
      <p:sp>
        <p:nvSpPr>
          <p:cNvPr id="3" name="Content Placeholder 2"/>
          <p:cNvSpPr>
            <a:spLocks noGrp="1"/>
          </p:cNvSpPr>
          <p:nvPr>
            <p:ph idx="1"/>
          </p:nvPr>
        </p:nvSpPr>
        <p:spPr/>
        <p:txBody>
          <a:bodyPr>
            <a:normAutofit/>
          </a:bodyPr>
          <a:lstStyle/>
          <a:p>
            <a:pPr marL="0" indent="0">
              <a:buNone/>
            </a:pPr>
            <a:r>
              <a:rPr lang="en-GB" b="1" i="1" dirty="0"/>
              <a:t>“Vargas managed with extreme competence the complex regional political game, redefining loyalties, isolating resistance and shaping a new system of subordination to the goals of a new power centre. To this end, he could count on his experience as a politician coming from the Old Republic, something he never ceased to be.” </a:t>
            </a:r>
          </a:p>
          <a:p>
            <a:pPr marL="0" indent="0">
              <a:buNone/>
            </a:pPr>
            <a:r>
              <a:rPr lang="en-GB" sz="2800" dirty="0"/>
              <a:t>Aspasia Camargo et. al, </a:t>
            </a:r>
            <a:r>
              <a:rPr lang="en-GB" sz="2800" i="1" dirty="0"/>
              <a:t>O </a:t>
            </a:r>
            <a:r>
              <a:rPr lang="en-GB" sz="2800" i="1" dirty="0" err="1"/>
              <a:t>Golpe</a:t>
            </a:r>
            <a:r>
              <a:rPr lang="en-GB" sz="2800" i="1" dirty="0"/>
              <a:t> </a:t>
            </a:r>
            <a:r>
              <a:rPr lang="en-GB" sz="2800" i="1" dirty="0" err="1"/>
              <a:t>Silencioso</a:t>
            </a:r>
            <a:r>
              <a:rPr lang="en-GB" sz="2800" i="1" dirty="0"/>
              <a:t> </a:t>
            </a:r>
            <a:r>
              <a:rPr lang="en-GB" sz="2800" dirty="0"/>
              <a:t>(1989)</a:t>
            </a:r>
            <a:endParaRPr lang="en-GB" sz="2800" b="1" i="1" dirty="0"/>
          </a:p>
          <a:p>
            <a:endParaRPr lang="en-GB" dirty="0"/>
          </a:p>
        </p:txBody>
      </p:sp>
    </p:spTree>
    <p:extLst>
      <p:ext uri="{BB962C8B-B14F-4D97-AF65-F5344CB8AC3E}">
        <p14:creationId xmlns:p14="http://schemas.microsoft.com/office/powerpoint/2010/main" val="3968392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How much change does Vargas effect personally? </a:t>
            </a:r>
          </a:p>
        </p:txBody>
      </p:sp>
      <p:sp>
        <p:nvSpPr>
          <p:cNvPr id="3" name="Content Placeholder 2"/>
          <p:cNvSpPr>
            <a:spLocks noGrp="1"/>
          </p:cNvSpPr>
          <p:nvPr>
            <p:ph idx="1"/>
          </p:nvPr>
        </p:nvSpPr>
        <p:spPr/>
        <p:txBody>
          <a:bodyPr>
            <a:normAutofit fontScale="92500"/>
          </a:bodyPr>
          <a:lstStyle/>
          <a:p>
            <a:r>
              <a:rPr lang="en-GB" b="1" dirty="0"/>
              <a:t>Vargas builds a cult of personality, but:</a:t>
            </a:r>
          </a:p>
          <a:p>
            <a:r>
              <a:rPr lang="en-GB" b="1" dirty="0"/>
              <a:t>Structural economic and social changes </a:t>
            </a:r>
            <a:r>
              <a:rPr lang="en-GB" dirty="0"/>
              <a:t>are common to other Latin American countries in the period</a:t>
            </a:r>
          </a:p>
          <a:p>
            <a:r>
              <a:rPr lang="en-GB" b="1" dirty="0"/>
              <a:t>International political arena</a:t>
            </a:r>
            <a:r>
              <a:rPr lang="en-GB" dirty="0"/>
              <a:t>: communism v fascism; build-up to World War II; US and Germany vie for influence in Brazil</a:t>
            </a:r>
          </a:p>
          <a:p>
            <a:r>
              <a:rPr lang="en-GB" dirty="0"/>
              <a:t>How </a:t>
            </a:r>
            <a:r>
              <a:rPr lang="en-GB" b="1" dirty="0"/>
              <a:t>successful </a:t>
            </a:r>
            <a:r>
              <a:rPr lang="en-GB" dirty="0"/>
              <a:t>are initiatives of Vargas’ regimes? Distinction between rhetoric and practice?</a:t>
            </a:r>
          </a:p>
          <a:p>
            <a:endParaRPr lang="en-GB" dirty="0"/>
          </a:p>
        </p:txBody>
      </p:sp>
    </p:spTree>
    <p:extLst>
      <p:ext uri="{BB962C8B-B14F-4D97-AF65-F5344CB8AC3E}">
        <p14:creationId xmlns:p14="http://schemas.microsoft.com/office/powerpoint/2010/main" val="1020889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Consolidating power, 1930-1934</a:t>
            </a:r>
          </a:p>
        </p:txBody>
      </p:sp>
      <p:sp>
        <p:nvSpPr>
          <p:cNvPr id="3" name="Content Placeholder 2"/>
          <p:cNvSpPr>
            <a:spLocks noGrp="1"/>
          </p:cNvSpPr>
          <p:nvPr>
            <p:ph idx="1"/>
          </p:nvPr>
        </p:nvSpPr>
        <p:spPr/>
        <p:txBody>
          <a:bodyPr>
            <a:normAutofit fontScale="85000" lnSpcReduction="20000"/>
          </a:bodyPr>
          <a:lstStyle/>
          <a:p>
            <a:r>
              <a:rPr lang="en-GB" dirty="0"/>
              <a:t>Heterogeneous aims / interests behind Liberal Alliance and 1930 Revolution </a:t>
            </a:r>
          </a:p>
          <a:p>
            <a:r>
              <a:rPr lang="en-GB" dirty="0"/>
              <a:t>Therefore, just staying in power is a challenge initially</a:t>
            </a:r>
          </a:p>
          <a:p>
            <a:r>
              <a:rPr lang="en-GB" dirty="0"/>
              <a:t>Economic crisis (Wall Street crash, 1929)</a:t>
            </a:r>
          </a:p>
          <a:p>
            <a:r>
              <a:rPr lang="en-GB" dirty="0"/>
              <a:t>Declaration of </a:t>
            </a:r>
            <a:r>
              <a:rPr lang="en-GB" b="1" dirty="0"/>
              <a:t>emergency powers</a:t>
            </a:r>
            <a:r>
              <a:rPr lang="en-GB" dirty="0"/>
              <a:t> November 1930; </a:t>
            </a:r>
            <a:r>
              <a:rPr lang="en-GB" b="1" dirty="0"/>
              <a:t>states now controlled by central government; </a:t>
            </a:r>
            <a:r>
              <a:rPr lang="en-GB" dirty="0"/>
              <a:t>rule by “</a:t>
            </a:r>
            <a:r>
              <a:rPr lang="en-GB" dirty="0" err="1"/>
              <a:t>interventors</a:t>
            </a:r>
            <a:r>
              <a:rPr lang="en-GB" dirty="0"/>
              <a:t>”</a:t>
            </a:r>
            <a:endParaRPr lang="en-GB" b="1" dirty="0"/>
          </a:p>
          <a:p>
            <a:r>
              <a:rPr lang="en-GB" dirty="0"/>
              <a:t>Sao Paulo Constitutionalist War, 1932 </a:t>
            </a:r>
          </a:p>
          <a:p>
            <a:r>
              <a:rPr lang="en-GB" dirty="0"/>
              <a:t>No backing for SP from other states</a:t>
            </a:r>
          </a:p>
          <a:p>
            <a:r>
              <a:rPr lang="en-GB" dirty="0"/>
              <a:t>Military loyal in exchange for favours</a:t>
            </a:r>
          </a:p>
          <a:p>
            <a:pPr marL="0" indent="0">
              <a:buNone/>
            </a:pPr>
            <a:r>
              <a:rPr lang="en-GB" dirty="0">
                <a:sym typeface="Wingdings" pitchFamily="2" charset="2"/>
              </a:rPr>
              <a:t> regionalist threat defeated</a:t>
            </a:r>
            <a:endParaRPr lang="en-GB" dirty="0"/>
          </a:p>
        </p:txBody>
      </p:sp>
    </p:spTree>
    <p:extLst>
      <p:ext uri="{BB962C8B-B14F-4D97-AF65-F5344CB8AC3E}">
        <p14:creationId xmlns:p14="http://schemas.microsoft.com/office/powerpoint/2010/main" val="1587722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1506" name="Picture 2" descr="http://upload.wikimedia.org/wikipedia/commons/1/15/Cartaz_Revolucion%C3%A1rio_1.jpg">
            <a:hlinkClick r:id="rId3"/>
          </p:cNvPr>
          <p:cNvPicPr>
            <a:picLocks noChangeAspect="1" noChangeArrowheads="1"/>
          </p:cNvPicPr>
          <p:nvPr/>
        </p:nvPicPr>
        <p:blipFill>
          <a:blip r:embed="rId4" cstate="print"/>
          <a:srcRect/>
          <a:stretch>
            <a:fillRect/>
          </a:stretch>
        </p:blipFill>
        <p:spPr bwMode="auto">
          <a:xfrm>
            <a:off x="500034" y="785794"/>
            <a:ext cx="3500462" cy="5643602"/>
          </a:xfrm>
          <a:prstGeom prst="rect">
            <a:avLst/>
          </a:prstGeom>
          <a:noFill/>
        </p:spPr>
      </p:pic>
      <p:pic>
        <p:nvPicPr>
          <p:cNvPr id="21508" name="Picture 4" descr="http://upload.wikimedia.org/wikipedia/commons/thumb/a/ad/Volunt%C3%A1rio_paulista_na_Revolu%C3%A7%C3%A3o_Constitucionalista.jpg/180px-Volunt%C3%A1rio_paulista_na_Revolu%C3%A7%C3%A3o_Constitucionalista.jpg">
            <a:hlinkClick r:id="rId5"/>
          </p:cNvPr>
          <p:cNvPicPr>
            <a:picLocks noChangeAspect="1" noChangeArrowheads="1"/>
          </p:cNvPicPr>
          <p:nvPr/>
        </p:nvPicPr>
        <p:blipFill>
          <a:blip r:embed="rId6" cstate="print"/>
          <a:srcRect/>
          <a:stretch>
            <a:fillRect/>
          </a:stretch>
        </p:blipFill>
        <p:spPr bwMode="auto">
          <a:xfrm>
            <a:off x="4786314" y="857232"/>
            <a:ext cx="3357586" cy="5429288"/>
          </a:xfrm>
          <a:prstGeom prst="rect">
            <a:avLst/>
          </a:prstGeom>
          <a:noFill/>
        </p:spPr>
      </p:pic>
    </p:spTree>
    <p:extLst>
      <p:ext uri="{BB962C8B-B14F-4D97-AF65-F5344CB8AC3E}">
        <p14:creationId xmlns:p14="http://schemas.microsoft.com/office/powerpoint/2010/main" val="1290133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438</TotalTime>
  <Words>1020</Words>
  <Application>Microsoft Office PowerPoint</Application>
  <PresentationFormat>On-screen Show (4:3)</PresentationFormat>
  <Paragraphs>98</Paragraphs>
  <Slides>20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Wingdings</vt:lpstr>
      <vt:lpstr>Office Theme</vt:lpstr>
      <vt:lpstr>Week 6: Vargas and the Estado Novo, 1930-1945</vt:lpstr>
      <vt:lpstr>Getúlio Dornelles Vargas (1882-1954)</vt:lpstr>
      <vt:lpstr>A former military man…</vt:lpstr>
      <vt:lpstr>… and wily political operator</vt:lpstr>
      <vt:lpstr>Vargas comes to power, 1930</vt:lpstr>
      <vt:lpstr>Vargas: a product of the Old Republic</vt:lpstr>
      <vt:lpstr>How much change does Vargas effect personally? </vt:lpstr>
      <vt:lpstr>Consolidating power, 1930-1934</vt:lpstr>
      <vt:lpstr>PowerPoint Presentation</vt:lpstr>
      <vt:lpstr>A new Constitution, 1934 </vt:lpstr>
      <vt:lpstr>Negotiating between right and left </vt:lpstr>
      <vt:lpstr>Brazilian communism</vt:lpstr>
      <vt:lpstr>Brazilian integralismo </vt:lpstr>
      <vt:lpstr>Dictatorship: The Estado Novo, 1937-1945</vt:lpstr>
      <vt:lpstr>Extradition to Germany of Olga Prestes</vt:lpstr>
      <vt:lpstr>Corporatism</vt:lpstr>
      <vt:lpstr>World War II</vt:lpstr>
      <vt:lpstr>The Mineiro Manifesto, 1943</vt:lpstr>
      <vt:lpstr>Readings</vt:lpstr>
      <vt:lpstr>Discussion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6: Vargas and the Estado Novo, 1930 - 1945</dc:title>
  <dc:creator>user</dc:creator>
  <cp:lastModifiedBy>camillia</cp:lastModifiedBy>
  <cp:revision>22</cp:revision>
  <dcterms:created xsi:type="dcterms:W3CDTF">2006-08-16T00:00:00Z</dcterms:created>
  <dcterms:modified xsi:type="dcterms:W3CDTF">2017-01-18T21:31:34Z</dcterms:modified>
</cp:coreProperties>
</file>