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1" r:id="rId2"/>
    <p:sldId id="272" r:id="rId3"/>
    <p:sldId id="257" r:id="rId4"/>
    <p:sldId id="273" r:id="rId5"/>
    <p:sldId id="274" r:id="rId6"/>
    <p:sldId id="262" r:id="rId7"/>
    <p:sldId id="275" r:id="rId8"/>
    <p:sldId id="266" r:id="rId9"/>
    <p:sldId id="267" r:id="rId10"/>
    <p:sldId id="268" r:id="rId11"/>
    <p:sldId id="277" r:id="rId12"/>
    <p:sldId id="280" r:id="rId13"/>
    <p:sldId id="278" r:id="rId14"/>
    <p:sldId id="279" r:id="rId15"/>
    <p:sldId id="269" r:id="rId16"/>
    <p:sldId id="291" r:id="rId17"/>
    <p:sldId id="281" r:id="rId18"/>
    <p:sldId id="258" r:id="rId19"/>
    <p:sldId id="290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26A94-29F2-402E-8E02-6893413DEBA0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5DDAE-E0FB-4CB7-B618-D526CDACF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288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AC27C-9B01-4F12-84E9-68612E3E5C2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80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Carmen Miranda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AC27C-9B01-4F12-84E9-68612E3E5C2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05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npix.net/gallery/carmen-miranda-picture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4: National Identity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Samba, Football and “Racial Democracy”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06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Restoration of historical sites and museums:</a:t>
            </a:r>
            <a:br>
              <a:rPr lang="en-GB" b="1" dirty="0"/>
            </a:br>
            <a:r>
              <a:rPr lang="en-GB" b="1" dirty="0"/>
              <a:t>The </a:t>
            </a:r>
            <a:r>
              <a:rPr lang="en-GB" b="1" dirty="0" err="1"/>
              <a:t>Museu</a:t>
            </a:r>
            <a:r>
              <a:rPr lang="en-GB" b="1" dirty="0"/>
              <a:t> Imperial, </a:t>
            </a:r>
            <a:r>
              <a:rPr lang="en-GB" b="1" dirty="0" err="1"/>
              <a:t>Petrópolis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 descr="http://upload.wikimedia.org/wikipedia/commons/3/38/PetropolisMuseuImperial1-CCBY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6858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190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Brazilian </a:t>
            </a:r>
            <a:r>
              <a:rPr lang="en-GB" b="1" i="1" dirty="0" err="1"/>
              <a:t>futebol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Origins in British railroad companies and other commercial interests</a:t>
            </a:r>
          </a:p>
          <a:p>
            <a:r>
              <a:rPr lang="en-GB" dirty="0"/>
              <a:t>Hugely popular at amateur level before Vargas</a:t>
            </a:r>
          </a:p>
          <a:p>
            <a:r>
              <a:rPr lang="en-GB" dirty="0"/>
              <a:t>Vargas creates </a:t>
            </a:r>
            <a:r>
              <a:rPr lang="en-GB" b="1" dirty="0"/>
              <a:t>National Sport Council 1941 </a:t>
            </a:r>
            <a:r>
              <a:rPr lang="en-GB" dirty="0"/>
              <a:t>to provide state funding </a:t>
            </a:r>
          </a:p>
          <a:p>
            <a:r>
              <a:rPr lang="en-GB" dirty="0"/>
              <a:t>Brazil is the only country to have qualified for every World Cup since 1930</a:t>
            </a:r>
          </a:p>
          <a:p>
            <a:r>
              <a:rPr lang="en-GB" dirty="0"/>
              <a:t> First World Cup win in 1958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298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first world cup win in 1958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196" name="Picture 4" descr="194445post_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19200"/>
            <a:ext cx="4572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152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Capoeira:</a:t>
            </a:r>
            <a:r>
              <a:rPr lang="en-GB" b="1" i="1" dirty="0"/>
              <a:t> </a:t>
            </a:r>
            <a:r>
              <a:rPr lang="en-GB" dirty="0"/>
              <a:t>the Afro Brazilian dance/ fight/ game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Descends from days of slavery</a:t>
            </a:r>
          </a:p>
          <a:p>
            <a:r>
              <a:rPr lang="en-GB" dirty="0"/>
              <a:t>Criminalised and spurned by Old Republic, associated with blackness, crime, poverty</a:t>
            </a:r>
          </a:p>
          <a:p>
            <a:r>
              <a:rPr lang="en-GB" dirty="0"/>
              <a:t>1940 penal code decriminalises capoeira</a:t>
            </a:r>
          </a:p>
          <a:p>
            <a:r>
              <a:rPr lang="en-GB" dirty="0"/>
              <a:t>1941: National Department of Brazilian Martial Arts formed under Sports Council</a:t>
            </a:r>
          </a:p>
          <a:p>
            <a:r>
              <a:rPr lang="en-GB" dirty="0" err="1"/>
              <a:t>Professionalisation</a:t>
            </a:r>
            <a:r>
              <a:rPr lang="en-GB" dirty="0"/>
              <a:t> of capoeira in Bahia under </a:t>
            </a:r>
            <a:r>
              <a:rPr lang="en-GB" dirty="0" err="1"/>
              <a:t>Mestre</a:t>
            </a:r>
            <a:r>
              <a:rPr lang="en-GB" dirty="0"/>
              <a:t> </a:t>
            </a:r>
            <a:r>
              <a:rPr lang="en-GB" dirty="0" err="1"/>
              <a:t>Bimba</a:t>
            </a:r>
            <a:r>
              <a:rPr lang="en-GB" dirty="0"/>
              <a:t> in 1940s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0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Capoeira – an Afro-Brazilian martial art, now practised the world 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https://encrypted-tbn2.gstatic.com/images?q=tbn:ANd9GcT4HZE6syOUHNoxQNkRs-xwtZQBfYwlUDFutgZSRp2Uf_xpDz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09799"/>
            <a:ext cx="5334000" cy="409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644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President Vargas meets </a:t>
            </a:r>
            <a:r>
              <a:rPr lang="en-GB" b="1" dirty="0" err="1"/>
              <a:t>Mestre</a:t>
            </a:r>
            <a:r>
              <a:rPr lang="en-GB" b="1" dirty="0"/>
              <a:t> </a:t>
            </a:r>
            <a:r>
              <a:rPr lang="en-GB" b="1" dirty="0" err="1"/>
              <a:t>Bimba</a:t>
            </a:r>
            <a:r>
              <a:rPr lang="en-GB" b="1" dirty="0"/>
              <a:t>, 1951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78388" y="2174875"/>
            <a:ext cx="3808412" cy="395128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3200" b="1" dirty="0"/>
              <a:t>Vargas: </a:t>
            </a:r>
          </a:p>
          <a:p>
            <a:pPr marL="0" indent="0" algn="ctr">
              <a:buNone/>
            </a:pPr>
            <a:r>
              <a:rPr lang="en-GB" sz="3200" b="1" i="1" dirty="0"/>
              <a:t>“Capoeira is the only authentically Brazilian contribution to physical education and it should be considered our national martial art”</a:t>
            </a:r>
          </a:p>
        </p:txBody>
      </p:sp>
      <p:pic>
        <p:nvPicPr>
          <p:cNvPr id="1026" name="Picture 2" descr="http://1.bp.blogspot.com/-Rz9hRMozO04/UP_uoVIqT8I/AAAAAAAABLE/oQ7jHT_aE3c/s1600/bimbagetul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54994"/>
            <a:ext cx="4192588" cy="44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253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“Racial democracy” or racist exclusion?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/>
              <a:t>Gilberto </a:t>
            </a:r>
            <a:r>
              <a:rPr lang="en-GB" b="1" dirty="0" err="1"/>
              <a:t>Freyre’s</a:t>
            </a:r>
            <a:r>
              <a:rPr lang="en-GB" b="1" dirty="0"/>
              <a:t> 1933 classic </a:t>
            </a:r>
            <a:r>
              <a:rPr lang="en-GB" b="1" i="1" dirty="0"/>
              <a:t>The Masters and the Slaves </a:t>
            </a:r>
            <a:r>
              <a:rPr lang="en-GB" b="1" dirty="0"/>
              <a:t>is published in Brazil (1933) [see e-book at library]</a:t>
            </a:r>
            <a:r>
              <a:rPr lang="en-GB" dirty="0"/>
              <a:t> </a:t>
            </a:r>
          </a:p>
          <a:p>
            <a:r>
              <a:rPr lang="en-GB" dirty="0"/>
              <a:t>Book is very well received in Brazil although </a:t>
            </a:r>
            <a:r>
              <a:rPr lang="en-GB" dirty="0" err="1"/>
              <a:t>Freyre</a:t>
            </a:r>
            <a:r>
              <a:rPr lang="en-GB" dirty="0"/>
              <a:t> himself is in exile from 1930; founding moment for Brazilian notions of “racial democracy”</a:t>
            </a:r>
          </a:p>
          <a:p>
            <a:r>
              <a:rPr lang="en-GB" dirty="0"/>
              <a:t>Part of 1930s/40s rethinking of Afro-Brazilian contributions to Brazilian culture and history</a:t>
            </a:r>
            <a:endParaRPr lang="en-GB" b="1" dirty="0"/>
          </a:p>
          <a:p>
            <a:r>
              <a:rPr lang="en-GB" dirty="0"/>
              <a:t>… meanwhile, Vargas regime is </a:t>
            </a:r>
            <a:r>
              <a:rPr lang="en-GB" b="1" dirty="0"/>
              <a:t>very close to some of the </a:t>
            </a:r>
            <a:r>
              <a:rPr lang="en-GB" b="1" dirty="0" err="1"/>
              <a:t>integralist</a:t>
            </a:r>
            <a:r>
              <a:rPr lang="en-GB" b="1" dirty="0"/>
              <a:t>/ quasi-fascist elements of national political life</a:t>
            </a:r>
          </a:p>
          <a:p>
            <a:r>
              <a:rPr lang="en-GB" b="1" dirty="0"/>
              <a:t>Immigration: Africans are barred (since late C19) but also non-whites, non-Catholics, Jews…</a:t>
            </a:r>
          </a:p>
          <a:p>
            <a:r>
              <a:rPr lang="en-GB" b="1" dirty="0"/>
              <a:t>See Jeffrey Lesser “Immigration and shifting concepts of national identity” (seminar reading for today)</a:t>
            </a:r>
          </a:p>
        </p:txBody>
      </p:sp>
    </p:spTree>
    <p:extLst>
      <p:ext uri="{BB962C8B-B14F-4D97-AF65-F5344CB8AC3E}">
        <p14:creationId xmlns:p14="http://schemas.microsoft.com/office/powerpoint/2010/main" val="995399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International dimensions of culture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US “wooing” Latin America culturally, politically, economically – “Good Neighbour” policy in Latin America </a:t>
            </a:r>
          </a:p>
          <a:p>
            <a:r>
              <a:rPr lang="en-GB" dirty="0"/>
              <a:t>Wants military alliance and </a:t>
            </a:r>
            <a:r>
              <a:rPr lang="en-GB" b="1" dirty="0"/>
              <a:t>market for consumer goods</a:t>
            </a:r>
          </a:p>
          <a:p>
            <a:r>
              <a:rPr lang="en-GB" dirty="0"/>
              <a:t>American culture in Brazil; “Brazilian” culture exported to US… e.g. Carmen Miranda...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730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9698" name="Picture 2" descr="Carmen Miranda Picture Galler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14290"/>
            <a:ext cx="4324350" cy="6643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0258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New books on </a:t>
            </a:r>
            <a:r>
              <a:rPr lang="en-GB" b="1" i="1" dirty="0" err="1"/>
              <a:t>futebol</a:t>
            </a:r>
            <a:r>
              <a:rPr lang="en-GB" b="1" dirty="0"/>
              <a:t>,</a:t>
            </a:r>
            <a:r>
              <a:rPr lang="en-GB" b="1" i="1" dirty="0"/>
              <a:t> </a:t>
            </a:r>
            <a:r>
              <a:rPr lang="en-GB" b="1" dirty="0"/>
              <a:t>working-class culture and internal migration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Paulo </a:t>
            </a:r>
            <a:r>
              <a:rPr lang="en-GB" dirty="0" err="1"/>
              <a:t>Fontes</a:t>
            </a:r>
            <a:r>
              <a:rPr lang="en-GB" dirty="0"/>
              <a:t>, </a:t>
            </a:r>
            <a:r>
              <a:rPr lang="en-GB" i="1" dirty="0"/>
              <a:t>Migration and the Making of Industrial Sao Paulo</a:t>
            </a:r>
            <a:r>
              <a:rPr lang="en-GB" dirty="0"/>
              <a:t>, trans. Ned Sublette, forward by Barbara Weinstein. Duke University Press, 2016 [e-book at Library]</a:t>
            </a:r>
          </a:p>
          <a:p>
            <a:r>
              <a:rPr lang="en-GB" dirty="0"/>
              <a:t>Paulo </a:t>
            </a:r>
            <a:r>
              <a:rPr lang="en-GB" dirty="0" err="1"/>
              <a:t>Fontes</a:t>
            </a:r>
            <a:r>
              <a:rPr lang="en-GB" dirty="0"/>
              <a:t> and Bernardo </a:t>
            </a:r>
            <a:r>
              <a:rPr lang="en-GB" dirty="0" err="1"/>
              <a:t>Buarque</a:t>
            </a:r>
            <a:r>
              <a:rPr lang="en-GB" dirty="0"/>
              <a:t> de </a:t>
            </a:r>
            <a:r>
              <a:rPr lang="en-GB" dirty="0" err="1"/>
              <a:t>Holanda</a:t>
            </a:r>
            <a:r>
              <a:rPr lang="en-GB" dirty="0"/>
              <a:t>, </a:t>
            </a:r>
            <a:r>
              <a:rPr lang="en-GB" i="1" dirty="0"/>
              <a:t>The Country of Football: Politics, Culture and the Beautiful Game in Brazil</a:t>
            </a:r>
            <a:r>
              <a:rPr lang="en-GB" dirty="0"/>
              <a:t>. 2014 [two copies in library]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49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Last week: Vargas in power, 1930-1945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Initial rule legitimised by the “Revolution” of 1930</a:t>
            </a:r>
          </a:p>
          <a:p>
            <a:r>
              <a:rPr lang="en-GB" dirty="0"/>
              <a:t>Co-opts or beats off threats: regionalist threat (S Paulo); Communists; </a:t>
            </a:r>
            <a:r>
              <a:rPr lang="en-GB" dirty="0" err="1"/>
              <a:t>Integralists</a:t>
            </a:r>
            <a:r>
              <a:rPr lang="en-GB" dirty="0"/>
              <a:t>…</a:t>
            </a:r>
          </a:p>
          <a:p>
            <a:r>
              <a:rPr lang="en-GB" dirty="0"/>
              <a:t>1937 establishment of Estado Novo dictatorship</a:t>
            </a:r>
          </a:p>
          <a:p>
            <a:r>
              <a:rPr lang="en-GB" b="1" dirty="0"/>
              <a:t>Corporatism: </a:t>
            </a:r>
            <a:r>
              <a:rPr lang="en-GB" dirty="0"/>
              <a:t>different political interest groups incorporated into the state</a:t>
            </a:r>
          </a:p>
          <a:p>
            <a:r>
              <a:rPr lang="en-GB" b="1" dirty="0"/>
              <a:t>“Father of the Poor” </a:t>
            </a:r>
            <a:r>
              <a:rPr lang="en-GB" dirty="0"/>
              <a:t>image: state responsibility for welfare (how successful?)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833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and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/>
              <a:t>In what ways did Brazilian national identity develop from about the 1930s?</a:t>
            </a:r>
          </a:p>
          <a:p>
            <a:r>
              <a:rPr lang="en-GB" b="1" dirty="0"/>
              <a:t>What contradictions emerged?</a:t>
            </a:r>
          </a:p>
          <a:p>
            <a:r>
              <a:rPr lang="en-GB" b="1" dirty="0"/>
              <a:t>Was it a top-down or a bottom-up process?</a:t>
            </a:r>
          </a:p>
          <a:p>
            <a:r>
              <a:rPr lang="en-GB" dirty="0"/>
              <a:t>Leonardo Pereira, “</a:t>
            </a:r>
            <a:r>
              <a:rPr lang="en-GB" dirty="0" err="1"/>
              <a:t>Domingos</a:t>
            </a:r>
            <a:r>
              <a:rPr lang="en-GB" dirty="0"/>
              <a:t> da </a:t>
            </a:r>
            <a:r>
              <a:rPr lang="en-GB" dirty="0" err="1"/>
              <a:t>Guia</a:t>
            </a:r>
            <a:r>
              <a:rPr lang="en-GB" dirty="0"/>
              <a:t>,” in </a:t>
            </a:r>
            <a:r>
              <a:rPr lang="en-GB" i="1" dirty="0"/>
              <a:t>The Human Tradition</a:t>
            </a:r>
          </a:p>
          <a:p>
            <a:r>
              <a:rPr lang="en-GB" dirty="0"/>
              <a:t>Bryan McCann, "Geraldo Pereira: Samba Composer," </a:t>
            </a:r>
            <a:r>
              <a:rPr lang="en-GB" i="1" dirty="0"/>
              <a:t>The Human Tradition</a:t>
            </a:r>
          </a:p>
          <a:p>
            <a:r>
              <a:rPr lang="en-GB" dirty="0"/>
              <a:t>Jeffrey Lesser, “Immigration and Shifting Concepts of National Identity in Brazil during the Vargas Era,”</a:t>
            </a:r>
            <a:r>
              <a:rPr lang="en-GB" i="1" dirty="0"/>
              <a:t> </a:t>
            </a:r>
            <a:r>
              <a:rPr lang="en-GB" i="1" dirty="0" err="1"/>
              <a:t>Luso</a:t>
            </a:r>
            <a:r>
              <a:rPr lang="en-GB" i="1" dirty="0"/>
              <a:t>-Brazilian Review</a:t>
            </a:r>
            <a:r>
              <a:rPr lang="en-GB" dirty="0"/>
              <a:t>, 1994</a:t>
            </a:r>
          </a:p>
          <a:p>
            <a:r>
              <a:rPr lang="en-GB" dirty="0"/>
              <a:t> </a:t>
            </a:r>
            <a:r>
              <a:rPr lang="en-GB" dirty="0" err="1"/>
              <a:t>Daryle</a:t>
            </a:r>
            <a:r>
              <a:rPr lang="en-GB" dirty="0"/>
              <a:t> Williams, “Ad </a:t>
            </a:r>
            <a:r>
              <a:rPr lang="en-GB" dirty="0" err="1"/>
              <a:t>perpetuam</a:t>
            </a:r>
            <a:r>
              <a:rPr lang="en-GB" dirty="0"/>
              <a:t> </a:t>
            </a:r>
            <a:r>
              <a:rPr lang="en-GB" dirty="0" err="1"/>
              <a:t>rei</a:t>
            </a:r>
            <a:r>
              <a:rPr lang="en-GB" dirty="0"/>
              <a:t> memoriam: The Vargas Regime and Brazil’s National Historical Patrimony, 1930-1945,” </a:t>
            </a:r>
            <a:r>
              <a:rPr lang="en-GB" i="1" dirty="0"/>
              <a:t>LBR </a:t>
            </a:r>
            <a:r>
              <a:rPr lang="en-GB" dirty="0"/>
              <a:t>1994</a:t>
            </a:r>
          </a:p>
          <a:p>
            <a:r>
              <a:rPr lang="en-GB" dirty="0"/>
              <a:t>Robert Levine, “Sport and Society: The Case of Brazilian </a:t>
            </a:r>
            <a:r>
              <a:rPr lang="en-GB" i="1" dirty="0" err="1"/>
              <a:t>Futebol</a:t>
            </a:r>
            <a:r>
              <a:rPr lang="en-GB" dirty="0"/>
              <a:t>,”</a:t>
            </a:r>
            <a:r>
              <a:rPr lang="en-GB" i="1" dirty="0"/>
              <a:t> LBR </a:t>
            </a:r>
            <a:r>
              <a:rPr lang="en-GB" dirty="0"/>
              <a:t>1980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746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The military and World War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Key military figures </a:t>
            </a:r>
            <a:r>
              <a:rPr lang="en-GB" dirty="0"/>
              <a:t>(</a:t>
            </a:r>
            <a:r>
              <a:rPr lang="en-GB" b="1" dirty="0" err="1"/>
              <a:t>Eurico</a:t>
            </a:r>
            <a:r>
              <a:rPr lang="en-GB" b="1" dirty="0"/>
              <a:t> Gaspar Dutra and Pedro </a:t>
            </a:r>
            <a:r>
              <a:rPr lang="en-GB" b="1" dirty="0" err="1"/>
              <a:t>Aurélio</a:t>
            </a:r>
            <a:r>
              <a:rPr lang="en-GB" b="1" dirty="0"/>
              <a:t> de </a:t>
            </a:r>
            <a:r>
              <a:rPr lang="en-GB" b="1" dirty="0" err="1"/>
              <a:t>Góis</a:t>
            </a:r>
            <a:r>
              <a:rPr lang="en-GB" b="1" dirty="0"/>
              <a:t> Monteiro</a:t>
            </a:r>
            <a:r>
              <a:rPr lang="en-GB" dirty="0"/>
              <a:t>)</a:t>
            </a:r>
            <a:r>
              <a:rPr lang="en-GB" b="1" dirty="0"/>
              <a:t> turn away from Germany, embrace liberal democracy</a:t>
            </a:r>
          </a:p>
          <a:p>
            <a:r>
              <a:rPr lang="en-GB" dirty="0"/>
              <a:t>This initially brings them closer to Vargas …</a:t>
            </a:r>
          </a:p>
          <a:p>
            <a:r>
              <a:rPr lang="en-GB" dirty="0"/>
              <a:t>…but then they move further away from him</a:t>
            </a:r>
          </a:p>
          <a:p>
            <a:r>
              <a:rPr lang="en-GB" dirty="0"/>
              <a:t>Brazil: initial poor military performance, but later improvements thanks to US money and training</a:t>
            </a:r>
          </a:p>
          <a:p>
            <a:r>
              <a:rPr lang="en-GB" b="1" dirty="0"/>
              <a:t>Brazilian Expeditionary Force (FEB):</a:t>
            </a:r>
            <a:r>
              <a:rPr lang="en-GB" dirty="0"/>
              <a:t> become heroes after 1944 battles in Italy (450 deaths, 2,500 wounded of 25,000 troops)</a:t>
            </a:r>
          </a:p>
          <a:p>
            <a:r>
              <a:rPr lang="en-GB" dirty="0"/>
              <a:t>This gives the military </a:t>
            </a:r>
            <a:r>
              <a:rPr lang="en-GB" b="1" dirty="0"/>
              <a:t>political leverage,</a:t>
            </a:r>
            <a:r>
              <a:rPr lang="en-GB" dirty="0"/>
              <a:t> which they use to </a:t>
            </a:r>
            <a:r>
              <a:rPr lang="en-GB" b="1" dirty="0"/>
              <a:t>oust Vargas in 1945</a:t>
            </a:r>
          </a:p>
          <a:p>
            <a:pPr marL="0" indent="0">
              <a:buNone/>
            </a:pP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50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Steps towards re-democratisation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400" dirty="0"/>
              <a:t>WW2 provokes </a:t>
            </a:r>
            <a:r>
              <a:rPr lang="en-GB" sz="3400" b="1" dirty="0"/>
              <a:t>ideological contradiction: Brazilian dictatorship fights to defend liberal democracy abroad</a:t>
            </a:r>
            <a:endParaRPr lang="en-GB" sz="3400" dirty="0"/>
          </a:p>
          <a:p>
            <a:r>
              <a:rPr lang="en-GB" sz="3400" dirty="0"/>
              <a:t>Vargas had promised to hold elections in 1943 (postponed thanks to war)</a:t>
            </a:r>
          </a:p>
          <a:p>
            <a:r>
              <a:rPr lang="en-GB" sz="3400" dirty="0"/>
              <a:t>A </a:t>
            </a:r>
            <a:r>
              <a:rPr lang="en-GB" sz="3400" b="1" dirty="0"/>
              <a:t>domestic opposition </a:t>
            </a:r>
            <a:r>
              <a:rPr lang="en-GB" sz="3400" dirty="0"/>
              <a:t>forms: </a:t>
            </a:r>
            <a:r>
              <a:rPr lang="en-GB" sz="3400" b="1" dirty="0" err="1"/>
              <a:t>União</a:t>
            </a:r>
            <a:r>
              <a:rPr lang="en-GB" sz="3400" b="1" dirty="0"/>
              <a:t> </a:t>
            </a:r>
            <a:r>
              <a:rPr lang="en-GB" sz="3400" b="1" dirty="0" err="1"/>
              <a:t>Democrática</a:t>
            </a:r>
            <a:r>
              <a:rPr lang="en-GB" sz="3400" b="1" dirty="0"/>
              <a:t> Nacional (UDN)</a:t>
            </a:r>
            <a:endParaRPr lang="en-GB" sz="3400" dirty="0"/>
          </a:p>
          <a:p>
            <a:r>
              <a:rPr lang="en-GB" sz="3400" dirty="0"/>
              <a:t>Release of Luiz Carlos </a:t>
            </a:r>
            <a:r>
              <a:rPr lang="en-GB" sz="3400" dirty="0" err="1"/>
              <a:t>Prestes</a:t>
            </a:r>
            <a:r>
              <a:rPr lang="en-GB" sz="3400" dirty="0"/>
              <a:t> and 500 political prisoners</a:t>
            </a:r>
          </a:p>
          <a:p>
            <a:r>
              <a:rPr lang="en-GB" sz="3400" dirty="0"/>
              <a:t>Civil society calls for elections – e.g. National Union of Students; Manifesto </a:t>
            </a:r>
            <a:r>
              <a:rPr lang="en-GB" sz="3400" dirty="0" err="1"/>
              <a:t>Mineiro</a:t>
            </a:r>
            <a:endParaRPr lang="en-GB" sz="3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02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Vargas plays a new political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Co-opts Luiz Carlos </a:t>
            </a:r>
            <a:r>
              <a:rPr lang="en-GB" dirty="0" err="1"/>
              <a:t>Prestes</a:t>
            </a:r>
            <a:r>
              <a:rPr lang="en-GB" dirty="0"/>
              <a:t> (other communists are disgusted):</a:t>
            </a:r>
          </a:p>
          <a:p>
            <a:r>
              <a:rPr lang="en-GB" dirty="0" err="1"/>
              <a:t>Prestes</a:t>
            </a:r>
            <a:r>
              <a:rPr lang="en-GB" dirty="0"/>
              <a:t>:</a:t>
            </a:r>
            <a:r>
              <a:rPr lang="en-GB" b="1" i="1" dirty="0"/>
              <a:t> "</a:t>
            </a:r>
            <a:r>
              <a:rPr lang="en-GB" b="1" i="1" dirty="0" err="1"/>
              <a:t>Getúlio</a:t>
            </a:r>
            <a:r>
              <a:rPr lang="en-GB" b="1" i="1" dirty="0"/>
              <a:t> is very flexible. When it was fashionable to be a fascist, he was a fascist. Now that it is fashionable to be democratic, he will be a democrat.“</a:t>
            </a:r>
          </a:p>
          <a:p>
            <a:r>
              <a:rPr lang="en-GB" dirty="0"/>
              <a:t>Two new parties: </a:t>
            </a:r>
            <a:r>
              <a:rPr lang="en-GB" b="1" dirty="0" err="1"/>
              <a:t>Partido</a:t>
            </a:r>
            <a:r>
              <a:rPr lang="en-GB" b="1" dirty="0"/>
              <a:t> Social </a:t>
            </a:r>
            <a:r>
              <a:rPr lang="en-GB" b="1" dirty="0" err="1"/>
              <a:t>Democrático</a:t>
            </a:r>
            <a:r>
              <a:rPr lang="en-GB" b="1" dirty="0"/>
              <a:t> (PSD)</a:t>
            </a:r>
            <a:r>
              <a:rPr lang="en-GB" dirty="0"/>
              <a:t>; </a:t>
            </a:r>
            <a:r>
              <a:rPr lang="en-GB" b="1" dirty="0" err="1"/>
              <a:t>Partido</a:t>
            </a:r>
            <a:r>
              <a:rPr lang="en-GB" b="1" dirty="0"/>
              <a:t> </a:t>
            </a:r>
            <a:r>
              <a:rPr lang="en-GB" b="1" dirty="0" err="1"/>
              <a:t>Trabalhista</a:t>
            </a:r>
            <a:r>
              <a:rPr lang="en-GB" b="1" dirty="0"/>
              <a:t> </a:t>
            </a:r>
            <a:r>
              <a:rPr lang="en-GB" b="1" dirty="0" err="1"/>
              <a:t>Brasileiro</a:t>
            </a:r>
            <a:r>
              <a:rPr lang="en-GB" b="1" dirty="0"/>
              <a:t> (Brazilian workers’ party)</a:t>
            </a:r>
          </a:p>
          <a:p>
            <a:r>
              <a:rPr lang="en-GB" b="1" dirty="0"/>
              <a:t>Elections called…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162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Two military presidential candidates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2800" dirty="0" err="1"/>
              <a:t>Eurico</a:t>
            </a:r>
            <a:r>
              <a:rPr lang="en-GB" sz="2800" dirty="0"/>
              <a:t> Gaspar Dutra (PSD – pro-Vargas)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Brigadier Eduardo Gomes (UDN – anti-Vargas)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upload.wikimedia.org/wikipedia/commons/c/c6/Eurico_Gaspar_Dut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74876"/>
            <a:ext cx="3276600" cy="445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2.gstatic.com/images?q=tbn:ANd9GcTuCnkAAhj7BwkifD5Pmgc9qYGkp2DEtvy8b0Ia_ZuGP-zyNPJ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2292350"/>
            <a:ext cx="3198812" cy="433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77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Nationalism and popular culture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Nationalism is about self-interest for Vargas…</a:t>
            </a:r>
          </a:p>
          <a:p>
            <a:r>
              <a:rPr lang="en-GB" b="1" dirty="0"/>
              <a:t>But, in process, transformation of Brazilian culture and identity</a:t>
            </a:r>
          </a:p>
          <a:p>
            <a:r>
              <a:rPr lang="en-GB" b="1" dirty="0"/>
              <a:t>Samba: Afro-Brazilian origins; originates during/ after slavery; despised under Old Republic</a:t>
            </a:r>
          </a:p>
          <a:p>
            <a:r>
              <a:rPr lang="en-GB" b="1" dirty="0"/>
              <a:t>State sponsorship of Rio’s samba schools under Vargas</a:t>
            </a:r>
          </a:p>
          <a:p>
            <a:r>
              <a:rPr lang="en-GB" b="1" dirty="0"/>
              <a:t>Samba moves from favelas to mainstream (encouraged by spread of radio)</a:t>
            </a:r>
          </a:p>
        </p:txBody>
      </p:sp>
    </p:spTree>
    <p:extLst>
      <p:ext uri="{BB962C8B-B14F-4D97-AF65-F5344CB8AC3E}">
        <p14:creationId xmlns:p14="http://schemas.microsoft.com/office/powerpoint/2010/main" val="2920705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Carnival in 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http://upload.wikimedia.org/wikipedia/commons/7/78/Samba_school_parades_2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71628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085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Carnival in 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data:image/jpeg;base64,/9j/4AAQSkZJRgABAQAAAQABAAD/2wCEAAkGBxQTEhUUExQWFhQWGBcYGBgYGCAcGhcYGBkYGhgaGh4YHCggGBolGxoYIjEhJSkrLi4uFx8zODMsNyguLisBCgoKDg0OGhAQGywkICQsLCwsLCwsLCwsLCwtLCwsNCwsLCwsLCwsLCwtLCwsLCwsLCwsLCwsLCwsLCwsLCwsLP/AABEIALABHgMBIgACEQEDEQH/xAAcAAABBQEBAQAAAAAAAAAAAAAFAQIDBAYHAAj/xABDEAACAQIEBAMFBgUCBQIHAAABAhEDIQAEEjEFIkFRBhNhMnGBkaEUI0JSsfAHYsHR4TNyFkOi0vEkkhUXNGNzgrL/xAAZAQADAQEBAAAAAAAAAAAAAAABAgMABAX/xAAtEQACAgICAQIFBAIDAQAAAAAAAQIRAyESMUEEEyIyUWGBFHGh8JHRQrHBBf/aAAwDAQACEQMRAD8ABZLicDmOpe/VfRu/v/pfBUMDcY5lTzTjZyPjg/wbjZFmgH6N/wBp9dv1xyTw+UXjJ/Q0ORya0671CgKOhR1nuQZA779Rvg3nqFNaFNKIOkSZLSWtEmRbbbAqjmA4t8R1H774tU9vST+mIOT6YyX0AQoc9Qepj5sP3+zg/wCHfELIGpFudG5SepQ/W4+OAtOkRUfVuxkesk/3/dsC6AnMH/8AJV/VjjcVKzXRs+EcNptUpsaZqaAzVRrA1Q1QxzLdyAt9QBHqJwJ43xbzq7FlVA0KqiIUQAqiN+Xrg54O4sqVWWpvBifxWIPaTpJ/YxT4/wAOTMVAyCnS8yrUIADg6dQALGWUXcSbAH0wsX4YH2c68SUNJQd5j6YCHGt8eU6a1FSkxdE1LrP4iAmoj+WQY9Ixk2x34fkRGXZGRhpxIRhpxYA2MJh0YQjAAJjwwuPDBMIcejCnCDAMJj2L9ThNZaC5gpNFm0hwysA35X0kmm3YMATilgmEx6MLGPRjGEx7Cxj2MYQY9hYwuMY8uPDHowuMY8BhQMKBh6rjGEAw4LiRKeLmXyZYwBhW6MUwmFAwWr8KZRJBwOdYwE0wtCKMTJiIYepwTDnoqqatLHaT0F4/XC0a9Pqjn9P1xqs34VzFLlnVTkcyyLeo3Q9e0xfEPimhSq1x5ahXXTTciArExpeFM6gDB7xiMcqSdlHFvom8P56i6+WSUeZUmx6WBPu22waFQqdL/AjY/wBjjnuahHK7x1mJI3915xqsurNSqLJaFAXUZImDEkYGaMZQ5CQuM6Dj0ww/Q9RgI/DzTrA7qxcz6sCSPnOH8N4jA2JUG/Ur/wBw+o9ehvlde6m4I/UY47cTo7KWSS7MfwkkfKP64MeDM+i5hWqAEQQezSOx/TbA7LUyvmAixFj6SDf1wDy9dkIJI3G567D44F2bi6DHGfC9PMVkbWlGlBaoRrbRyhySzzJiYANzaxxzjiFFRUYUySgZtJO5WeUmLTETjsvhvNppqioAVcKTKhoAdGaxBE2HToD0xkuO8Ay1DLVKrLVNSoQaUexT1G5YqipvKhALEjpGOjDl8EpRMBl8uXdUWNTsqibCWIAk9BJF8Q1KZBIYEEEgg7gixB9Zwc8O0FqVmoMdBroaSMbaKpZHoknoDURVn+bBTxTwhqyHO01IaSucpRzUa6Eio5A/AxEkjYmbTbssmZfhfD3zFVKNMAu5gSYAABLMx6KFBJPQA4r10UMwVtSgkBojUOhg3E7wcbL+G/DjV+3MFmMnURZMDVVKiCReCqvMdJxFwrw5Wp0tYoGpm6tU0cvTIDaQlLzalZROl20wFOwuRJAwOaug8XVmOx4YkqIQSDIIJBB3BG4M3mcNjDCjSMS0cszK7AStMAsewZgo+Mn9e2Izjp/AOEKadZggq0s1lcq0ADRqo1aaVwRIYEMrMLC2reMBugmH8L8VXL1vvRry1UeXmKfR6R39zqYZSLgqLjFrxr4WbI1gA3mUKo10Ko2qUzBEx+MAiR6g9cSeJOA1VeiqUHn7NQL+XTYjXo5idKxquJ9cb7wZlvt/D24fnEqI9I/dO6EFQRNNhI5SJK39oWk3gcvJqONxhYxpOF+CM5XzNXLJTAqUDFVmOlEvAJJEkNEiASRfElfwVU2o5rI5h7clHMqXJNoUPpD3gWMmdsNyRqMvGPRjrnAP4UolNameI1QSaYcKg7KW6+sSLnEfG+DNRQvQ4Xk6yCZK1DVIHqulCfhOE9xdIPE5McLGNDmeP1NIZcplaAedLplgCR10tUkH3jGfAw6YDwGFAwoGHquCAaoxMq4VKRw8DC2YkpDG4/h3lFqZqkrLqBbaQJsep+cdYjGJp4v5LiBpkFTcGcJNWjHWf4uug0KujlUyE6ehjHGMwb40viXxF9oUNFyoUTayjTJjcwAJ92MvTUuYW5wuPptjsjnFjKZKrVJFKnUqEXOhC0DpOkWwUTggWWDioqrqeEPIsrzGYBHMLiRcHYg4JZSpSoKdVI1UYmNNVaZDKADIKSvunuYGC8mrRlHezSZbO1aXsnUv5W2j0O6/CR6Yr5yhQq16VRVCNOip0BBBgnoSCIkwb4mzeaTSYZS146NPqI/WMRnLU6yHUoNxYiZPp23xOUYvp0CMpL7gPxX4cNEmoaihXlRCmbgTyz6Ekz/bE/CAHpVSDY6YIPYf4xc4rw01FVNUKuy9B0t2/T34i4FkWTzFYESqgXkW1bHtJJj1w04Vie/7YYy5TRRyVMc0GRI/r+/p3x7LcQNOppFpXUexMkX7H1HrIOLWUyjIrahtF/n+46bYDsv3vQfd9NvaOw/fTHLSbZY1+UzSuY2NpU9p+owLzvDgjFggdYIAaSFk9R1HY7j03wlEXU9tZ+IQ7fpghkc7qQMfZNp/vG3vwii2tDe5xYmRyTLRq1FJKcoDRdSX1EHpAGkfAz1wYy2cXMUqOWcLvpaQLanHOpNwNJba4J92IaNX7upRNqdTVMdCQRNvfPzxnKFDMUmWwBWonPMqFPXUbGRPT4YeMIu+OtiSb8hXj/gTKjXUzOZFAa1AqU0bTUSpOiVa2uBJanygCSoxq8nlMulanUatV1uioa1hSzREBDUYA02qxbcE9tsMyi5PN00ytYrWZXcjeVg9yoKiAfqMO4fwF8izvlqeYzCVGJ8lKlJaVMG8BKhUhekSdsWjJyROqLI8KZU+YMrFGo1RWqJpKglQwgKY0SpaCJE3g3mrxLhH2apSeopqUkeV6e0rIwI/mRmB9/yNcGzuYrN5dXhtShTX2WZ6bC2w0qbD3TGDmbygq02pvswIBHQ9DHocaeO9+R45GtPo+cf4jcIFDNAioH81FcfmIAC+Y5iCzkEn+bVPScpGPoGnwylnFGWzUaVLCCJKtcfdtINNw0wbjoVPSDjn8MstRyNRaS0i6rWY165I8oNp5mKgmEVIFjEk9ScWw5OcbEnDjKjjfAuG1KhFSiUapSdWNIzqKgg69MHXTFwwFwOhBx2DgXBaNOkRTBXlqFYbXoFcBqlEfyqVWIiRB3LTjPCWVy4rlA1Gq1AApmKAzFMtb2ncKVgXU6hBnc4O8fzztXy9PLVwobzGqOmloCBLQQRPNt/mVyyo0I2QfxAz+Zy5o1crWr02qNoKKSVbl5QEupNj0k67zbGs8C8Y4hVRRmstVMQGZ1Sm5J6qpKkAb3AsDcm2MR4w4xWGVR6FR6RVjTchSjlDGzkaqYLAWUrqBuDpGLH8FeKpTqVVamqGoUDZlqp5qhnyqWl7F2iqZBkx89ianGzTTi6Ox8R4HTqU6lMgDzSPNKgA1FAjS0gyCAFv0nA7g/hLKZUlqVFFcmZ0qCN4UaVFhqIBMnuTgvQrTrlpOnf54UZpQstpHS5n6DFZRVCpjKk9IH6+7APjHCaRDVFZMtXKwuYCJrXrB1qQw7je5gicJxjxIvsURrqGNIgkGfygfHePjipl+ArW/wDqKrNWEEopsg7XBJnqRa9scfuW6hstwrctHJP4hcNZwuZ0KatxmWps7LIAFN1DAaEYBmjoSemMPpx3b+IHhymcsU9lSymnUZrU6txTD2/02JKat0LDoTHHMtwiq9XyRTbzdWjRHNqmIj346MUnx+InNK/hByri5k6EkYl4jw16DmnUUq62IO4M4io1Yvil2tCHS+NeDqFDhtOvzmrUGqSNKiVLQBv8evTHMqljjV5nxc9TIigwJ8slVJP55+gAgDGVo5dqhtYGbna0T79x88TgquwvZGXxf4TlleoPMJFMQX0+2VkAhLEaoM3gQDfD8ll6YZqbKGYkQ5qBAhU9QVIKnYg9NoONzT4RTIEsCxUaQNIXSNoCqJGqD03IETOKqMpfKK3GPzAbK8PpVgKY8imqklGqEoYPQvEux3gggfmtGJeJZSksozhXpkEAKYZIFMqGWdJTuQdWkwNiYeL8QNCqqVUJKCV20OpJKkaSGiCB7QIiCOmJlzr1qJSknlI7NJhQWUnUAAokCTPW62OORqdl1woizHHqrqqM7nS7aQtUyOTTBVVA8trHpsZBxFX4kaTHSKbTIlBZtBILkSRqMgkgwZnri/R4ekgGCUEg2BUMCDfsNVp2icNpvSFldTHaD+libd8NSv6IXl+SvwTjAzVVaJpAO8w42BAJllHS2yxjQrkK9ISFLKYJ0HUCN7qYcfXEnhDhuWprTqGgUqIoGttQeXQMxIJKVBBuAAVgwLHGpqVQF8xoC6t1uCG0wQQSN2I36YeWLzEVS8MzaVZ0A217A7TIkQYYRKzYROHVEAIAvvMd52MdcFa2ZpVFBamp1FvL5RZgxXUHYFpAUEsBbli8YgyeXpIWrh5RghQMSXV4YtAYagSpDAHaJIAE4E8cpKjRkk7PUuHlqNQaDrsTIggCSI1e112HbGbzvh06jVFrBIjfdpjcfX2vTGyyPEiQwrLylyoDgOHABIqUxHKAATp7DvtYqgmmjcrFGYq+qxVWlBqgnSASI7iN9j7GvhZvd3sw1DLMGUXBIYg7GCNIIPS539MAOHZWsKnlojFqrlDvDOLtYTYbz7+2Ol53IBxTKuJ06QZDCQQIkcyiYFwYJG2K9Dhq06lWrQfy2F6g0huaoCdQLEhYUPO4915nHFJSp9MZzi4kVDw9ot506Rzcg0qYEw7VBAF5sYkdbYlz7+QE0gPTEkPYqxvflYg7Nyk/pghxGpCwtRg5BVS66kVgPaGrk1DsL823TFXiNQCjWNRjBCq9hOsmhEDbU3Sx5nO+KvFGnxVaJqbtXsFcHr5oVmprpIcOyBQqAwCfaVQRBKglp362x0TIhbKSXZFUMR/t6mLtF5sTM4zfBeFVUZoIAYRqm4WTeB+KItNpvcDGqy9JFVUUeyABb0ibCJ92IQi12VbTJctWDlgq1eUkamEKSN9N5I9QIxMSd5Fh7j+5x6pUgdJ7Yi80RdR9f33xZCGT8U5TS32hVJR7OOxUR5noLb9wD3wS4f4iFYBSIrBIAJGmoeuliIBYkDSe43wWYqCDEzbvvHy3xmuM8E8smpRWRLci3jeSFP4esD/xNxljfOHT7RWLU1xl+Gck8c+E6uXZq7UqSUatQ6EpsDom4BUCFmJheUTAtin4OzYVymiSASpBMgGNSgbb36Y0PjviJbLBGd2PmWB2iDPToR/1elsx4QyzvmUKDbc2sApa8nblOFnL3MMmwxjwyJGn8T8VRctVUsNdSFVWBk3AYQbQovO4IGCX8LuCeRUrNWGsotGpS0ksgLo01AJCsRq0ybiGGxOA/jLhFTMKhpcxp6wQPW5k9yVW3qJiRh3hLPVKtNVYs+k6ApNlK9NMWPsn/wB3bCYJ8MPJbY2VOeSmdnzXGaSJyw7RfTeO8+o7emAC5mvm2iksKpux9he4vdz3F/hiLhHAmY/fsU2hF3NxuQbQY27b419NQo0rIA5RG0egF4w/HJl+fS+gtwh8u39Snwzg1OhLBSahAl/dvpBkqD7zi7UpU3KsVUunssRzLNjB3EixHXEgaLkiImegHWe2G5qgGi7KQQQVMfPuCNwbfIYZJR0hG29sCeJMl5lFqT3pV5oEndGqWpN6jXpX3svYnHJv4YkfbGFb/VRdSlpaHpMoItew6dli2O25phpIYctr+8xPpBgz0iemMzleCZenmvNWivnNqqmoANUkqh0lhFIaWYtF7G/XDw3oSTpHK/4h5Wqc5UbQSHdtJUSDzEgSLaoItvvgVQ4AymoK4ZWpvoKggHUC2r2hGnljUJuywGmMdprZxapelUQCmVVtLIdJUnlBaSWbYyQCDcXBxkvGXDar1SKDMyslM6xHQsrKSyjqNpkW74aScY0jRab2Yyjl6dOnOlWOvTDmSSA8FQq3MwBqANwYAjHuIVDysT+FjygE6ZWJkhQfTpBEY0dPg1RSpcjmPlNoFwuksoY/iWRpgyIMdsOTw+KqZh1o1CadGULBxzlpOgPdjpTTbaY6jE07Y7qtGIyGWbM1hRpwHYNp1N/qOqlgthCkqCAdpA74kfiWacaSkigCxGlZQUjpMj+XVBHqegONB4P8LtUqJVqF6Rp1l5WQBjoHmAXYENqCjSQLOpBvfa1OFUKub+1qHStCoERdNOrrB16mgFjos7AEAabExi9EnLZyZKRrugp0glV9IYAgKzEhVZZ9meo7iRvA2fhjgebeKbaUpq2k1AC8Bd1Ajmc7CO4nET+FUTNLWoOQgrI4YkFfbBkMwBjV13tjoacNRKbKpLUR5mowSzO7li07KCzNvvPa2Jp8uvAz+Hsz/i3gK1fLZFU00FSQqmRBWS6SSYjck9TgBw3MABkVNQBmAQN7T9PrjeFWoshYEU1ZCCZDrp0rLBhzm0HqRB6c2I8ZO2XcU6AApyzawurUzGSpN50iAPQdycc2fFGdNv8ABTHkaXGggviTS7qUIjXPNfuDsYAFtvicaKtSK+Wuk01qBbnZjsIvA39bAWM4y/EeE+ZU8yoyJTYFqtSYhtIACgwLrAb322IBfjHFKqUtFOnUqgCNTkR7yzTbqAF6bjHoYsU5SaITnFRTQOzObWlVdariFaAzKSw0myqq/l3gd5ucFf8A4hSNJKoqOTLC4htFjsdpjc9+uK3ERSzGVTXykkHlA8zzGLbkxuZ3jFvzVy1FMnQX7RVqgvoZlWE5Vao07KJEASTeBYxpxly60aPHiNy3HaMQtUqxHL5gkEkXIKjlNt77bYnbMBqU0yR5r1Q+m+hqQVWgL/zJO+3LIwN4Rw5hmxl66+YtNQ9UrOlWJmmtwIN2aJm67ycXOP0Ms7VaNGV1aqjENZH0hbkA/lFp3PW8JijNp2qf/g2RRT0yzlabeWihmZgAIqJdygEFmBEvKg6gQbXBwziaUhTrtUks/wDphZOkAC5tEza/QeuMDw+v5DVQzVQNDK0TBKusFZgSGvP83rjSeGvGgem9PMAK4WCSsLUQgAEmIRriemxHp0YfTvJi9xp1dE8j4ypVZXyNeojpoqDS7BSHkLbaSq2M7TaSMa+hl6arTZxMvqDeYTOkaUuCdRg7bbmxgmAcOplAzM/lDcN7LfzckzHcjATjGaCGmrFUvCItQBQQQQXbUBpmBYH2uvRIYopcVK2GWSUnycaDdDxGHqtSohUWnpLVGMnRBA8pJiSQwE2EE3vjV5GuXLEqVAhb3ltILQY5gJjULTPbHJeDrnqWZl6qrSclgNSsgp3L80BgUWCLgdBjreTboAQosD+bvJ9/xJntjmmqdFF0WK7WAGKrVPTEtTmJjpuR8bD1w0JIN9p+eFCiJR+/rhmZqcpXqSDPXrJ/T5YlpdT0A+f7tilmjO2/9bfpgqQaMD/Fnh00VqADV5gWerTYz7mgTG5jFPwXwfyZYiHBYEmOZdAKwYsCwNvnONP/ABEpGpkbCNFWmQYuArb37G/wwOyNdvJUmVLELaI5NKwZPeT3gz1OIeok0taK4lb2XqYWoQVBptMcvWRN+wufr8BPh/h/kcRJa5qozG1tck29SA319cEMjUAIkSDYDVAkwLxuIMXwXyOTDVXf8VOAJtOqZkR01R9euIemdzu/wUzaVGhylJW0wbxcjf34nyzEi5J7/wBcU8ke+5/XF6iImNx9R6/3x3OZy0SKfiPoe4woWBE2vE9PT3Y9/XC6fp+yMIzA/OAElGkrUBQgdJFzc2Hz3GA+fzMF1I+7BKuZi+lX09yum7W6jeDi9nagFdlYmAEdbbSzCZNrESewAxRq6Dpp1XK0gBzqQNZ0hTD6iQpAg2m5vfF8MbEmDKvFKdAKWdKYIBCe00Qth6bkbWPwxMatKpS807EtD3WTAjlkBxO4nb3Wi4x4Gp16prU6kEgSJ1gkbe00qPTb54tVMqKWXFDXqZIgrI7hp0mBIJtPbDPG03a0LyVd7IqVNKLRSVEVhpYjVDTILOxI1MNQkamiCLYXN5xiyuCsayedipYEMBpvKn/TuZt7yMDszl6rMPKRhoaizMjBdVEagynU2qBqmBIsR1jFbxM9WlVcrmCtEhGU040gkkuCeuykd5PbCSnwg2PGPNhemYhdShgSgDyywxZho0uNLDU2/S14E0DWpUVfz3H3Z0S5AQMpJCrA7j2VEm0wd1yfE6QZcsXL1/Lp1Lwi1SyqSKZHs1QoETEz74f4m8O5fN0k8keXmEJZmYktzjnDgmSSVBmPw/O0scuNv/QiqzO5/LVM1VWpl2V6LnSVgpHJoYgOJZjAII7dMXvGnBatBKTNVc0xTVVSeamFXdyN+tzsepxX4vxw5IUssqJWFJAjGGElueEboZM2FvhjQ8A8TUKyF/MllAkn/VQHcVE9NtQsbnpgz9FNYuTVJ+Ro5Vy1ugR4Ey+arU3YnzKS1VdNUF2AjWFYnmG4APUHsMe4jxOh5tXWVSmKtQL5kKJViCBqsCO3ykXxtMvXpKZpMpMCQlom4sB1BnGK8Q8ao0arVRSqVXrH2aUqyqnKS5Xmkm8H82ObP6ZygknTXkaGTbf1AfjehUZajoWNNdNVQCdIMwZUWa5kW64jpZ6nlcwtTUKa1KKmrTH/ADGIiQoBhgSG32Dd7Z7i/Ea9caKeo01g8oYFiZixjUd4Ake+MXeA8O5j5Iu1OqtTVJWJbRBIFzoUabGG2G47eNNuyKeqoK5Lj1bMM6UaQCEiTUghVPYAC5gkL0uZ6YK0MkKDmqrk1GYEs9wQNk5brTAkRPX0xmeDcQ+yVdNRdCsQwJmIC6YtaALj374P53jFBl8w1UgCQAQdXwFz0Hxw8rUW4rYi+ZJ9ElLLnJ0GzFeqcx59XW/lGFlgV01PM3Wdhp3ABkREpqO3lPTrf+mYglAiiZ2D6VB3t2t7sAs34qo1Mi1CKnmFYAZZEhtQgg9/lhnCOMNSy6AqXIZQqKZIDA6YB/mVrDqx92Bjclj2t0NNLlp+Q/m8rTpl6p/09OrQZJDLq1wTfSYB+fbGTyfEDSpJmHAZ3cuV6RzKICn2Q+mx2g482ZzGcqjlKgjSAnNCs2xDQDMmWawkbbGLO8JNFWSGV9bQIlwF9oQJtpIJ/CD1vhIxmoKIz48nI6dwjOnNZALSMVbalJ0sBbV1neQd7fDFLJZumjulZ6ZW6FSQR5oBKgajDN10xO2OeV8jXpuF84gkWIcr1CgRN2kiwnqdgSETIFHZVqEF2CHYswdxFplr+WTsTLRMHE16PjLm2P79rijSeHfFoEI8KlJ2YNRppBUMECadMsWZl9iDBmemOg5Pioo5apmK1ct5j2bQfu1JCooUE2UGS3vJxzalwNjUlPs1Sy8qVNJAgjUpZQrA6gTboNsaPhFEGjTy9epS00yWqIp1r5YFdtJaIAC6RP8A9v3YbJgT3H8ixl4Zs6ueVVSlSYh6wOggaiBElzMCAL37WB2wVqOoU3hb9ficBMtk9TrWIKP5WhRYLRp6mYt21FdA9NMd8Wc2hqOAAGTTpRSYDM55ifRUHrIqMIOORlEXsrVkEnZht2HT44jNMDb99sPqNBjCVE5Set/7YT7jArjOn7NULXAIHoxMfTc/DGHy8n1jUQO3Ux22xs+Oshpimzcqc7gG8tpCzYwArT8RjGjLsw1IrMskSBJkCSIHoRjz/VOUpUvB2+nSUbZOX2PcT8MavgMCmTvYT622+EEfDGPoZepUJjcR7Uj3dP8AHqMEeFPUVmYlRTWhVYKDJJXQAXsNJseW/tGY609DFuUn9hPVNUjc5aHUMOoBnuOh/TF6h677fTGb8IZ7Vlcs5gapp+h0h1Hz0jB2vX8pKjEEhFZo6nSCQP6Y62mnRy2SqI5Z9V+GG5bNqzMoPMhAYdtQDD6focVuJuy6I3V0Yf7NarU/6Gb4xgZqIzqVEP3b0npt6mm7FT7xLD4ntiiVoVuiDxZpDozEKAlYMx2FOAzTF9gfjjA+e9AtVWq4WozGlRDDS6gm7K4YTtYQbke4h4m439op10XUpptUhupQVSCyg7gaT7ww64oZivUqVKBrN5CyA1JuUl1DMXGoeyGMSCRt3x3YZe3DrshPcuy5kOKGo33spVpAk01ICtzgKW0WblIJnrB995eLGARp7GN/jjCcS4iBWNShqIDEFm9hoUAqOpJFzJ6iMMq8baCy0yFECS34j6xzbHp798JwlJXJGkleja8Ro/aDRKtpZH39DBFpvDCbbScG+O8WNA1G1agwWoaakQr03RTvsHBWNrq25OOcVaYq1RSNarTimWchWZKb7rqKxYiD2uMRZjxVWoVHaVqBwEBDgH7tjc6difd06xhY4+KbQyb6Yd4r4fasBWzNU+bWgKsCCQu5IMBYG/uAuQMHK3BRk6dJK+cuRqpMwbzEEjVTMEr5d1MEiCN7CMxlOMNXFLMCjWimq0WCoaiEAliFCoSDt1EiJjB/NZ7IZvMK1VxrkAFpWCtyrTaZJhT2x0Z/U5njUb66/AMcI8nYDzviesWqrS8lRly4ZSCH5HKAySAzNIISO+8GaPBeJN5rVmcK6UXY6F0FgAWYMfxRpBAgyTuAL6zxHk0zbFKZ1KAiFlXUQw1MIMbktFrm/QHGOfhwywLU3++JemwqIeRWlWLDdYEGYvMx0wtZMkfpaMuMXRtfD/iAZgro105qBJerLFiBpJAEe1Aja574hpcJWmzrnGVhIIJAZQTJiW6wTt2xjuHmuUpslUPqKqVCgmzWKxpMiAbn1ns/i/CK1Qmrm6rrUZgIMEWUSANR22kWsd98cc8LjPnJ0i0Z3HiiOKaqVCu2sTDGVJ7ntsNht78erU61VhqZiLMFWFAjaAO39MLxfjdKkURQKkCSbTM9YsD6AYG5rxPUNkTRNhefkABfHoxzKHyo5HjlLuQazGdpa1QtoaVVoNxqjVygzsduuLec8Hvrbyx5tNgFUsRTKDUCytaxBJYHSbD4YyTrmK2tmQGSquxUWKQYjftjR/8AGGYBCmkrtpDfdsQLrMQVbTEiR3XEuUr0VUUkEKHhQ6SGelBMmKbAk6hsobbSCLQdja8yUuEKitrelVpaWgOpQuWuIAsjbgMvcRjMcY401YAis0MoJpqNIQxBV2kGpbr17DEFOiKlOotDVKuG5iByaIgEfjJBvtpHrhrlV2CkbHhQWmD5RrlnUKEcrCgnqdMtG29wPji9Rp5zSoDxGxKgncwCSLj0xl8h56IrkVG5aZgummx5gdQlZsBHXDa/ifNHVotBIgKWgLJjqDAkkx0w8E5dUTlH6tmvqZaqS2inSBM82i5ExBBkLI3wNzWXq0lAPlZdSd6dNQGY7bn2uxHrvgDS8TZwjUYKpYkKR7U6dRDb2JERtiHiXGMxV8rzUmkr03IQXNzBu0nlD9QLTIscGUJKNugpK+2QZnJMCh1C1pJiIMg39+C/BMq9OlmLzUqIKaifwtUUvv3UH5nHs54lotIGXcbSAoMAm+znuIIn3Y0Xh58tmGqoGgoZJ6xdRIIsJFxv3i2L/rXVPqyftZPDLdbiDJSylB6hBqMprHcuzkOQT+FNVQExcxAgAkEOB5qsPPzlexqP5WUosborGF1AGxKwT1AVyd8Ua3AiWDK4Z9ciDPWwv2j6YtcXybAIoMU6AJB/M7SajH3kkf8AnHJk4NUq33/m/wC/YrGc/KNKK2qosXDSyn+XSsf/ANYJFgAQegE/GcZTgPFPuzbnpJpW3KTfR9FA+Hrgoua1UQTZyodgd9r/APVOPOnGnR0pgRKoq06r6TNR31LIJMD7uAewG38xPTARuIjLO6hW56amJMCoNifQgif9ojBHw/mFA0sSAIa0zzKwY2NyIB79elhHijhjGqrwSVgFLA6FDAuNgICm0Hpvjjy43HI6OrHJShsIcJpMT5hAdmBLFj7Mj+Y7BREXgD0wdrZBCtVlZw7KaTOoAI1NrkTuVJN52jrfEeUVNIZJNNObSpk6pUjWSBGkA9RI+BOc8S+Iq2WZEpJqL1SahUEsZ9imBMlxRQG43bpinoYNN/cT1EkzT8EyDU6WWp1KmspXd9SiNQAOkb29qTFpHbGkr1hoZt7H4wJjHP8AiPi5KVRKAIbMBAHn2KRiWVm21bAxYBTeTaav4vFXI5x6EnyB5SsRd3dY1gD8PMG9046pJyd0c60g5V4oDQ8ysVQItV2vMUwzL7wNJU+8Yz1Ti3/qKFOCAjJVD9G1+ca6tHYMhv1ntjEcR4vVqUvs7TrNOkju4gGXFdgIAJklR0BCTecQZrK5wKioGqqog1Eex7qSTIgGCTiix3YHIgpVwmt5nmU+zMGdWgsD7NjyxfmmcaLKZLzA1etXRQzoAtV2sGUsdLEiCATCx0wBp08yAYotZl1BnUH2OYC1gTef742mR8jNKFTUI0lgVkK4UWVmEEw02JsZx1YW4Jpv+2RyX4QLU5SmoDZqgVaJ00mabkkFb27FjuTEAhRZ4aMnoQLm9STOgUT5hG5Qr7IJ5gWIuG+OCreGVvudugxNw3w+itf2Qdugg79sV5Y15f8AH+iPLI/+INocPZ2DIGpU9ENTNSQ5CwpLkajYLsbQLkWwKz/CfvAWqjUPZPRosZ0ixm89xttG48QZ/J1KL5c5hUqkch1xzXFyobSpMg22J9+OGZnPSVs6tJLHzG1MCeWx2gWnriUndtaRaKaXxdnR8nQenQWlTrFVVv8Al8tzLNEANE9Zk94wD4s2uu6PRpPYF3KQ7SInUNm9Y6DDPA3FqlH7S+h6xFNDpJkk+YAI5WJMEm35etiLz+NKT6mbKOWsGZKYMCTAJ13+MbHDKaUaasXi+TaYR4BxKnl6LeZ5roZI0khmcBIlQYLSTB2kHvi5X8YqTpNZ6Lj2krIVI3gNqETEWJ+eMpneMuEp+WpWpUMqEEOkEESIPULYbXmcViudarrfL1qjahUh6DEEiB+W4ICj4DFuCf8AH/QEGM74jVTNNabFhzVKNNQwjcM8wCd7D5YE5/iVJlTRTqM17senXYk/lufXHsj4fzmaq1NNApzEtqBp01Yztq+VptGIuKcIrZKDWKprJCkHUDp322ncemOb1EEsT4vf0L4GozTktDf+F6irqrN5QudNmcC8THKCfSd8e/4crVYK1ESiJFMOxLAWJtEkFpO+3pitmBXzMtUDOCCygHSOXlkAC8Em/wDKROJ8tQrOwDmvc/hOnTE7nraRv1wknvbMkMza1sqigMtVHa5E6tRuVF56C/WcHs74Qq1NNZMxTpu6prpnUppkoA4G+qIAgxN9sBavBwrGz2JJJjqLSwYix91jfacLU+0hkp+c5U6QZJMKdtYMxMMBcnlOMn5TN+5oMrn+H0FKClTZqZjUyFixmGYMQZ629IFsAON5yhVhKQWmJJkJoX2TBtcGLbYvZjIbzQbUWMKCb6VAWWEgSsXaBMz1hj+fQQtTp3aFII1NyzpMKxiAZ3MBhisVFPsRuwPk6RZTq8x2KiFhjsJEiNhYzJEHBOj4YzR2qU02JmtBGodQBMwYP9cSZPiudBDDljYMh0wBEGem218UqyZjS9TzgNRJIkhTaRGoCDIgbbC98OnxinFpmq3stDwpnBqCwVm+mqAGgGLMQTYkXHXElLhOYoAmplw+sBQfNP3Yk3+7baSD1EA4qqMy6Gn5pIUKRfcdmYLJuBB9b7kglw7zqdTQ9ZjaafU/iWSDMrBawJAI74DzS47SDxQHqVKvKKdQkaBLFNr3glZmQTczIPbEaFYLs2iqCqwggqU0By0QdWx3Fx64M8RCxz+W7L/+pvuDvIwvhzI0a7VftRAAA0Cm0MGYxK25/dEbYVTipJgpvRRyvGcxTZHXMyRdVdiwBKsbjuIie7ri3m+MZw09ZICGFBhTdgxHtEm4Bue2CHE/BVCV8mvUnUoiooMA/iJAE94t78Rr4GIPNmaZUwRoUsY26kAXMbnfDrJibb1/g3GaNJ/DJjUNVariodIdbg6SjkfUt8oxqs3lEAL6QCqEAxsCGt7pJ+eM7/DyglDM6ALaWTckkA6ifZieUmxxq/Ei6UqafwBn36LfHFOpW0VWtFOtlAtMlFAIGoaQBtfeLd8c74pxV6tSncgSTpWw2IMx6WiwubCTjqtITTBsQU+YZf6g45S2SK1JCto061MEwjXBn6T6HHB61NNNHX6anaCnAs0BUDEgdSYnQoHtekNF/TGbzviU069Q0VDKlR4qOzFqsNCM5QgOYECQbaZBi53J5AmnVkQWSFBUnUGiTuLR7hzC+KOY4UiK4UopZy9OnI8x1KwVcmQpGt7WDAATuRb/AObGLjKxPWN8kZnPZ/7Tz1Z1qirqJ1yhbtCwQT7RN9UHBI8Zy+jy4cIanmP5K+WGYU1pKLtIEayQNyfiZOH8PeiFqikjmHKxpOkiBHU6pUctwDIB5icUsjw2mvM4cJ5e9SxLkOWJ09VRS3oRudz6XGLpHHZBxFqNT/TWoxMKWqPaQFC2mYCiJJ2Nxi3kOMZjLUFpUlpKs3JuxdpLEkNflAHuCgDE9HhpUyqlV0KxchlBJ06J1gC4LbCZ3tGJ83w1yFBanpE/lJLdCTIMxa3TEnJRk0x6tWjPZjP5mtUJaoVfTpMErIuB1gk7T2jGl4Px6lQcVaYqa9J82kHGh6hEFwCpsAJkRYX9abcFqSpDiywAGUCLQIFow+rwmpS80gAuwJWpqBM6Wnf2RzFetjecaM4tgakH0/iBWYmMs5GjVynUQALsRo22vPTA+t4kfNVNINRKBVjUMKhJAm7B+VACJII364CpxZqQkUGWFKEq7Lyg8y3UwBa0mMU8gz1AShNOmWCaA2osAASASRqsLISATAFyMU4xUuq/kW212ajLcJpUmANaiQxqKupGqaXG8Bb2mCeurbEC+LmqUWWrlvNReTfmKBYW8SCAL26jEXD+DUkrLqceysgbEiA8n8KnmInT23gFc1lNLFaNEOmoEMKpAkE6oXZbg2Fpw+RKrchY6ekW8tx+rmaC0qFEKXmmtRn0+XCjnbSCfzCe/TA9vBmaViamZpqJBPluzFh1sFAB5jvsTh3D+G1aRqeXqp3YqxcEQyndQYsGIHuBOwgHmaGYqU5qVZB/CzQCYG+y6o7+mIRdrRT9whwrIZhKrZmrQL0cuxJYkU5NONLDrU9lSRcGT6401T+JpKmKbF9gTAAMbmCTv+xjNZKnmK9OnQpkFFpsGAcDVFlOppmSEMWnuAZxer8AdygWiVKlJY6QsKxGlmL2teysTK7QZeHF/MBtron/APmJWkhaVNTuSdRBPoJ7R8sDX8SvXJGYYadwUpoeYW2qKw2J+WLOa4FUFTloITU1aVLBSCoEk80BdRUhZkgsJE2ly3A6zSRooRpE1FDGRK6dOlmHKEghoAtE7NKOOqApSJqvBwdPlrpgT0idOmR2t2iSDiWlwFzdagPoemCrcMZT7Zw9cowjmx5jyO+zpUUCm4G5jUwIm46EdsR5vw0G0kNpZZgyTEgAwGJAkAfLBv7O35/piX7LUm7bemAskvDNxQJzHC65j71J6lkkk97MBj1Th1XrWgnssSfng2Kb7lgT6jDmqVOhHyH9sH3Zo3FAbLcLq7CqGkdVBMdgYsfdijV8KknnjeYggT3IZjjUr53pGFFOr+VT+/fge5N/b9jUjJ0vCsMTINlA7LERA6YlocB0VRUSz3JJuSSCDMnb0GNS1OoNlBOEZX3KD54PuS+oOKAzUavU3/24B8U4JmahALaqck6SNPeDIW8djjaaW/J9cWsrSkEMI7XHxxllknozijnDeGswKgKEooOyu0kQAQSdxbYzue+JU4PmYYvS1s0xqYco2ABnba0DHR6lJV6YZ5QmRMe7/OGWaafgDggT4PNZGoCuBqll1WJIhlWSBvcX643fFE1UahtqFNlIP4gQQD/Q4w+ezJWqsSChVhyneZH6Y1Fbi6mnAVyTb2GmD6RcYpDIq2Bok8LOWytLUsFRoIj8ll+ahcZTPZBqdRkCh/LCkKAQWVdQh78y6WkDrJEYO8P49Ty9qgqKGNopu0/+0Ej44qZqutbMlwpUEaZKkNAA63Cj2j0PKMR9RUoJeSuJtMHVoX7tj7TErfrVGlbap0BVCmVmSSDc4AcZy1NkYFCWJvoUna3bBmtlKnml3KzAulonmvImb7+npGJyGCgH9f1vhPTTnC3HRs8YypPZgM/woJSZlWpqJJEK0hiewvbvGC/BhV0BnzDqT0ZBAi+xSxxpGMC4EfPEtKpHs6Pjjofqsre9kfajWjNVdZdhVd6t7SDpG5MQI+GJRlpSfLJ9IPr/AExpanWSJsf7YYxA/EflhMmVyk5S7GjGlRlDQAP+i23f44votJ4XymTs0zpJ2O94PTBxSD+JsSqiiCPfthFMajn3iHLVRyBabagNp0oBN2k7g+zAv1H5mcOoKqQ6ea0nlJ00zuZA6RJtET2gR0PMU5ja21tsLTpAi8T7sV/Uu+hHj0Z/K1mpgDLrQoAgSW59Sgk6DMcvM1h+Ym04Xi+cuBCKFVQAlOE6sYufzY1Ay4j2VI9BhcyoFign1AwcnqJSVNIWOOndmHStTK/eGoNRP4ZH0M/TFjLtRa6lj8Qfh7X0xrmpIwiAPhilmeCIb6FnuLH5jEOZWjGNwLLi4WoLzYj53PoPphtTgM+1UqssExqLH0sMbyhlmVYEOB+aCR8bYYqHqh94gj++L4vUZIfKxJY4y7MDxXhWnSKPmgwQx5gDJkXO95wOrcCqtao7OBsCSQPdJjHU/KDQJH794x4ZL/afhh/1uVasVYYg7L1Tvc/0xNMnqMP+wnrH0w5ckQO/vifpbHJSK2JI9cSnOdMRpl2OJRkW7W9IwoSZaiEeu+GFl6YQ5ZhsJ90YcKBG4OCAXWD6R1wnn23+mF3/AAn3nCLlcGgWOoVQ0wf1H6gYnRZInbEYy+JdAGNQR/kCcJUoC2PAjvieiFI3xqAVWp9sOWmMWVRe/wBDhzkC4OBQbM8a2vMRGzRvuBjXimNN+2MjwuiprKdYmWJi/Q41lY6ViTsbxhomYzK0l3PeP2cDuN5laNQHbXb3QpM+7lxapZpVUc4JA6yL4AeLagd1GtV1LC2kgzLEfTqIjCzl8OhoRuVMIZnMh6jqBZTEjqYm/fp8sDalU3th1CsQahCguzlgC9gD0LKDt/TEtaTuL++frGBF6NJU6KOskD0wtGodjGJaqdgdvr6Ww1n9DjWAVZboBjz77SB8IxLlJ+GI2qk4L2gHkxcamYsN8QCQLDFnLsSxB+WMkjOyJaZ92HItiO8YutRHv+OIGpjt8MCjDaIANrT2t++uG1gcSU/lhjzgtqjDaamDb9/PCeWT/wCcT0gQOmGFh6Y3gxGtMjDsSqR+xh7MD0t6Y3RipWphvaAI9cMSmV9liPTf9cXKYU2k486x1+n+cBhGQe2HeWdu/oT9enxxKSOpt78PpOpnSQY3AMxgpAG06Ufv+mPIsHcn3n19MPQEnp/f+2FNM4NUAczCOvw/xiN1tMGTt+ycSMhHTDkQgCZJHUxP0H6YFBG0aRC3ub395n5f2w8iPXHtRE+nT+mGwSZ9+DZqJGpjsMM8leww/ThIxrNRF5K9vrhRTWNsSCcep3vB+Ig/I7YyZiMUvQ/P/OI82dKMb7d/84uhcDOM6oAUWO/9sZsyRU8OpqqSZEA40eaQGbYDcIlTcAfHBarUPun9cBS0FoDrTBAxFxKkNSEkxYGDBAm5BFxiIZuInDWqio20Wj43x488t49HoqGwnWyIQe07aerMWP1O2PDLKwmBIxLmo0CR03Am+x698QUKvKIYj4dcerGVpHntUIcsvY/LDXyS4mHeSff/AJGPKT12wdAIKVIJsB64SjSDfP8AdsS1mg7SD++uPUkO4jGT3Qa0MrU4OGFDFj17dsWnWdx/j54jPb9evywz7ARKzdvlh9Ooe2FDYUsMazUWGNjbFfyTe2JUbEzscBtMFFUpbbELJfY4IRtjziDjPoIPCfynHlQDoflggRiF0PTBoFldXHUThwQdv388O+GHThGw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TEhUUExQWFhQWGBcYGBgYGCAcGhcYGBkYGhgaGh4YHCggGBolGxoYIjEhJSkrLi4uFx8zODMsNyguLisBCgoKDg0OGhAQGywkICQsLCwsLCwsLCwsLCwtLCwsNCwsLCwsLCwsLCwtLCwsLCwsLCwsLCwsLCwsLCwsLCwsLP/AABEIALABHgMBIgACEQEDEQH/xAAcAAABBQEBAQAAAAAAAAAAAAAFAQIDBAYHAAj/xABDEAACAQIEBAMFBgUCBQIHAAABAhEDIQAEEjEFIkFRBhNhMnGBkaEUI0JSsfAHYsHR4TNyFkOi0vEkkhUXNGNzgrL/xAAZAQADAQEBAAAAAAAAAAAAAAABAgMABAX/xAAtEQACAgICAQIFBAIDAQAAAAAAAQIRAyESMUEEEyIyUWGBFHGh8JHRQrHBBf/aAAwDAQACEQMRAD8ABZLicDmOpe/VfRu/v/pfBUMDcY5lTzTjZyPjg/wbjZFmgH6N/wBp9dv1xyTw+UXjJ/Q0ORya0671CgKOhR1nuQZA779Rvg3nqFNaFNKIOkSZLSWtEmRbbbAqjmA4t8R1H774tU9vST+mIOT6YyX0AQoc9Qepj5sP3+zg/wCHfELIGpFudG5SepQ/W4+OAtOkRUfVuxkesk/3/dsC6AnMH/8AJV/VjjcVKzXRs+EcNptUpsaZqaAzVRrA1Q1QxzLdyAt9QBHqJwJ43xbzq7FlVA0KqiIUQAqiN+Xrg54O4sqVWWpvBifxWIPaTpJ/YxT4/wAOTMVAyCnS8yrUIADg6dQALGWUXcSbAH0wsX4YH2c68SUNJQd5j6YCHGt8eU6a1FSkxdE1LrP4iAmoj+WQY9Ixk2x34fkRGXZGRhpxIRhpxYA2MJh0YQjAAJjwwuPDBMIcejCnCDAMJj2L9ThNZaC5gpNFm0hwysA35X0kmm3YMATilgmEx6MLGPRjGEx7Cxj2MYQY9hYwuMY8uPDHowuMY8BhQMKBh6rjGEAw4LiRKeLmXyZYwBhW6MUwmFAwWr8KZRJBwOdYwE0wtCKMTJiIYepwTDnoqqatLHaT0F4/XC0a9Pqjn9P1xqs34VzFLlnVTkcyyLeo3Q9e0xfEPimhSq1x5ahXXTTciArExpeFM6gDB7xiMcqSdlHFvom8P56i6+WSUeZUmx6WBPu22waFQqdL/AjY/wBjjnuahHK7x1mJI3915xqsurNSqLJaFAXUZImDEkYGaMZQ5CQuM6Dj0ww/Q9RgI/DzTrA7qxcz6sCSPnOH8N4jA2JUG/Ur/wBw+o9ehvlde6m4I/UY47cTo7KWSS7MfwkkfKP64MeDM+i5hWqAEQQezSOx/TbA7LUyvmAixFj6SDf1wDy9dkIJI3G567D44F2bi6DHGfC9PMVkbWlGlBaoRrbRyhySzzJiYANzaxxzjiFFRUYUySgZtJO5WeUmLTETjsvhvNppqioAVcKTKhoAdGaxBE2HToD0xkuO8Ay1DLVKrLVNSoQaUexT1G5YqipvKhALEjpGOjDl8EpRMBl8uXdUWNTsqibCWIAk9BJF8Q1KZBIYEEEgg7gixB9Zwc8O0FqVmoMdBroaSMbaKpZHoknoDURVn+bBTxTwhqyHO01IaSucpRzUa6Eio5A/AxEkjYmbTbssmZfhfD3zFVKNMAu5gSYAABLMx6KFBJPQA4r10UMwVtSgkBojUOhg3E7wcbL+G/DjV+3MFmMnURZMDVVKiCReCqvMdJxFwrw5Wp0tYoGpm6tU0cvTIDaQlLzalZROl20wFOwuRJAwOaug8XVmOx4YkqIQSDIIJBB3BG4M3mcNjDCjSMS0cszK7AStMAsewZgo+Mn9e2Izjp/AOEKadZggq0s1lcq0ADRqo1aaVwRIYEMrMLC2reMBugmH8L8VXL1vvRry1UeXmKfR6R39zqYZSLgqLjFrxr4WbI1gA3mUKo10Ko2qUzBEx+MAiR6g9cSeJOA1VeiqUHn7NQL+XTYjXo5idKxquJ9cb7wZlvt/D24fnEqI9I/dO6EFQRNNhI5SJK39oWk3gcvJqONxhYxpOF+CM5XzNXLJTAqUDFVmOlEvAJJEkNEiASRfElfwVU2o5rI5h7clHMqXJNoUPpD3gWMmdsNyRqMvGPRjrnAP4UolNameI1QSaYcKg7KW6+sSLnEfG+DNRQvQ4Xk6yCZK1DVIHqulCfhOE9xdIPE5McLGNDmeP1NIZcplaAedLplgCR10tUkH3jGfAw6YDwGFAwoGHquCAaoxMq4VKRw8DC2YkpDG4/h3lFqZqkrLqBbaQJsep+cdYjGJp4v5LiBpkFTcGcJNWjHWf4uug0KujlUyE6ehjHGMwb40viXxF9oUNFyoUTayjTJjcwAJ92MvTUuYW5wuPptjsjnFjKZKrVJFKnUqEXOhC0DpOkWwUTggWWDioqrqeEPIsrzGYBHMLiRcHYg4JZSpSoKdVI1UYmNNVaZDKADIKSvunuYGC8mrRlHezSZbO1aXsnUv5W2j0O6/CR6Yr5yhQq16VRVCNOip0BBBgnoSCIkwb4mzeaTSYZS146NPqI/WMRnLU6yHUoNxYiZPp23xOUYvp0CMpL7gPxX4cNEmoaihXlRCmbgTyz6Ekz/bE/CAHpVSDY6YIPYf4xc4rw01FVNUKuy9B0t2/T34i4FkWTzFYESqgXkW1bHtJJj1w04Vie/7YYy5TRRyVMc0GRI/r+/p3x7LcQNOppFpXUexMkX7H1HrIOLWUyjIrahtF/n+46bYDsv3vQfd9NvaOw/fTHLSbZY1+UzSuY2NpU9p+owLzvDgjFggdYIAaSFk9R1HY7j03wlEXU9tZ+IQ7fpghkc7qQMfZNp/vG3vwii2tDe5xYmRyTLRq1FJKcoDRdSX1EHpAGkfAz1wYy2cXMUqOWcLvpaQLanHOpNwNJba4J92IaNX7upRNqdTVMdCQRNvfPzxnKFDMUmWwBWonPMqFPXUbGRPT4YeMIu+OtiSb8hXj/gTKjXUzOZFAa1AqU0bTUSpOiVa2uBJanygCSoxq8nlMulanUatV1uioa1hSzREBDUYA02qxbcE9tsMyi5PN00ytYrWZXcjeVg9yoKiAfqMO4fwF8izvlqeYzCVGJ8lKlJaVMG8BKhUhekSdsWjJyROqLI8KZU+YMrFGo1RWqJpKglQwgKY0SpaCJE3g3mrxLhH2apSeopqUkeV6e0rIwI/mRmB9/yNcGzuYrN5dXhtShTX2WZ6bC2w0qbD3TGDmbygq02pvswIBHQ9DHocaeO9+R45GtPo+cf4jcIFDNAioH81FcfmIAC+Y5iCzkEn+bVPScpGPoGnwylnFGWzUaVLCCJKtcfdtINNw0wbjoVPSDjn8MstRyNRaS0i6rWY165I8oNp5mKgmEVIFjEk9ScWw5OcbEnDjKjjfAuG1KhFSiUapSdWNIzqKgg69MHXTFwwFwOhBx2DgXBaNOkRTBXlqFYbXoFcBqlEfyqVWIiRB3LTjPCWVy4rlA1Gq1AApmKAzFMtb2ncKVgXU6hBnc4O8fzztXy9PLVwobzGqOmloCBLQQRPNt/mVyyo0I2QfxAz+Zy5o1crWr02qNoKKSVbl5QEupNj0k67zbGs8C8Y4hVRRmstVMQGZ1Sm5J6qpKkAb3AsDcm2MR4w4xWGVR6FR6RVjTchSjlDGzkaqYLAWUrqBuDpGLH8FeKpTqVVamqGoUDZlqp5qhnyqWl7F2iqZBkx89ianGzTTi6Ox8R4HTqU6lMgDzSPNKgA1FAjS0gyCAFv0nA7g/hLKZUlqVFFcmZ0qCN4UaVFhqIBMnuTgvQrTrlpOnf54UZpQstpHS5n6DFZRVCpjKk9IH6+7APjHCaRDVFZMtXKwuYCJrXrB1qQw7je5gicJxjxIvsURrqGNIgkGfygfHePjipl+ArW/wDqKrNWEEopsg7XBJnqRa9scfuW6hstwrctHJP4hcNZwuZ0KatxmWps7LIAFN1DAaEYBmjoSemMPpx3b+IHhymcsU9lSymnUZrU6txTD2/02JKat0LDoTHHMtwiq9XyRTbzdWjRHNqmIj346MUnx+InNK/hByri5k6EkYl4jw16DmnUUq62IO4M4io1Yvil2tCHS+NeDqFDhtOvzmrUGqSNKiVLQBv8evTHMqljjV5nxc9TIigwJ8slVJP55+gAgDGVo5dqhtYGbna0T79x88TgquwvZGXxf4TlleoPMJFMQX0+2VkAhLEaoM3gQDfD8ll6YZqbKGYkQ5qBAhU9QVIKnYg9NoONzT4RTIEsCxUaQNIXSNoCqJGqD03IETOKqMpfKK3GPzAbK8PpVgKY8imqklGqEoYPQvEux3gggfmtGJeJZSksozhXpkEAKYZIFMqGWdJTuQdWkwNiYeL8QNCqqVUJKCV20OpJKkaSGiCB7QIiCOmJlzr1qJSknlI7NJhQWUnUAAokCTPW62OORqdl1woizHHqrqqM7nS7aQtUyOTTBVVA8trHpsZBxFX4kaTHSKbTIlBZtBILkSRqMgkgwZnri/R4ekgGCUEg2BUMCDfsNVp2icNpvSFldTHaD+libd8NSv6IXl+SvwTjAzVVaJpAO8w42BAJllHS2yxjQrkK9ISFLKYJ0HUCN7qYcfXEnhDhuWprTqGgUqIoGttQeXQMxIJKVBBuAAVgwLHGpqVQF8xoC6t1uCG0wQQSN2I36YeWLzEVS8MzaVZ0A217A7TIkQYYRKzYROHVEAIAvvMd52MdcFa2ZpVFBamp1FvL5RZgxXUHYFpAUEsBbli8YgyeXpIWrh5RghQMSXV4YtAYagSpDAHaJIAE4E8cpKjRkk7PUuHlqNQaDrsTIggCSI1e112HbGbzvh06jVFrBIjfdpjcfX2vTGyyPEiQwrLylyoDgOHABIqUxHKAATp7DvtYqgmmjcrFGYq+qxVWlBqgnSASI7iN9j7GvhZvd3sw1DLMGUXBIYg7GCNIIPS539MAOHZWsKnlojFqrlDvDOLtYTYbz7+2Ol53IBxTKuJ06QZDCQQIkcyiYFwYJG2K9Dhq06lWrQfy2F6g0huaoCdQLEhYUPO4915nHFJSp9MZzi4kVDw9ot506Rzcg0qYEw7VBAF5sYkdbYlz7+QE0gPTEkPYqxvflYg7Nyk/pghxGpCwtRg5BVS66kVgPaGrk1DsL823TFXiNQCjWNRjBCq9hOsmhEDbU3Sx5nO+KvFGnxVaJqbtXsFcHr5oVmprpIcOyBQqAwCfaVQRBKglp362x0TIhbKSXZFUMR/t6mLtF5sTM4zfBeFVUZoIAYRqm4WTeB+KItNpvcDGqy9JFVUUeyABb0ibCJ92IQi12VbTJctWDlgq1eUkamEKSN9N5I9QIxMSd5Fh7j+5x6pUgdJ7Yi80RdR9f33xZCGT8U5TS32hVJR7OOxUR5noLb9wD3wS4f4iFYBSIrBIAJGmoeuliIBYkDSe43wWYqCDEzbvvHy3xmuM8E8smpRWRLci3jeSFP4esD/xNxljfOHT7RWLU1xl+Gck8c+E6uXZq7UqSUatQ6EpsDom4BUCFmJheUTAtin4OzYVymiSASpBMgGNSgbb36Y0PjviJbLBGd2PmWB2iDPToR/1elsx4QyzvmUKDbc2sApa8nblOFnL3MMmwxjwyJGn8T8VRctVUsNdSFVWBk3AYQbQovO4IGCX8LuCeRUrNWGsotGpS0ksgLo01AJCsRq0ybiGGxOA/jLhFTMKhpcxp6wQPW5k9yVW3qJiRh3hLPVKtNVYs+k6ApNlK9NMWPsn/wB3bCYJ8MPJbY2VOeSmdnzXGaSJyw7RfTeO8+o7emAC5mvm2iksKpux9he4vdz3F/hiLhHAmY/fsU2hF3NxuQbQY27b419NQo0rIA5RG0egF4w/HJl+fS+gtwh8u39Snwzg1OhLBSahAl/dvpBkqD7zi7UpU3KsVUunssRzLNjB3EixHXEgaLkiImegHWe2G5qgGi7KQQQVMfPuCNwbfIYZJR0hG29sCeJMl5lFqT3pV5oEndGqWpN6jXpX3svYnHJv4YkfbGFb/VRdSlpaHpMoItew6dli2O25phpIYctr+8xPpBgz0iemMzleCZenmvNWivnNqqmoANUkqh0lhFIaWYtF7G/XDw3oSTpHK/4h5Wqc5UbQSHdtJUSDzEgSLaoItvvgVQ4AymoK4ZWpvoKggHUC2r2hGnljUJuywGmMdprZxapelUQCmVVtLIdJUnlBaSWbYyQCDcXBxkvGXDar1SKDMyslM6xHQsrKSyjqNpkW74aScY0jRab2Yyjl6dOnOlWOvTDmSSA8FQq3MwBqANwYAjHuIVDysT+FjygE6ZWJkhQfTpBEY0dPg1RSpcjmPlNoFwuksoY/iWRpgyIMdsOTw+KqZh1o1CadGULBxzlpOgPdjpTTbaY6jE07Y7qtGIyGWbM1hRpwHYNp1N/qOqlgthCkqCAdpA74kfiWacaSkigCxGlZQUjpMj+XVBHqegONB4P8LtUqJVqF6Rp1l5WQBjoHmAXYENqCjSQLOpBvfa1OFUKub+1qHStCoERdNOrrB16mgFjos7AEAabExi9EnLZyZKRrugp0glV9IYAgKzEhVZZ9meo7iRvA2fhjgebeKbaUpq2k1AC8Bd1Ajmc7CO4nET+FUTNLWoOQgrI4YkFfbBkMwBjV13tjoacNRKbKpLUR5mowSzO7li07KCzNvvPa2Jp8uvAz+Hsz/i3gK1fLZFU00FSQqmRBWS6SSYjck9TgBw3MABkVNQBmAQN7T9PrjeFWoshYEU1ZCCZDrp0rLBhzm0HqRB6c2I8ZO2XcU6AApyzawurUzGSpN50iAPQdycc2fFGdNv8ABTHkaXGggviTS7qUIjXPNfuDsYAFtvicaKtSK+Wuk01qBbnZjsIvA39bAWM4y/EeE+ZU8yoyJTYFqtSYhtIACgwLrAb322IBfjHFKqUtFOnUqgCNTkR7yzTbqAF6bjHoYsU5SaITnFRTQOzObWlVdariFaAzKSw0myqq/l3gd5ucFf8A4hSNJKoqOTLC4htFjsdpjc9+uK3ERSzGVTXykkHlA8zzGLbkxuZ3jFvzVy1FMnQX7RVqgvoZlWE5Vao07KJEASTeBYxpxly60aPHiNy3HaMQtUqxHL5gkEkXIKjlNt77bYnbMBqU0yR5r1Q+m+hqQVWgL/zJO+3LIwN4Rw5hmxl66+YtNQ9UrOlWJmmtwIN2aJm67ycXOP0Ms7VaNGV1aqjENZH0hbkA/lFp3PW8JijNp2qf/g2RRT0yzlabeWihmZgAIqJdygEFmBEvKg6gQbXBwziaUhTrtUks/wDphZOkAC5tEza/QeuMDw+v5DVQzVQNDK0TBKusFZgSGvP83rjSeGvGgem9PMAK4WCSsLUQgAEmIRriemxHp0YfTvJi9xp1dE8j4ypVZXyNeojpoqDS7BSHkLbaSq2M7TaSMa+hl6arTZxMvqDeYTOkaUuCdRg7bbmxgmAcOplAzM/lDcN7LfzckzHcjATjGaCGmrFUvCItQBQQQQXbUBpmBYH2uvRIYopcVK2GWSUnycaDdDxGHqtSohUWnpLVGMnRBA8pJiSQwE2EE3vjV5GuXLEqVAhb3ltILQY5gJjULTPbHJeDrnqWZl6qrSclgNSsgp3L80BgUWCLgdBjreTboAQosD+bvJ9/xJntjmmqdFF0WK7WAGKrVPTEtTmJjpuR8bD1w0JIN9p+eFCiJR+/rhmZqcpXqSDPXrJ/T5YlpdT0A+f7tilmjO2/9bfpgqQaMD/Fnh00VqADV5gWerTYz7mgTG5jFPwXwfyZYiHBYEmOZdAKwYsCwNvnONP/ABEpGpkbCNFWmQYuArb37G/wwOyNdvJUmVLELaI5NKwZPeT3gz1OIeok0taK4lb2XqYWoQVBptMcvWRN+wufr8BPh/h/kcRJa5qozG1tck29SA319cEMjUAIkSDYDVAkwLxuIMXwXyOTDVXf8VOAJtOqZkR01R9euIemdzu/wUzaVGhylJW0wbxcjf34nyzEi5J7/wBcU8ke+5/XF6iImNx9R6/3x3OZy0SKfiPoe4woWBE2vE9PT3Y9/XC6fp+yMIzA/OAElGkrUBQgdJFzc2Hz3GA+fzMF1I+7BKuZi+lX09yum7W6jeDi9nagFdlYmAEdbbSzCZNrESewAxRq6Dpp1XK0gBzqQNZ0hTD6iQpAg2m5vfF8MbEmDKvFKdAKWdKYIBCe00Qth6bkbWPwxMatKpS807EtD3WTAjlkBxO4nb3Wi4x4Gp16prU6kEgSJ1gkbe00qPTb54tVMqKWXFDXqZIgrI7hp0mBIJtPbDPG03a0LyVd7IqVNKLRSVEVhpYjVDTILOxI1MNQkamiCLYXN5xiyuCsayedipYEMBpvKn/TuZt7yMDszl6rMPKRhoaizMjBdVEagynU2qBqmBIsR1jFbxM9WlVcrmCtEhGU040gkkuCeuykd5PbCSnwg2PGPNhemYhdShgSgDyywxZho0uNLDU2/S14E0DWpUVfz3H3Z0S5AQMpJCrA7j2VEm0wd1yfE6QZcsXL1/Lp1Lwi1SyqSKZHs1QoETEz74f4m8O5fN0k8keXmEJZmYktzjnDgmSSVBmPw/O0scuNv/QiqzO5/LVM1VWpl2V6LnSVgpHJoYgOJZjAII7dMXvGnBatBKTNVc0xTVVSeamFXdyN+tzsepxX4vxw5IUssqJWFJAjGGElueEboZM2FvhjQ8A8TUKyF/MllAkn/VQHcVE9NtQsbnpgz9FNYuTVJ+Ro5Vy1ugR4Ey+arU3YnzKS1VdNUF2AjWFYnmG4APUHsMe4jxOh5tXWVSmKtQL5kKJViCBqsCO3ykXxtMvXpKZpMpMCQlom4sB1BnGK8Q8ao0arVRSqVXrH2aUqyqnKS5Xmkm8H82ObP6ZygknTXkaGTbf1AfjehUZajoWNNdNVQCdIMwZUWa5kW64jpZ6nlcwtTUKa1KKmrTH/ADGIiQoBhgSG32Dd7Z7i/Ea9caKeo01g8oYFiZixjUd4Ake+MXeA8O5j5Iu1OqtTVJWJbRBIFzoUabGG2G47eNNuyKeqoK5Lj1bMM6UaQCEiTUghVPYAC5gkL0uZ6YK0MkKDmqrk1GYEs9wQNk5brTAkRPX0xmeDcQ+yVdNRdCsQwJmIC6YtaALj374P53jFBl8w1UgCQAQdXwFz0Hxw8rUW4rYi+ZJ9ElLLnJ0GzFeqcx59XW/lGFlgV01PM3Wdhp3ABkREpqO3lPTrf+mYglAiiZ2D6VB3t2t7sAs34qo1Mi1CKnmFYAZZEhtQgg9/lhnCOMNSy6AqXIZQqKZIDA6YB/mVrDqx92Bjclj2t0NNLlp+Q/m8rTpl6p/09OrQZJDLq1wTfSYB+fbGTyfEDSpJmHAZ3cuV6RzKICn2Q+mx2g482ZzGcqjlKgjSAnNCs2xDQDMmWawkbbGLO8JNFWSGV9bQIlwF9oQJtpIJ/CD1vhIxmoKIz48nI6dwjOnNZALSMVbalJ0sBbV1neQd7fDFLJZumjulZ6ZW6FSQR5oBKgajDN10xO2OeV8jXpuF84gkWIcr1CgRN2kiwnqdgSETIFHZVqEF2CHYswdxFplr+WTsTLRMHE16PjLm2P79rijSeHfFoEI8KlJ2YNRppBUMECadMsWZl9iDBmemOg5Pioo5apmK1ct5j2bQfu1JCooUE2UGS3vJxzalwNjUlPs1Sy8qVNJAgjUpZQrA6gTboNsaPhFEGjTy9epS00yWqIp1r5YFdtJaIAC6RP8A9v3YbJgT3H8ixl4Zs6ueVVSlSYh6wOggaiBElzMCAL37WB2wVqOoU3hb9ficBMtk9TrWIKP5WhRYLRp6mYt21FdA9NMd8Wc2hqOAAGTTpRSYDM55ifRUHrIqMIOORlEXsrVkEnZht2HT44jNMDb99sPqNBjCVE5Set/7YT7jArjOn7NULXAIHoxMfTc/DGHy8n1jUQO3Ux22xs+Oshpimzcqc7gG8tpCzYwArT8RjGjLsw1IrMskSBJkCSIHoRjz/VOUpUvB2+nSUbZOX2PcT8MavgMCmTvYT622+EEfDGPoZepUJjcR7Uj3dP8AHqMEeFPUVmYlRTWhVYKDJJXQAXsNJseW/tGY609DFuUn9hPVNUjc5aHUMOoBnuOh/TF6h677fTGb8IZ7Vlcs5gapp+h0h1Hz0jB2vX8pKjEEhFZo6nSCQP6Y62mnRy2SqI5Z9V+GG5bNqzMoPMhAYdtQDD6focVuJuy6I3V0Yf7NarU/6Gb4xgZqIzqVEP3b0npt6mm7FT7xLD4ntiiVoVuiDxZpDozEKAlYMx2FOAzTF9gfjjA+e9AtVWq4WozGlRDDS6gm7K4YTtYQbke4h4m439op10XUpptUhupQVSCyg7gaT7ww64oZivUqVKBrN5CyA1JuUl1DMXGoeyGMSCRt3x3YZe3DrshPcuy5kOKGo33spVpAk01ICtzgKW0WblIJnrB995eLGARp7GN/jjCcS4iBWNShqIDEFm9hoUAqOpJFzJ6iMMq8baCy0yFECS34j6xzbHp798JwlJXJGkleja8Ro/aDRKtpZH39DBFpvDCbbScG+O8WNA1G1agwWoaakQr03RTvsHBWNrq25OOcVaYq1RSNarTimWchWZKb7rqKxYiD2uMRZjxVWoVHaVqBwEBDgH7tjc6difd06xhY4+KbQyb6Yd4r4fasBWzNU+bWgKsCCQu5IMBYG/uAuQMHK3BRk6dJK+cuRqpMwbzEEjVTMEr5d1MEiCN7CMxlOMNXFLMCjWimq0WCoaiEAliFCoSDt1EiJjB/NZ7IZvMK1VxrkAFpWCtyrTaZJhT2x0Z/U5njUb66/AMcI8nYDzviesWqrS8lRly4ZSCH5HKAySAzNIISO+8GaPBeJN5rVmcK6UXY6F0FgAWYMfxRpBAgyTuAL6zxHk0zbFKZ1KAiFlXUQw1MIMbktFrm/QHGOfhwywLU3++JemwqIeRWlWLDdYEGYvMx0wtZMkfpaMuMXRtfD/iAZgro105qBJerLFiBpJAEe1Aja574hpcJWmzrnGVhIIJAZQTJiW6wTt2xjuHmuUpslUPqKqVCgmzWKxpMiAbn1ns/i/CK1Qmrm6rrUZgIMEWUSANR22kWsd98cc8LjPnJ0i0Z3HiiOKaqVCu2sTDGVJ7ntsNht78erU61VhqZiLMFWFAjaAO39MLxfjdKkURQKkCSbTM9YsD6AYG5rxPUNkTRNhefkABfHoxzKHyo5HjlLuQazGdpa1QtoaVVoNxqjVygzsduuLec8Hvrbyx5tNgFUsRTKDUCytaxBJYHSbD4YyTrmK2tmQGSquxUWKQYjftjR/8AGGYBCmkrtpDfdsQLrMQVbTEiR3XEuUr0VUUkEKHhQ6SGelBMmKbAk6hsobbSCLQdja8yUuEKitrelVpaWgOpQuWuIAsjbgMvcRjMcY401YAis0MoJpqNIQxBV2kGpbr17DEFOiKlOotDVKuG5iByaIgEfjJBvtpHrhrlV2CkbHhQWmD5RrlnUKEcrCgnqdMtG29wPji9Rp5zSoDxGxKgncwCSLj0xl8h56IrkVG5aZgummx5gdQlZsBHXDa/ifNHVotBIgKWgLJjqDAkkx0w8E5dUTlH6tmvqZaqS2inSBM82i5ExBBkLI3wNzWXq0lAPlZdSd6dNQGY7bn2uxHrvgDS8TZwjUYKpYkKR7U6dRDb2JERtiHiXGMxV8rzUmkr03IQXNzBu0nlD9QLTIscGUJKNugpK+2QZnJMCh1C1pJiIMg39+C/BMq9OlmLzUqIKaifwtUUvv3UH5nHs54lotIGXcbSAoMAm+znuIIn3Y0Xh58tmGqoGgoZJ6xdRIIsJFxv3i2L/rXVPqyftZPDLdbiDJSylB6hBqMprHcuzkOQT+FNVQExcxAgAkEOB5qsPPzlexqP5WUosborGF1AGxKwT1AVyd8Ua3AiWDK4Z9ciDPWwv2j6YtcXybAIoMU6AJB/M7SajH3kkf8AnHJk4NUq33/m/wC/YrGc/KNKK2qosXDSyn+XSsf/ANYJFgAQegE/GcZTgPFPuzbnpJpW3KTfR9FA+Hrgoua1UQTZyodgd9r/APVOPOnGnR0pgRKoq06r6TNR31LIJMD7uAewG38xPTARuIjLO6hW56amJMCoNifQgif9ojBHw/mFA0sSAIa0zzKwY2NyIB79elhHijhjGqrwSVgFLA6FDAuNgICm0Hpvjjy43HI6OrHJShsIcJpMT5hAdmBLFj7Mj+Y7BREXgD0wdrZBCtVlZw7KaTOoAI1NrkTuVJN52jrfEeUVNIZJNNObSpk6pUjWSBGkA9RI+BOc8S+Iq2WZEpJqL1SahUEsZ9imBMlxRQG43bpinoYNN/cT1EkzT8EyDU6WWp1KmspXd9SiNQAOkb29qTFpHbGkr1hoZt7H4wJjHP8AiPi5KVRKAIbMBAHn2KRiWVm21bAxYBTeTaav4vFXI5x6EnyB5SsRd3dY1gD8PMG9046pJyd0c60g5V4oDQ8ysVQItV2vMUwzL7wNJU+8Yz1Ti3/qKFOCAjJVD9G1+ca6tHYMhv1ntjEcR4vVqUvs7TrNOkju4gGXFdgIAJklR0BCTecQZrK5wKioGqqog1Eex7qSTIgGCTiix3YHIgpVwmt5nmU+zMGdWgsD7NjyxfmmcaLKZLzA1etXRQzoAtV2sGUsdLEiCATCx0wBp08yAYotZl1BnUH2OYC1gTef742mR8jNKFTUI0lgVkK4UWVmEEw02JsZx1YW4Jpv+2RyX4QLU5SmoDZqgVaJ00mabkkFb27FjuTEAhRZ4aMnoQLm9STOgUT5hG5Qr7IJ5gWIuG+OCreGVvudugxNw3w+itf2Qdugg79sV5Y15f8AH+iPLI/+INocPZ2DIGpU9ENTNSQ5CwpLkajYLsbQLkWwKz/CfvAWqjUPZPRosZ0ixm89xttG48QZ/J1KL5c5hUqkch1xzXFyobSpMg22J9+OGZnPSVs6tJLHzG1MCeWx2gWnriUndtaRaKaXxdnR8nQenQWlTrFVVv8Al8tzLNEANE9Zk94wD4s2uu6PRpPYF3KQ7SInUNm9Y6DDPA3FqlH7S+h6xFNDpJkk+YAI5WJMEm35etiLz+NKT6mbKOWsGZKYMCTAJ13+MbHDKaUaasXi+TaYR4BxKnl6LeZ5roZI0khmcBIlQYLSTB2kHvi5X8YqTpNZ6Lj2krIVI3gNqETEWJ+eMpneMuEp+WpWpUMqEEOkEESIPULYbXmcViudarrfL1qjahUh6DEEiB+W4ICj4DFuCf8AH/QEGM74jVTNNabFhzVKNNQwjcM8wCd7D5YE5/iVJlTRTqM17senXYk/lufXHsj4fzmaq1NNApzEtqBp01Yztq+VptGIuKcIrZKDWKprJCkHUDp322ncemOb1EEsT4vf0L4GozTktDf+F6irqrN5QudNmcC8THKCfSd8e/4crVYK1ESiJFMOxLAWJtEkFpO+3pitmBXzMtUDOCCygHSOXlkAC8Em/wDKROJ8tQrOwDmvc/hOnTE7nraRv1wknvbMkMza1sqigMtVHa5E6tRuVF56C/WcHs74Qq1NNZMxTpu6prpnUppkoA4G+qIAgxN9sBavBwrGz2JJJjqLSwYix91jfacLU+0hkp+c5U6QZJMKdtYMxMMBcnlOMn5TN+5oMrn+H0FKClTZqZjUyFixmGYMQZ629IFsAON5yhVhKQWmJJkJoX2TBtcGLbYvZjIbzQbUWMKCb6VAWWEgSsXaBMz1hj+fQQtTp3aFII1NyzpMKxiAZ3MBhisVFPsRuwPk6RZTq8x2KiFhjsJEiNhYzJEHBOj4YzR2qU02JmtBGodQBMwYP9cSZPiudBDDljYMh0wBEGem218UqyZjS9TzgNRJIkhTaRGoCDIgbbC98OnxinFpmq3stDwpnBqCwVm+mqAGgGLMQTYkXHXElLhOYoAmplw+sBQfNP3Yk3+7baSD1EA4qqMy6Gn5pIUKRfcdmYLJuBB9b7kglw7zqdTQ9ZjaafU/iWSDMrBawJAI74DzS47SDxQHqVKvKKdQkaBLFNr3glZmQTczIPbEaFYLs2iqCqwggqU0By0QdWx3Fx64M8RCxz+W7L/+pvuDvIwvhzI0a7VftRAAA0Cm0MGYxK25/dEbYVTipJgpvRRyvGcxTZHXMyRdVdiwBKsbjuIie7ri3m+MZw09ZICGFBhTdgxHtEm4Bue2CHE/BVCV8mvUnUoiooMA/iJAE94t78Rr4GIPNmaZUwRoUsY26kAXMbnfDrJibb1/g3GaNJ/DJjUNVariodIdbg6SjkfUt8oxqs3lEAL6QCqEAxsCGt7pJ+eM7/DyglDM6ALaWTckkA6ifZieUmxxq/Ei6UqafwBn36LfHFOpW0VWtFOtlAtMlFAIGoaQBtfeLd8c74pxV6tSncgSTpWw2IMx6WiwubCTjqtITTBsQU+YZf6g45S2SK1JCto061MEwjXBn6T6HHB61NNNHX6anaCnAs0BUDEgdSYnQoHtekNF/TGbzviU069Q0VDKlR4qOzFqsNCM5QgOYECQbaZBi53J5AmnVkQWSFBUnUGiTuLR7hzC+KOY4UiK4UopZy9OnI8x1KwVcmQpGt7WDAATuRb/AObGLjKxPWN8kZnPZ/7Tz1Z1qirqJ1yhbtCwQT7RN9UHBI8Zy+jy4cIanmP5K+WGYU1pKLtIEayQNyfiZOH8PeiFqikjmHKxpOkiBHU6pUctwDIB5icUsjw2mvM4cJ5e9SxLkOWJ09VRS3oRudz6XGLpHHZBxFqNT/TWoxMKWqPaQFC2mYCiJJ2Nxi3kOMZjLUFpUlpKs3JuxdpLEkNflAHuCgDE9HhpUyqlV0KxchlBJ06J1gC4LbCZ3tGJ83w1yFBanpE/lJLdCTIMxa3TEnJRk0x6tWjPZjP5mtUJaoVfTpMErIuB1gk7T2jGl4Px6lQcVaYqa9J82kHGh6hEFwCpsAJkRYX9abcFqSpDiywAGUCLQIFow+rwmpS80gAuwJWpqBM6Wnf2RzFetjecaM4tgakH0/iBWYmMs5GjVynUQALsRo22vPTA+t4kfNVNINRKBVjUMKhJAm7B+VACJII364CpxZqQkUGWFKEq7Lyg8y3UwBa0mMU8gz1AShNOmWCaA2osAASASRqsLISATAFyMU4xUuq/kW212ajLcJpUmANaiQxqKupGqaXG8Bb2mCeurbEC+LmqUWWrlvNReTfmKBYW8SCAL26jEXD+DUkrLqceysgbEiA8n8KnmInT23gFc1lNLFaNEOmoEMKpAkE6oXZbg2Fpw+RKrchY6ekW8tx+rmaC0qFEKXmmtRn0+XCjnbSCfzCe/TA9vBmaViamZpqJBPluzFh1sFAB5jvsTh3D+G1aRqeXqp3YqxcEQyndQYsGIHuBOwgHmaGYqU5qVZB/CzQCYG+y6o7+mIRdrRT9whwrIZhKrZmrQL0cuxJYkU5NONLDrU9lSRcGT6401T+JpKmKbF9gTAAMbmCTv+xjNZKnmK9OnQpkFFpsGAcDVFlOppmSEMWnuAZxer8AdygWiVKlJY6QsKxGlmL2teysTK7QZeHF/MBtron/APmJWkhaVNTuSdRBPoJ7R8sDX8SvXJGYYadwUpoeYW2qKw2J+WLOa4FUFTloITU1aVLBSCoEk80BdRUhZkgsJE2ly3A6zSRooRpE1FDGRK6dOlmHKEghoAtE7NKOOqApSJqvBwdPlrpgT0idOmR2t2iSDiWlwFzdagPoemCrcMZT7Zw9cowjmx5jyO+zpUUCm4G5jUwIm46EdsR5vw0G0kNpZZgyTEgAwGJAkAfLBv7O35/piX7LUm7bemAskvDNxQJzHC65j71J6lkkk97MBj1Th1XrWgnssSfng2Kb7lgT6jDmqVOhHyH9sH3Zo3FAbLcLq7CqGkdVBMdgYsfdijV8KknnjeYggT3IZjjUr53pGFFOr+VT+/fge5N/b9jUjJ0vCsMTINlA7LERA6YlocB0VRUSz3JJuSSCDMnb0GNS1OoNlBOEZX3KD54PuS+oOKAzUavU3/24B8U4JmahALaqck6SNPeDIW8djjaaW/J9cWsrSkEMI7XHxxllknozijnDeGswKgKEooOyu0kQAQSdxbYzue+JU4PmYYvS1s0xqYco2ABnba0DHR6lJV6YZ5QmRMe7/OGWaafgDggT4PNZGoCuBqll1WJIhlWSBvcX643fFE1UahtqFNlIP4gQQD/Q4w+ezJWqsSChVhyneZH6Y1Fbi6mnAVyTb2GmD6RcYpDIq2Bok8LOWytLUsFRoIj8ll+ahcZTPZBqdRkCh/LCkKAQWVdQh78y6WkDrJEYO8P49Ty9qgqKGNopu0/+0Ej44qZqutbMlwpUEaZKkNAA63Cj2j0PKMR9RUoJeSuJtMHVoX7tj7TErfrVGlbap0BVCmVmSSDc4AcZy1NkYFCWJvoUna3bBmtlKnml3KzAulonmvImb7+npGJyGCgH9f1vhPTTnC3HRs8YypPZgM/woJSZlWpqJJEK0hiewvbvGC/BhV0BnzDqT0ZBAi+xSxxpGMC4EfPEtKpHs6Pjjofqsre9kfajWjNVdZdhVd6t7SDpG5MQI+GJRlpSfLJ9IPr/AExpanWSJsf7YYxA/EflhMmVyk5S7GjGlRlDQAP+i23f44votJ4XymTs0zpJ2O94PTBxSD+JsSqiiCPfthFMajn3iHLVRyBabagNp0oBN2k7g+zAv1H5mcOoKqQ6ea0nlJ00zuZA6RJtET2gR0PMU5ja21tsLTpAi8T7sV/Uu+hHj0Z/K1mpgDLrQoAgSW59Sgk6DMcvM1h+Ym04Xi+cuBCKFVQAlOE6sYufzY1Ay4j2VI9BhcyoFign1AwcnqJSVNIWOOndmHStTK/eGoNRP4ZH0M/TFjLtRa6lj8Qfh7X0xrmpIwiAPhilmeCIb6FnuLH5jEOZWjGNwLLi4WoLzYj53PoPphtTgM+1UqssExqLH0sMbyhlmVYEOB+aCR8bYYqHqh94gj++L4vUZIfKxJY4y7MDxXhWnSKPmgwQx5gDJkXO95wOrcCqtao7OBsCSQPdJjHU/KDQJH794x4ZL/afhh/1uVasVYYg7L1Tvc/0xNMnqMP+wnrH0w5ckQO/vifpbHJSK2JI9cSnOdMRpl2OJRkW7W9IwoSZaiEeu+GFl6YQ5ZhsJ90YcKBG4OCAXWD6R1wnn23+mF3/AAn3nCLlcGgWOoVQ0wf1H6gYnRZInbEYy+JdAGNQR/kCcJUoC2PAjvieiFI3xqAVWp9sOWmMWVRe/wBDhzkC4OBQbM8a2vMRGzRvuBjXimNN+2MjwuiprKdYmWJi/Q41lY6ViTsbxhomYzK0l3PeP2cDuN5laNQHbXb3QpM+7lxapZpVUc4JA6yL4AeLagd1GtV1LC2kgzLEfTqIjCzl8OhoRuVMIZnMh6jqBZTEjqYm/fp8sDalU3th1CsQahCguzlgC9gD0LKDt/TEtaTuL++frGBF6NJU6KOskD0wtGodjGJaqdgdvr6Ww1n9DjWAVZboBjz77SB8IxLlJ+GI2qk4L2gHkxcamYsN8QCQLDFnLsSxB+WMkjOyJaZ92HItiO8YutRHv+OIGpjt8MCjDaIANrT2t++uG1gcSU/lhjzgtqjDaamDb9/PCeWT/wCcT0gQOmGFh6Y3gxGtMjDsSqR+xh7MD0t6Y3RipWphvaAI9cMSmV9liPTf9cXKYU2k486x1+n+cBhGQe2HeWdu/oT9enxxKSOpt78PpOpnSQY3AMxgpAG06Ufv+mPIsHcn3n19MPQEnp/f+2FNM4NUAczCOvw/xiN1tMGTt+ycSMhHTDkQgCZJHUxP0H6YFBG0aRC3ub395n5f2w8iPXHtRE+nT+mGwSZ9+DZqJGpjsMM8leww/ThIxrNRF5K9vrhRTWNsSCcep3vB+Ig/I7YyZiMUvQ/P/OI82dKMb7d/84uhcDOM6oAUWO/9sZsyRU8OpqqSZEA40eaQGbYDcIlTcAfHBarUPun9cBS0FoDrTBAxFxKkNSEkxYGDBAm5BFxiIZuInDWqio20Wj43x488t49HoqGwnWyIQe07aerMWP1O2PDLKwmBIxLmo0CR03Am+x698QUKvKIYj4dcerGVpHntUIcsvY/LDXyS4mHeSff/AJGPKT12wdAIKVIJsB64SjSDfP8AdsS1mg7SD++uPUkO4jGT3Qa0MrU4OGFDFj17dsWnWdx/j54jPb9evywz7ARKzdvlh9Ooe2FDYUsMazUWGNjbFfyTe2JUbEzscBtMFFUpbbELJfY4IRtjziDjPoIPCfynHlQDoflggRiF0PTBoFldXHUThwQdv388O+GHThGwn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TEhUUExQWFhQWGBcYGBgYGCAcGhcYGBkYGhgaGh4YHCggGBolGxoYIjEhJSkrLi4uFx8zODMsNyguLisBCgoKDg0OGhAQGywkICQsLCwsLCwsLCwsLCwtLCwsNCwsLCwsLCwsLCwtLCwsLCwsLCwsLCwsLCwsLCwsLCwsLP/AABEIALABHgMBIgACEQEDEQH/xAAcAAABBQEBAQAAAAAAAAAAAAAFAQIDBAYHAAj/xABDEAACAQIEBAMFBgUCBQIHAAABAhEDIQAEEjEFIkFRBhNhMnGBkaEUI0JSsfAHYsHR4TNyFkOi0vEkkhUXNGNzgrL/xAAZAQADAQEBAAAAAAAAAAAAAAABAgMABAX/xAAtEQACAgICAQIFBAIDAQAAAAAAAQIRAyESMUEEEyIyUWGBFHGh8JHRQrHBBf/aAAwDAQACEQMRAD8ABZLicDmOpe/VfRu/v/pfBUMDcY5lTzTjZyPjg/wbjZFmgH6N/wBp9dv1xyTw+UXjJ/Q0ORya0671CgKOhR1nuQZA779Rvg3nqFNaFNKIOkSZLSWtEmRbbbAqjmA4t8R1H774tU9vST+mIOT6YyX0AQoc9Qepj5sP3+zg/wCHfELIGpFudG5SepQ/W4+OAtOkRUfVuxkesk/3/dsC6AnMH/8AJV/VjjcVKzXRs+EcNptUpsaZqaAzVRrA1Q1QxzLdyAt9QBHqJwJ43xbzq7FlVA0KqiIUQAqiN+Xrg54O4sqVWWpvBifxWIPaTpJ/YxT4/wAOTMVAyCnS8yrUIADg6dQALGWUXcSbAH0wsX4YH2c68SUNJQd5j6YCHGt8eU6a1FSkxdE1LrP4iAmoj+WQY9Ixk2x34fkRGXZGRhpxIRhpxYA2MJh0YQjAAJjwwuPDBMIcejCnCDAMJj2L9ThNZaC5gpNFm0hwysA35X0kmm3YMATilgmEx6MLGPRjGEx7Cxj2MYQY9hYwuMY8uPDHowuMY8BhQMKBh6rjGEAw4LiRKeLmXyZYwBhW6MUwmFAwWr8KZRJBwOdYwE0wtCKMTJiIYepwTDnoqqatLHaT0F4/XC0a9Pqjn9P1xqs34VzFLlnVTkcyyLeo3Q9e0xfEPimhSq1x5ahXXTTciArExpeFM6gDB7xiMcqSdlHFvom8P56i6+WSUeZUmx6WBPu22waFQqdL/AjY/wBjjnuahHK7x1mJI3915xqsurNSqLJaFAXUZImDEkYGaMZQ5CQuM6Dj0ww/Q9RgI/DzTrA7qxcz6sCSPnOH8N4jA2JUG/Ur/wBw+o9ehvlde6m4I/UY47cTo7KWSS7MfwkkfKP64MeDM+i5hWqAEQQezSOx/TbA7LUyvmAixFj6SDf1wDy9dkIJI3G567D44F2bi6DHGfC9PMVkbWlGlBaoRrbRyhySzzJiYANzaxxzjiFFRUYUySgZtJO5WeUmLTETjsvhvNppqioAVcKTKhoAdGaxBE2HToD0xkuO8Ay1DLVKrLVNSoQaUexT1G5YqipvKhALEjpGOjDl8EpRMBl8uXdUWNTsqibCWIAk9BJF8Q1KZBIYEEEgg7gixB9Zwc8O0FqVmoMdBroaSMbaKpZHoknoDURVn+bBTxTwhqyHO01IaSucpRzUa6Eio5A/AxEkjYmbTbssmZfhfD3zFVKNMAu5gSYAABLMx6KFBJPQA4r10UMwVtSgkBojUOhg3E7wcbL+G/DjV+3MFmMnURZMDVVKiCReCqvMdJxFwrw5Wp0tYoGpm6tU0cvTIDaQlLzalZROl20wFOwuRJAwOaug8XVmOx4YkqIQSDIIJBB3BG4M3mcNjDCjSMS0cszK7AStMAsewZgo+Mn9e2Izjp/AOEKadZggq0s1lcq0ADRqo1aaVwRIYEMrMLC2reMBugmH8L8VXL1vvRry1UeXmKfR6R39zqYZSLgqLjFrxr4WbI1gA3mUKo10Ko2qUzBEx+MAiR6g9cSeJOA1VeiqUHn7NQL+XTYjXo5idKxquJ9cb7wZlvt/D24fnEqI9I/dO6EFQRNNhI5SJK39oWk3gcvJqONxhYxpOF+CM5XzNXLJTAqUDFVmOlEvAJJEkNEiASRfElfwVU2o5rI5h7clHMqXJNoUPpD3gWMmdsNyRqMvGPRjrnAP4UolNameI1QSaYcKg7KW6+sSLnEfG+DNRQvQ4Xk6yCZK1DVIHqulCfhOE9xdIPE5McLGNDmeP1NIZcplaAedLplgCR10tUkH3jGfAw6YDwGFAwoGHquCAaoxMq4VKRw8DC2YkpDG4/h3lFqZqkrLqBbaQJsep+cdYjGJp4v5LiBpkFTcGcJNWjHWf4uug0KujlUyE6ehjHGMwb40viXxF9oUNFyoUTayjTJjcwAJ92MvTUuYW5wuPptjsjnFjKZKrVJFKnUqEXOhC0DpOkWwUTggWWDioqrqeEPIsrzGYBHMLiRcHYg4JZSpSoKdVI1UYmNNVaZDKADIKSvunuYGC8mrRlHezSZbO1aXsnUv5W2j0O6/CR6Yr5yhQq16VRVCNOip0BBBgnoSCIkwb4mzeaTSYZS146NPqI/WMRnLU6yHUoNxYiZPp23xOUYvp0CMpL7gPxX4cNEmoaihXlRCmbgTyz6Ekz/bE/CAHpVSDY6YIPYf4xc4rw01FVNUKuy9B0t2/T34i4FkWTzFYESqgXkW1bHtJJj1w04Vie/7YYy5TRRyVMc0GRI/r+/p3x7LcQNOppFpXUexMkX7H1HrIOLWUyjIrahtF/n+46bYDsv3vQfd9NvaOw/fTHLSbZY1+UzSuY2NpU9p+owLzvDgjFggdYIAaSFk9R1HY7j03wlEXU9tZ+IQ7fpghkc7qQMfZNp/vG3vwii2tDe5xYmRyTLRq1FJKcoDRdSX1EHpAGkfAz1wYy2cXMUqOWcLvpaQLanHOpNwNJba4J92IaNX7upRNqdTVMdCQRNvfPzxnKFDMUmWwBWonPMqFPXUbGRPT4YeMIu+OtiSb8hXj/gTKjXUzOZFAa1AqU0bTUSpOiVa2uBJanygCSoxq8nlMulanUatV1uioa1hSzREBDUYA02qxbcE9tsMyi5PN00ytYrWZXcjeVg9yoKiAfqMO4fwF8izvlqeYzCVGJ8lKlJaVMG8BKhUhekSdsWjJyROqLI8KZU+YMrFGo1RWqJpKglQwgKY0SpaCJE3g3mrxLhH2apSeopqUkeV6e0rIwI/mRmB9/yNcGzuYrN5dXhtShTX2WZ6bC2w0qbD3TGDmbygq02pvswIBHQ9DHocaeO9+R45GtPo+cf4jcIFDNAioH81FcfmIAC+Y5iCzkEn+bVPScpGPoGnwylnFGWzUaVLCCJKtcfdtINNw0wbjoVPSDjn8MstRyNRaS0i6rWY165I8oNp5mKgmEVIFjEk9ScWw5OcbEnDjKjjfAuG1KhFSiUapSdWNIzqKgg69MHXTFwwFwOhBx2DgXBaNOkRTBXlqFYbXoFcBqlEfyqVWIiRB3LTjPCWVy4rlA1Gq1AApmKAzFMtb2ncKVgXU6hBnc4O8fzztXy9PLVwobzGqOmloCBLQQRPNt/mVyyo0I2QfxAz+Zy5o1crWr02qNoKKSVbl5QEupNj0k67zbGs8C8Y4hVRRmstVMQGZ1Sm5J6qpKkAb3AsDcm2MR4w4xWGVR6FR6RVjTchSjlDGzkaqYLAWUrqBuDpGLH8FeKpTqVVamqGoUDZlqp5qhnyqWl7F2iqZBkx89ianGzTTi6Ox8R4HTqU6lMgDzSPNKgA1FAjS0gyCAFv0nA7g/hLKZUlqVFFcmZ0qCN4UaVFhqIBMnuTgvQrTrlpOnf54UZpQstpHS5n6DFZRVCpjKk9IH6+7APjHCaRDVFZMtXKwuYCJrXrB1qQw7je5gicJxjxIvsURrqGNIgkGfygfHePjipl+ArW/wDqKrNWEEopsg7XBJnqRa9scfuW6hstwrctHJP4hcNZwuZ0KatxmWps7LIAFN1DAaEYBmjoSemMPpx3b+IHhymcsU9lSymnUZrU6txTD2/02JKat0LDoTHHMtwiq9XyRTbzdWjRHNqmIj346MUnx+InNK/hByri5k6EkYl4jw16DmnUUq62IO4M4io1Yvil2tCHS+NeDqFDhtOvzmrUGqSNKiVLQBv8evTHMqljjV5nxc9TIigwJ8slVJP55+gAgDGVo5dqhtYGbna0T79x88TgquwvZGXxf4TlleoPMJFMQX0+2VkAhLEaoM3gQDfD8ll6YZqbKGYkQ5qBAhU9QVIKnYg9NoONzT4RTIEsCxUaQNIXSNoCqJGqD03IETOKqMpfKK3GPzAbK8PpVgKY8imqklGqEoYPQvEux3gggfmtGJeJZSksozhXpkEAKYZIFMqGWdJTuQdWkwNiYeL8QNCqqVUJKCV20OpJKkaSGiCB7QIiCOmJlzr1qJSknlI7NJhQWUnUAAokCTPW62OORqdl1woizHHqrqqM7nS7aQtUyOTTBVVA8trHpsZBxFX4kaTHSKbTIlBZtBILkSRqMgkgwZnri/R4ekgGCUEg2BUMCDfsNVp2icNpvSFldTHaD+libd8NSv6IXl+SvwTjAzVVaJpAO8w42BAJllHS2yxjQrkK9ISFLKYJ0HUCN7qYcfXEnhDhuWprTqGgUqIoGttQeXQMxIJKVBBuAAVgwLHGpqVQF8xoC6t1uCG0wQQSN2I36YeWLzEVS8MzaVZ0A217A7TIkQYYRKzYROHVEAIAvvMd52MdcFa2ZpVFBamp1FvL5RZgxXUHYFpAUEsBbli8YgyeXpIWrh5RghQMSXV4YtAYagSpDAHaJIAE4E8cpKjRkk7PUuHlqNQaDrsTIggCSI1e112HbGbzvh06jVFrBIjfdpjcfX2vTGyyPEiQwrLylyoDgOHABIqUxHKAATp7DvtYqgmmjcrFGYq+qxVWlBqgnSASI7iN9j7GvhZvd3sw1DLMGUXBIYg7GCNIIPS539MAOHZWsKnlojFqrlDvDOLtYTYbz7+2Ol53IBxTKuJ06QZDCQQIkcyiYFwYJG2K9Dhq06lWrQfy2F6g0huaoCdQLEhYUPO4915nHFJSp9MZzi4kVDw9ot506Rzcg0qYEw7VBAF5sYkdbYlz7+QE0gPTEkPYqxvflYg7Nyk/pghxGpCwtRg5BVS66kVgPaGrk1DsL823TFXiNQCjWNRjBCq9hOsmhEDbU3Sx5nO+KvFGnxVaJqbtXsFcHr5oVmprpIcOyBQqAwCfaVQRBKglp362x0TIhbKSXZFUMR/t6mLtF5sTM4zfBeFVUZoIAYRqm4WTeB+KItNpvcDGqy9JFVUUeyABb0ibCJ92IQi12VbTJctWDlgq1eUkamEKSN9N5I9QIxMSd5Fh7j+5x6pUgdJ7Yi80RdR9f33xZCGT8U5TS32hVJR7OOxUR5noLb9wD3wS4f4iFYBSIrBIAJGmoeuliIBYkDSe43wWYqCDEzbvvHy3xmuM8E8smpRWRLci3jeSFP4esD/xNxljfOHT7RWLU1xl+Gck8c+E6uXZq7UqSUatQ6EpsDom4BUCFmJheUTAtin4OzYVymiSASpBMgGNSgbb36Y0PjviJbLBGd2PmWB2iDPToR/1elsx4QyzvmUKDbc2sApa8nblOFnL3MMmwxjwyJGn8T8VRctVUsNdSFVWBk3AYQbQovO4IGCX8LuCeRUrNWGsotGpS0ksgLo01AJCsRq0ybiGGxOA/jLhFTMKhpcxp6wQPW5k9yVW3qJiRh3hLPVKtNVYs+k6ApNlK9NMWPsn/wB3bCYJ8MPJbY2VOeSmdnzXGaSJyw7RfTeO8+o7emAC5mvm2iksKpux9he4vdz3F/hiLhHAmY/fsU2hF3NxuQbQY27b419NQo0rIA5RG0egF4w/HJl+fS+gtwh8u39Snwzg1OhLBSahAl/dvpBkqD7zi7UpU3KsVUunssRzLNjB3EixHXEgaLkiImegHWe2G5qgGi7KQQQVMfPuCNwbfIYZJR0hG29sCeJMl5lFqT3pV5oEndGqWpN6jXpX3svYnHJv4YkfbGFb/VRdSlpaHpMoItew6dli2O25phpIYctr+8xPpBgz0iemMzleCZenmvNWivnNqqmoANUkqh0lhFIaWYtF7G/XDw3oSTpHK/4h5Wqc5UbQSHdtJUSDzEgSLaoItvvgVQ4AymoK4ZWpvoKggHUC2r2hGnljUJuywGmMdprZxapelUQCmVVtLIdJUnlBaSWbYyQCDcXBxkvGXDar1SKDMyslM6xHQsrKSyjqNpkW74aScY0jRab2Yyjl6dOnOlWOvTDmSSA8FQq3MwBqANwYAjHuIVDysT+FjygE6ZWJkhQfTpBEY0dPg1RSpcjmPlNoFwuksoY/iWRpgyIMdsOTw+KqZh1o1CadGULBxzlpOgPdjpTTbaY6jE07Y7qtGIyGWbM1hRpwHYNp1N/qOqlgthCkqCAdpA74kfiWacaSkigCxGlZQUjpMj+XVBHqegONB4P8LtUqJVqF6Rp1l5WQBjoHmAXYENqCjSQLOpBvfa1OFUKub+1qHStCoERdNOrrB16mgFjos7AEAabExi9EnLZyZKRrugp0glV9IYAgKzEhVZZ9meo7iRvA2fhjgebeKbaUpq2k1AC8Bd1Ajmc7CO4nET+FUTNLWoOQgrI4YkFfbBkMwBjV13tjoacNRKbKpLUR5mowSzO7li07KCzNvvPa2Jp8uvAz+Hsz/i3gK1fLZFU00FSQqmRBWS6SSYjck9TgBw3MABkVNQBmAQN7T9PrjeFWoshYEU1ZCCZDrp0rLBhzm0HqRB6c2I8ZO2XcU6AApyzawurUzGSpN50iAPQdycc2fFGdNv8ABTHkaXGggviTS7qUIjXPNfuDsYAFtvicaKtSK+Wuk01qBbnZjsIvA39bAWM4y/EeE+ZU8yoyJTYFqtSYhtIACgwLrAb322IBfjHFKqUtFOnUqgCNTkR7yzTbqAF6bjHoYsU5SaITnFRTQOzObWlVdariFaAzKSw0myqq/l3gd5ucFf8A4hSNJKoqOTLC4htFjsdpjc9+uK3ERSzGVTXykkHlA8zzGLbkxuZ3jFvzVy1FMnQX7RVqgvoZlWE5Vao07KJEASTeBYxpxly60aPHiNy3HaMQtUqxHL5gkEkXIKjlNt77bYnbMBqU0yR5r1Q+m+hqQVWgL/zJO+3LIwN4Rw5hmxl66+YtNQ9UrOlWJmmtwIN2aJm67ycXOP0Ms7VaNGV1aqjENZH0hbkA/lFp3PW8JijNp2qf/g2RRT0yzlabeWihmZgAIqJdygEFmBEvKg6gQbXBwziaUhTrtUks/wDphZOkAC5tEza/QeuMDw+v5DVQzVQNDK0TBKusFZgSGvP83rjSeGvGgem9PMAK4WCSsLUQgAEmIRriemxHp0YfTvJi9xp1dE8j4ypVZXyNeojpoqDS7BSHkLbaSq2M7TaSMa+hl6arTZxMvqDeYTOkaUuCdRg7bbmxgmAcOplAzM/lDcN7LfzckzHcjATjGaCGmrFUvCItQBQQQQXbUBpmBYH2uvRIYopcVK2GWSUnycaDdDxGHqtSohUWnpLVGMnRBA8pJiSQwE2EE3vjV5GuXLEqVAhb3ltILQY5gJjULTPbHJeDrnqWZl6qrSclgNSsgp3L80BgUWCLgdBjreTboAQosD+bvJ9/xJntjmmqdFF0WK7WAGKrVPTEtTmJjpuR8bD1w0JIN9p+eFCiJR+/rhmZqcpXqSDPXrJ/T5YlpdT0A+f7tilmjO2/9bfpgqQaMD/Fnh00VqADV5gWerTYz7mgTG5jFPwXwfyZYiHBYEmOZdAKwYsCwNvnONP/ABEpGpkbCNFWmQYuArb37G/wwOyNdvJUmVLELaI5NKwZPeT3gz1OIeok0taK4lb2XqYWoQVBptMcvWRN+wufr8BPh/h/kcRJa5qozG1tck29SA319cEMjUAIkSDYDVAkwLxuIMXwXyOTDVXf8VOAJtOqZkR01R9euIemdzu/wUzaVGhylJW0wbxcjf34nyzEi5J7/wBcU8ke+5/XF6iImNx9R6/3x3OZy0SKfiPoe4woWBE2vE9PT3Y9/XC6fp+yMIzA/OAElGkrUBQgdJFzc2Hz3GA+fzMF1I+7BKuZi+lX09yum7W6jeDi9nagFdlYmAEdbbSzCZNrESewAxRq6Dpp1XK0gBzqQNZ0hTD6iQpAg2m5vfF8MbEmDKvFKdAKWdKYIBCe00Qth6bkbWPwxMatKpS807EtD3WTAjlkBxO4nb3Wi4x4Gp16prU6kEgSJ1gkbe00qPTb54tVMqKWXFDXqZIgrI7hp0mBIJtPbDPG03a0LyVd7IqVNKLRSVEVhpYjVDTILOxI1MNQkamiCLYXN5xiyuCsayedipYEMBpvKn/TuZt7yMDszl6rMPKRhoaizMjBdVEagynU2qBqmBIsR1jFbxM9WlVcrmCtEhGU040gkkuCeuykd5PbCSnwg2PGPNhemYhdShgSgDyywxZho0uNLDU2/S14E0DWpUVfz3H3Z0S5AQMpJCrA7j2VEm0wd1yfE6QZcsXL1/Lp1Lwi1SyqSKZHs1QoETEz74f4m8O5fN0k8keXmEJZmYktzjnDgmSSVBmPw/O0scuNv/QiqzO5/LVM1VWpl2V6LnSVgpHJoYgOJZjAII7dMXvGnBatBKTNVc0xTVVSeamFXdyN+tzsepxX4vxw5IUssqJWFJAjGGElueEboZM2FvhjQ8A8TUKyF/MllAkn/VQHcVE9NtQsbnpgz9FNYuTVJ+Ro5Vy1ugR4Ey+arU3YnzKS1VdNUF2AjWFYnmG4APUHsMe4jxOh5tXWVSmKtQL5kKJViCBqsCO3ykXxtMvXpKZpMpMCQlom4sB1BnGK8Q8ao0arVRSqVXrH2aUqyqnKS5Xmkm8H82ObP6ZygknTXkaGTbf1AfjehUZajoWNNdNVQCdIMwZUWa5kW64jpZ6nlcwtTUKa1KKmrTH/ADGIiQoBhgSG32Dd7Z7i/Ea9caKeo01g8oYFiZixjUd4Ake+MXeA8O5j5Iu1OqtTVJWJbRBIFzoUabGG2G47eNNuyKeqoK5Lj1bMM6UaQCEiTUghVPYAC5gkL0uZ6YK0MkKDmqrk1GYEs9wQNk5brTAkRPX0xmeDcQ+yVdNRdCsQwJmIC6YtaALj374P53jFBl8w1UgCQAQdXwFz0Hxw8rUW4rYi+ZJ9ElLLnJ0GzFeqcx59XW/lGFlgV01PM3Wdhp3ABkREpqO3lPTrf+mYglAiiZ2D6VB3t2t7sAs34qo1Mi1CKnmFYAZZEhtQgg9/lhnCOMNSy6AqXIZQqKZIDA6YB/mVrDqx92Bjclj2t0NNLlp+Q/m8rTpl6p/09OrQZJDLq1wTfSYB+fbGTyfEDSpJmHAZ3cuV6RzKICn2Q+mx2g482ZzGcqjlKgjSAnNCs2xDQDMmWawkbbGLO8JNFWSGV9bQIlwF9oQJtpIJ/CD1vhIxmoKIz48nI6dwjOnNZALSMVbalJ0sBbV1neQd7fDFLJZumjulZ6ZW6FSQR5oBKgajDN10xO2OeV8jXpuF84gkWIcr1CgRN2kiwnqdgSETIFHZVqEF2CHYswdxFplr+WTsTLRMHE16PjLm2P79rijSeHfFoEI8KlJ2YNRppBUMECadMsWZl9iDBmemOg5Pioo5apmK1ct5j2bQfu1JCooUE2UGS3vJxzalwNjUlPs1Sy8qVNJAgjUpZQrA6gTboNsaPhFEGjTy9epS00yWqIp1r5YFdtJaIAC6RP8A9v3YbJgT3H8ixl4Zs6ueVVSlSYh6wOggaiBElzMCAL37WB2wVqOoU3hb9ficBMtk9TrWIKP5WhRYLRp6mYt21FdA9NMd8Wc2hqOAAGTTpRSYDM55ifRUHrIqMIOORlEXsrVkEnZht2HT44jNMDb99sPqNBjCVE5Set/7YT7jArjOn7NULXAIHoxMfTc/DGHy8n1jUQO3Ux22xs+Oshpimzcqc7gG8tpCzYwArT8RjGjLsw1IrMskSBJkCSIHoRjz/VOUpUvB2+nSUbZOX2PcT8MavgMCmTvYT622+EEfDGPoZepUJjcR7Uj3dP8AHqMEeFPUVmYlRTWhVYKDJJXQAXsNJseW/tGY609DFuUn9hPVNUjc5aHUMOoBnuOh/TF6h677fTGb8IZ7Vlcs5gapp+h0h1Hz0jB2vX8pKjEEhFZo6nSCQP6Y62mnRy2SqI5Z9V+GG5bNqzMoPMhAYdtQDD6focVuJuy6I3V0Yf7NarU/6Gb4xgZqIzqVEP3b0npt6mm7FT7xLD4ntiiVoVuiDxZpDozEKAlYMx2FOAzTF9gfjjA+e9AtVWq4WozGlRDDS6gm7K4YTtYQbke4h4m439op10XUpptUhupQVSCyg7gaT7ww64oZivUqVKBrN5CyA1JuUl1DMXGoeyGMSCRt3x3YZe3DrshPcuy5kOKGo33spVpAk01ICtzgKW0WblIJnrB995eLGARp7GN/jjCcS4iBWNShqIDEFm9hoUAqOpJFzJ6iMMq8baCy0yFECS34j6xzbHp798JwlJXJGkleja8Ro/aDRKtpZH39DBFpvDCbbScG+O8WNA1G1agwWoaakQr03RTvsHBWNrq25OOcVaYq1RSNarTimWchWZKb7rqKxYiD2uMRZjxVWoVHaVqBwEBDgH7tjc6difd06xhY4+KbQyb6Yd4r4fasBWzNU+bWgKsCCQu5IMBYG/uAuQMHK3BRk6dJK+cuRqpMwbzEEjVTMEr5d1MEiCN7CMxlOMNXFLMCjWimq0WCoaiEAliFCoSDt1EiJjB/NZ7IZvMK1VxrkAFpWCtyrTaZJhT2x0Z/U5njUb66/AMcI8nYDzviesWqrS8lRly4ZSCH5HKAySAzNIISO+8GaPBeJN5rVmcK6UXY6F0FgAWYMfxRpBAgyTuAL6zxHk0zbFKZ1KAiFlXUQw1MIMbktFrm/QHGOfhwywLU3++JemwqIeRWlWLDdYEGYvMx0wtZMkfpaMuMXRtfD/iAZgro105qBJerLFiBpJAEe1Aja574hpcJWmzrnGVhIIJAZQTJiW6wTt2xjuHmuUpslUPqKqVCgmzWKxpMiAbn1ns/i/CK1Qmrm6rrUZgIMEWUSANR22kWsd98cc8LjPnJ0i0Z3HiiOKaqVCu2sTDGVJ7ntsNht78erU61VhqZiLMFWFAjaAO39MLxfjdKkURQKkCSbTM9YsD6AYG5rxPUNkTRNhefkABfHoxzKHyo5HjlLuQazGdpa1QtoaVVoNxqjVygzsduuLec8Hvrbyx5tNgFUsRTKDUCytaxBJYHSbD4YyTrmK2tmQGSquxUWKQYjftjR/8AGGYBCmkrtpDfdsQLrMQVbTEiR3XEuUr0VUUkEKHhQ6SGelBMmKbAk6hsobbSCLQdja8yUuEKitrelVpaWgOpQuWuIAsjbgMvcRjMcY401YAis0MoJpqNIQxBV2kGpbr17DEFOiKlOotDVKuG5iByaIgEfjJBvtpHrhrlV2CkbHhQWmD5RrlnUKEcrCgnqdMtG29wPji9Rp5zSoDxGxKgncwCSLj0xl8h56IrkVG5aZgummx5gdQlZsBHXDa/ifNHVotBIgKWgLJjqDAkkx0w8E5dUTlH6tmvqZaqS2inSBM82i5ExBBkLI3wNzWXq0lAPlZdSd6dNQGY7bn2uxHrvgDS8TZwjUYKpYkKR7U6dRDb2JERtiHiXGMxV8rzUmkr03IQXNzBu0nlD9QLTIscGUJKNugpK+2QZnJMCh1C1pJiIMg39+C/BMq9OlmLzUqIKaifwtUUvv3UH5nHs54lotIGXcbSAoMAm+znuIIn3Y0Xh58tmGqoGgoZJ6xdRIIsJFxv3i2L/rXVPqyftZPDLdbiDJSylB6hBqMprHcuzkOQT+FNVQExcxAgAkEOB5qsPPzlexqP5WUosborGF1AGxKwT1AVyd8Ua3AiWDK4Z9ciDPWwv2j6YtcXybAIoMU6AJB/M7SajH3kkf8AnHJk4NUq33/m/wC/YrGc/KNKK2qosXDSyn+XSsf/ANYJFgAQegE/GcZTgPFPuzbnpJpW3KTfR9FA+Hrgoua1UQTZyodgd9r/APVOPOnGnR0pgRKoq06r6TNR31LIJMD7uAewG38xPTARuIjLO6hW56amJMCoNifQgif9ojBHw/mFA0sSAIa0zzKwY2NyIB79elhHijhjGqrwSVgFLA6FDAuNgICm0Hpvjjy43HI6OrHJShsIcJpMT5hAdmBLFj7Mj+Y7BREXgD0wdrZBCtVlZw7KaTOoAI1NrkTuVJN52jrfEeUVNIZJNNObSpk6pUjWSBGkA9RI+BOc8S+Iq2WZEpJqL1SahUEsZ9imBMlxRQG43bpinoYNN/cT1EkzT8EyDU6WWp1KmspXd9SiNQAOkb29qTFpHbGkr1hoZt7H4wJjHP8AiPi5KVRKAIbMBAHn2KRiWVm21bAxYBTeTaav4vFXI5x6EnyB5SsRd3dY1gD8PMG9046pJyd0c60g5V4oDQ8ysVQItV2vMUwzL7wNJU+8Yz1Ti3/qKFOCAjJVD9G1+ca6tHYMhv1ntjEcR4vVqUvs7TrNOkju4gGXFdgIAJklR0BCTecQZrK5wKioGqqog1Eex7qSTIgGCTiix3YHIgpVwmt5nmU+zMGdWgsD7NjyxfmmcaLKZLzA1etXRQzoAtV2sGUsdLEiCATCx0wBp08yAYotZl1BnUH2OYC1gTef742mR8jNKFTUI0lgVkK4UWVmEEw02JsZx1YW4Jpv+2RyX4QLU5SmoDZqgVaJ00mabkkFb27FjuTEAhRZ4aMnoQLm9STOgUT5hG5Qr7IJ5gWIuG+OCreGVvudugxNw3w+itf2Qdugg79sV5Y15f8AH+iPLI/+INocPZ2DIGpU9ENTNSQ5CwpLkajYLsbQLkWwKz/CfvAWqjUPZPRosZ0ixm89xttG48QZ/J1KL5c5hUqkch1xzXFyobSpMg22J9+OGZnPSVs6tJLHzG1MCeWx2gWnriUndtaRaKaXxdnR8nQenQWlTrFVVv8Al8tzLNEANE9Zk94wD4s2uu6PRpPYF3KQ7SInUNm9Y6DDPA3FqlH7S+h6xFNDpJkk+YAI5WJMEm35etiLz+NKT6mbKOWsGZKYMCTAJ13+MbHDKaUaasXi+TaYR4BxKnl6LeZ5roZI0khmcBIlQYLSTB2kHvi5X8YqTpNZ6Lj2krIVI3gNqETEWJ+eMpneMuEp+WpWpUMqEEOkEESIPULYbXmcViudarrfL1qjahUh6DEEiB+W4ICj4DFuCf8AH/QEGM74jVTNNabFhzVKNNQwjcM8wCd7D5YE5/iVJlTRTqM17senXYk/lufXHsj4fzmaq1NNApzEtqBp01Yztq+VptGIuKcIrZKDWKprJCkHUDp322ncemOb1EEsT4vf0L4GozTktDf+F6irqrN5QudNmcC8THKCfSd8e/4crVYK1ESiJFMOxLAWJtEkFpO+3pitmBXzMtUDOCCygHSOXlkAC8Em/wDKROJ8tQrOwDmvc/hOnTE7nraRv1wknvbMkMza1sqigMtVHa5E6tRuVF56C/WcHs74Qq1NNZMxTpu6prpnUppkoA4G+qIAgxN9sBavBwrGz2JJJjqLSwYix91jfacLU+0hkp+c5U6QZJMKdtYMxMMBcnlOMn5TN+5oMrn+H0FKClTZqZjUyFixmGYMQZ629IFsAON5yhVhKQWmJJkJoX2TBtcGLbYvZjIbzQbUWMKCb6VAWWEgSsXaBMz1hj+fQQtTp3aFII1NyzpMKxiAZ3MBhisVFPsRuwPk6RZTq8x2KiFhjsJEiNhYzJEHBOj4YzR2qU02JmtBGodQBMwYP9cSZPiudBDDljYMh0wBEGem218UqyZjS9TzgNRJIkhTaRGoCDIgbbC98OnxinFpmq3stDwpnBqCwVm+mqAGgGLMQTYkXHXElLhOYoAmplw+sBQfNP3Yk3+7baSD1EA4qqMy6Gn5pIUKRfcdmYLJuBB9b7kglw7zqdTQ9ZjaafU/iWSDMrBawJAI74DzS47SDxQHqVKvKKdQkaBLFNr3glZmQTczIPbEaFYLs2iqCqwggqU0By0QdWx3Fx64M8RCxz+W7L/+pvuDvIwvhzI0a7VftRAAA0Cm0MGYxK25/dEbYVTipJgpvRRyvGcxTZHXMyRdVdiwBKsbjuIie7ri3m+MZw09ZICGFBhTdgxHtEm4Bue2CHE/BVCV8mvUnUoiooMA/iJAE94t78Rr4GIPNmaZUwRoUsY26kAXMbnfDrJibb1/g3GaNJ/DJjUNVariodIdbg6SjkfUt8oxqs3lEAL6QCqEAxsCGt7pJ+eM7/DyglDM6ALaWTckkA6ifZieUmxxq/Ei6UqafwBn36LfHFOpW0VWtFOtlAtMlFAIGoaQBtfeLd8c74pxV6tSncgSTpWw2IMx6WiwubCTjqtITTBsQU+YZf6g45S2SK1JCto061MEwjXBn6T6HHB61NNNHX6anaCnAs0BUDEgdSYnQoHtekNF/TGbzviU069Q0VDKlR4qOzFqsNCM5QgOYECQbaZBi53J5AmnVkQWSFBUnUGiTuLR7hzC+KOY4UiK4UopZy9OnI8x1KwVcmQpGt7WDAATuRb/AObGLjKxPWN8kZnPZ/7Tz1Z1qirqJ1yhbtCwQT7RN9UHBI8Zy+jy4cIanmP5K+WGYU1pKLtIEayQNyfiZOH8PeiFqikjmHKxpOkiBHU6pUctwDIB5icUsjw2mvM4cJ5e9SxLkOWJ09VRS3oRudz6XGLpHHZBxFqNT/TWoxMKWqPaQFC2mYCiJJ2Nxi3kOMZjLUFpUlpKs3JuxdpLEkNflAHuCgDE9HhpUyqlV0KxchlBJ06J1gC4LbCZ3tGJ83w1yFBanpE/lJLdCTIMxa3TEnJRk0x6tWjPZjP5mtUJaoVfTpMErIuB1gk7T2jGl4Px6lQcVaYqa9J82kHGh6hEFwCpsAJkRYX9abcFqSpDiywAGUCLQIFow+rwmpS80gAuwJWpqBM6Wnf2RzFetjecaM4tgakH0/iBWYmMs5GjVynUQALsRo22vPTA+t4kfNVNINRKBVjUMKhJAm7B+VACJII364CpxZqQkUGWFKEq7Lyg8y3UwBa0mMU8gz1AShNOmWCaA2osAASASRqsLISATAFyMU4xUuq/kW212ajLcJpUmANaiQxqKupGqaXG8Bb2mCeurbEC+LmqUWWrlvNReTfmKBYW8SCAL26jEXD+DUkrLqceysgbEiA8n8KnmInT23gFc1lNLFaNEOmoEMKpAkE6oXZbg2Fpw+RKrchY6ekW8tx+rmaC0qFEKXmmtRn0+XCjnbSCfzCe/TA9vBmaViamZpqJBPluzFh1sFAB5jvsTh3D+G1aRqeXqp3YqxcEQyndQYsGIHuBOwgHmaGYqU5qVZB/CzQCYG+y6o7+mIRdrRT9whwrIZhKrZmrQL0cuxJYkU5NONLDrU9lSRcGT6401T+JpKmKbF9gTAAMbmCTv+xjNZKnmK9OnQpkFFpsGAcDVFlOppmSEMWnuAZxer8AdygWiVKlJY6QsKxGlmL2teysTK7QZeHF/MBtron/APmJWkhaVNTuSdRBPoJ7R8sDX8SvXJGYYadwUpoeYW2qKw2J+WLOa4FUFTloITU1aVLBSCoEk80BdRUhZkgsJE2ly3A6zSRooRpE1FDGRK6dOlmHKEghoAtE7NKOOqApSJqvBwdPlrpgT0idOmR2t2iSDiWlwFzdagPoemCrcMZT7Zw9cowjmx5jyO+zpUUCm4G5jUwIm46EdsR5vw0G0kNpZZgyTEgAwGJAkAfLBv7O35/piX7LUm7bemAskvDNxQJzHC65j71J6lkkk97MBj1Th1XrWgnssSfng2Kb7lgT6jDmqVOhHyH9sH3Zo3FAbLcLq7CqGkdVBMdgYsfdijV8KknnjeYggT3IZjjUr53pGFFOr+VT+/fge5N/b9jUjJ0vCsMTINlA7LERA6YlocB0VRUSz3JJuSSCDMnb0GNS1OoNlBOEZX3KD54PuS+oOKAzUavU3/24B8U4JmahALaqck6SNPeDIW8djjaaW/J9cWsrSkEMI7XHxxllknozijnDeGswKgKEooOyu0kQAQSdxbYzue+JU4PmYYvS1s0xqYco2ABnba0DHR6lJV6YZ5QmRMe7/OGWaafgDggT4PNZGoCuBqll1WJIhlWSBvcX643fFE1UahtqFNlIP4gQQD/Q4w+ezJWqsSChVhyneZH6Y1Fbi6mnAVyTb2GmD6RcYpDIq2Bok8LOWytLUsFRoIj8ll+ahcZTPZBqdRkCh/LCkKAQWVdQh78y6WkDrJEYO8P49Ty9qgqKGNopu0/+0Ej44qZqutbMlwpUEaZKkNAA63Cj2j0PKMR9RUoJeSuJtMHVoX7tj7TErfrVGlbap0BVCmVmSSDc4AcZy1NkYFCWJvoUna3bBmtlKnml3KzAulonmvImb7+npGJyGCgH9f1vhPTTnC3HRs8YypPZgM/woJSZlWpqJJEK0hiewvbvGC/BhV0BnzDqT0ZBAi+xSxxpGMC4EfPEtKpHs6Pjjofqsre9kfajWjNVdZdhVd6t7SDpG5MQI+GJRlpSfLJ9IPr/AExpanWSJsf7YYxA/EflhMmVyk5S7GjGlRlDQAP+i23f44votJ4XymTs0zpJ2O94PTBxSD+JsSqiiCPfthFMajn3iHLVRyBabagNp0oBN2k7g+zAv1H5mcOoKqQ6ea0nlJ00zuZA6RJtET2gR0PMU5ja21tsLTpAi8T7sV/Uu+hHj0Z/K1mpgDLrQoAgSW59Sgk6DMcvM1h+Ym04Xi+cuBCKFVQAlOE6sYufzY1Ay4j2VI9BhcyoFign1AwcnqJSVNIWOOndmHStTK/eGoNRP4ZH0M/TFjLtRa6lj8Qfh7X0xrmpIwiAPhilmeCIb6FnuLH5jEOZWjGNwLLi4WoLzYj53PoPphtTgM+1UqssExqLH0sMbyhlmVYEOB+aCR8bYYqHqh94gj++L4vUZIfKxJY4y7MDxXhWnSKPmgwQx5gDJkXO95wOrcCqtao7OBsCSQPdJjHU/KDQJH794x4ZL/afhh/1uVasVYYg7L1Tvc/0xNMnqMP+wnrH0w5ckQO/vifpbHJSK2JI9cSnOdMRpl2OJRkW7W9IwoSZaiEeu+GFl6YQ5ZhsJ90YcKBG4OCAXWD6R1wnn23+mF3/AAn3nCLlcGgWOoVQ0wf1H6gYnRZInbEYy+JdAGNQR/kCcJUoC2PAjvieiFI3xqAVWp9sOWmMWVRe/wBDhzkC4OBQbM8a2vMRGzRvuBjXimNN+2MjwuiprKdYmWJi/Q41lY6ViTsbxhomYzK0l3PeP2cDuN5laNQHbXb3QpM+7lxapZpVUc4JA6yL4AeLagd1GtV1LC2kgzLEfTqIjCzl8OhoRuVMIZnMh6jqBZTEjqYm/fp8sDalU3th1CsQahCguzlgC9gD0LKDt/TEtaTuL++frGBF6NJU6KOskD0wtGodjGJaqdgdvr6Ww1n9DjWAVZboBjz77SB8IxLlJ+GI2qk4L2gHkxcamYsN8QCQLDFnLsSxB+WMkjOyJaZ92HItiO8YutRHv+OIGpjt8MCjDaIANrT2t++uG1gcSU/lhjzgtqjDaamDb9/PCeWT/wCcT0gQOmGFh6Y3gxGtMjDsSqR+xh7MD0t6Y3RipWphvaAI9cMSmV9liPTf9cXKYU2k486x1+n+cBhGQe2HeWdu/oT9enxxKSOpt78PpOpnSQY3AMxgpAG06Ufv+mPIsHcn3n19MPQEnp/f+2FNM4NUAczCOvw/xiN1tMGTt+ycSMhHTDkQgCZJHUxP0H6YFBG0aRC3ub395n5f2w8iPXHtRE+nT+mGwSZ9+DZqJGpjsMM8leww/ThIxrNRF5K9vrhRTWNsSCcep3vB+Ig/I7YyZiMUvQ/P/OI82dKMb7d/84uhcDOM6oAUWO/9sZsyRU8OpqqSZEA40eaQGbYDcIlTcAfHBarUPun9cBS0FoDrTBAxFxKkNSEkxYGDBAm5BFxiIZuInDWqio20Wj43x488t49HoqGwnWyIQe07aerMWP1O2PDLKwmBIxLmo0CR03Am+x698QUKvKIYj4dcerGVpHntUIcsvY/LDXyS4mHeSff/AJGPKT12wdAIKVIJsB64SjSDfP8AdsS1mg7SD++uPUkO4jGT3Qa0MrU4OGFDFj17dsWnWdx/j54jPb9evywz7ARKzdvlh9Ooe2FDYUsMazUWGNjbFfyTe2JUbEzscBtMFFUpbbELJfY4IRtjziDjPoIPCfynHlQDoflggRiF0PTBoFldXHUThwQdv388O+GHThGwn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152" name="Picture 8" descr="http://www.brazilcarnival.com.br/upload_images/Fabia_Borges_Drum_Queen_rocinha_2009_Carnival_parade_Agencia_FOTO_B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1"/>
            <a:ext cx="6629400" cy="444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38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928</Words>
  <Application>Microsoft Office PowerPoint</Application>
  <PresentationFormat>On-screen Show (4:3)</PresentationFormat>
  <Paragraphs>81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Week 4: National Identity</vt:lpstr>
      <vt:lpstr>Last week: Vargas in power, 1930-1945</vt:lpstr>
      <vt:lpstr>The military and World War 2</vt:lpstr>
      <vt:lpstr>Steps towards re-democratisation</vt:lpstr>
      <vt:lpstr>Vargas plays a new political game</vt:lpstr>
      <vt:lpstr>Two military presidential candidates</vt:lpstr>
      <vt:lpstr>Nationalism and popular culture</vt:lpstr>
      <vt:lpstr>Carnival in Rio</vt:lpstr>
      <vt:lpstr>Carnival in Rio</vt:lpstr>
      <vt:lpstr>Restoration of historical sites and museums: The Museu Imperial, Petrópolis</vt:lpstr>
      <vt:lpstr>Brazilian futebol</vt:lpstr>
      <vt:lpstr>The first world cup win in 1958</vt:lpstr>
      <vt:lpstr>Capoeira: the Afro Brazilian dance/ fight/ game</vt:lpstr>
      <vt:lpstr>Capoeira – an Afro-Brazilian martial art, now practised the world over</vt:lpstr>
      <vt:lpstr>President Vargas meets Mestre Bimba, 1951</vt:lpstr>
      <vt:lpstr>“Racial democracy” or racist exclusion?</vt:lpstr>
      <vt:lpstr>International dimensions of culture</vt:lpstr>
      <vt:lpstr>PowerPoint Presentation</vt:lpstr>
      <vt:lpstr>New books on futebol, working-class culture and internal migration</vt:lpstr>
      <vt:lpstr>Questions and readings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Nationalism and popular culture</dc:title>
  <dc:creator>user</dc:creator>
  <cp:lastModifiedBy>camillia</cp:lastModifiedBy>
  <cp:revision>32</cp:revision>
  <dcterms:created xsi:type="dcterms:W3CDTF">2006-08-16T00:00:00Z</dcterms:created>
  <dcterms:modified xsi:type="dcterms:W3CDTF">2017-01-25T17:06:15Z</dcterms:modified>
</cp:coreProperties>
</file>