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72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ECA94-6179-404C-B403-B7D643F59F40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26F8F-1EFE-4C7C-B631-46740735C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189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JK.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291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512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528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Brasilia.</a:t>
            </a:r>
            <a:r>
              <a:rPr lang="en-GB" baseline="0" dirty="0"/>
              <a:t> Top left: </a:t>
            </a:r>
            <a:r>
              <a:rPr lang="en-GB" baseline="0" dirty="0" err="1"/>
              <a:t>Juselino</a:t>
            </a:r>
            <a:r>
              <a:rPr lang="en-GB" baseline="0" dirty="0"/>
              <a:t> </a:t>
            </a:r>
            <a:r>
              <a:rPr lang="en-GB" baseline="0" dirty="0" err="1"/>
              <a:t>Kubitschek</a:t>
            </a:r>
            <a:r>
              <a:rPr lang="en-GB" baseline="0" dirty="0"/>
              <a:t> bridge. Top right: Cultural Complex of the Republic. Bottom left: National Congress building. Bottom right: Cathedral.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711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Quadros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026F8F-1EFE-4C7C-B631-46740735C05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170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529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07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/>
              <a:t>Goulart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799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65640-860E-4E6F-B640-5CA1BA4EE9D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036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F8AB2-219A-489C-AE3C-24FD602E453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518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85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02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882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86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91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211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48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8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106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41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71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506D5-3599-4ABD-83DF-6351C9EC6AE2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FD13B-F9B4-4E86-A1BA-62952E84C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75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Ficheiro:Juscelino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en.wikipedia.org/wiki/File:BSB_Ponte_JK_Panorama_05_2007_266.jpg" TargetMode="External"/><Relationship Id="rId7" Type="http://schemas.openxmlformats.org/officeDocument/2006/relationships/hyperlink" Target="http://en.wikipedia.org/wiki/File:National_Congress_of_Brazil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en.wikipedia.org/wiki/File:DSC05306.jpg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en.wikipedia.org/wiki/File:Brazil.Brasilia.01.jp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Week 5: The Collapse of Democracy: 1954-1964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345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err="1"/>
              <a:t>Jânio</a:t>
            </a:r>
            <a:r>
              <a:rPr lang="en-GB" b="1" dirty="0"/>
              <a:t> </a:t>
            </a:r>
            <a:r>
              <a:rPr lang="en-GB" b="1" dirty="0" err="1"/>
              <a:t>Quadros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3600" dirty="0"/>
              <a:t>Wins on a landslide: </a:t>
            </a:r>
            <a:r>
              <a:rPr lang="en-GB" sz="3600" b="1" dirty="0"/>
              <a:t>5.5M votes to Lott’s under 4 M</a:t>
            </a:r>
            <a:endParaRPr lang="en-GB" sz="3600" dirty="0"/>
          </a:p>
          <a:p>
            <a:r>
              <a:rPr lang="en-GB" sz="3600" dirty="0"/>
              <a:t>Political “loner” - promises to “clean up” politics</a:t>
            </a:r>
          </a:p>
          <a:p>
            <a:r>
              <a:rPr lang="en-GB" sz="3600" dirty="0"/>
              <a:t>Uncharismatic/ odd personality</a:t>
            </a:r>
          </a:p>
          <a:p>
            <a:r>
              <a:rPr lang="en-GB" sz="3600" dirty="0"/>
              <a:t>Sponsored by UDN but then alienates them</a:t>
            </a:r>
          </a:p>
          <a:p>
            <a:r>
              <a:rPr lang="en-GB" sz="3600" dirty="0"/>
              <a:t>Economy in crisis</a:t>
            </a:r>
          </a:p>
          <a:p>
            <a:r>
              <a:rPr lang="en-GB" sz="3600" dirty="0"/>
              <a:t>Crisis over </a:t>
            </a:r>
            <a:r>
              <a:rPr lang="en-GB" sz="3600" b="1" dirty="0"/>
              <a:t>stabilization programme</a:t>
            </a:r>
          </a:p>
          <a:p>
            <a:r>
              <a:rPr lang="en-GB" sz="3600" dirty="0">
                <a:sym typeface="Wingdings" pitchFamily="2" charset="2"/>
              </a:rPr>
              <a:t> </a:t>
            </a:r>
            <a:r>
              <a:rPr lang="en-GB" sz="3600" b="1" dirty="0">
                <a:sym typeface="Wingdings" pitchFamily="2" charset="2"/>
              </a:rPr>
              <a:t>resigns</a:t>
            </a:r>
            <a:r>
              <a:rPr lang="en-GB" sz="3600" dirty="0">
                <a:sym typeface="Wingdings" pitchFamily="2" charset="2"/>
              </a:rPr>
              <a:t> (miscalculation?)</a:t>
            </a:r>
          </a:p>
          <a:p>
            <a:r>
              <a:rPr lang="en-GB" sz="3600" dirty="0">
                <a:sym typeface="Wingdings" pitchFamily="2" charset="2"/>
              </a:rPr>
              <a:t>Dangerous unstable situation; power vacuum</a:t>
            </a:r>
            <a:endParaRPr lang="en-GB" sz="3600" dirty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9380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João</a:t>
            </a:r>
            <a:r>
              <a:rPr lang="en-GB" b="1" dirty="0"/>
              <a:t> </a:t>
            </a:r>
            <a:r>
              <a:rPr lang="en-GB" b="1" dirty="0" err="1"/>
              <a:t>Goulart</a:t>
            </a:r>
            <a:r>
              <a:rPr lang="en-GB" b="1" dirty="0"/>
              <a:t> (1961-4)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3600" dirty="0"/>
              <a:t>Power vacuum after </a:t>
            </a:r>
            <a:r>
              <a:rPr lang="en-GB" sz="3600" dirty="0" err="1"/>
              <a:t>Quadros</a:t>
            </a:r>
            <a:r>
              <a:rPr lang="en-GB" sz="3600" dirty="0"/>
              <a:t> resigns</a:t>
            </a:r>
          </a:p>
          <a:p>
            <a:r>
              <a:rPr lang="en-GB" sz="3600" dirty="0" err="1"/>
              <a:t>Goulart</a:t>
            </a:r>
            <a:r>
              <a:rPr lang="en-GB" sz="3600" dirty="0"/>
              <a:t>: </a:t>
            </a:r>
            <a:r>
              <a:rPr lang="en-GB" sz="3600" b="1" dirty="0"/>
              <a:t>vice-president , </a:t>
            </a:r>
            <a:r>
              <a:rPr lang="en-GB" sz="3600" dirty="0"/>
              <a:t>in line to be president</a:t>
            </a:r>
          </a:p>
          <a:p>
            <a:r>
              <a:rPr lang="en-GB" sz="3600" b="1" dirty="0"/>
              <a:t>Product of Vargas regime: ex-minister under Vargas; member of PTB (</a:t>
            </a:r>
            <a:r>
              <a:rPr lang="en-GB" sz="3600" b="1" dirty="0" err="1"/>
              <a:t>Partido</a:t>
            </a:r>
            <a:r>
              <a:rPr lang="en-GB" sz="3600" b="1" dirty="0"/>
              <a:t> </a:t>
            </a:r>
            <a:r>
              <a:rPr lang="en-GB" sz="3600" b="1" dirty="0" err="1"/>
              <a:t>Trabalhista</a:t>
            </a:r>
            <a:r>
              <a:rPr lang="en-GB" sz="3600" b="1" dirty="0"/>
              <a:t> </a:t>
            </a:r>
            <a:r>
              <a:rPr lang="en-GB" sz="3600" b="1" dirty="0" err="1"/>
              <a:t>Brasileiro</a:t>
            </a:r>
            <a:r>
              <a:rPr lang="en-GB" sz="3600" b="1" dirty="0"/>
              <a:t>, Brazilian Labour Party)</a:t>
            </a:r>
          </a:p>
          <a:p>
            <a:r>
              <a:rPr lang="en-GB" sz="3600" dirty="0"/>
              <a:t>Right/ military suspicious… fear of </a:t>
            </a:r>
            <a:r>
              <a:rPr lang="en-GB" sz="3600" b="1" dirty="0"/>
              <a:t>coup or civil war</a:t>
            </a:r>
          </a:p>
          <a:p>
            <a:r>
              <a:rPr lang="en-GB" sz="3600" dirty="0"/>
              <a:t>Compromise:  prime ministerial system</a:t>
            </a:r>
          </a:p>
          <a:p>
            <a:r>
              <a:rPr lang="en-GB" sz="3600" dirty="0"/>
              <a:t>First year spent staying in power, not </a:t>
            </a:r>
            <a:r>
              <a:rPr lang="en-GB" sz="3600" i="1" dirty="0"/>
              <a:t>solving</a:t>
            </a:r>
            <a:r>
              <a:rPr lang="en-GB" sz="3600" dirty="0"/>
              <a:t> economic and political problems</a:t>
            </a:r>
          </a:p>
        </p:txBody>
      </p:sp>
    </p:spTree>
    <p:extLst>
      <p:ext uri="{BB962C8B-B14F-4D97-AF65-F5344CB8AC3E}">
        <p14:creationId xmlns:p14="http://schemas.microsoft.com/office/powerpoint/2010/main" val="389710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5602" name="Picture 2" descr="jangob2l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3335" y="365125"/>
            <a:ext cx="9035511" cy="62991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843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Problems for </a:t>
            </a:r>
            <a:r>
              <a:rPr lang="en-GB" b="1" dirty="0" err="1"/>
              <a:t>Goulart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600" b="1" dirty="0"/>
              <a:t>Polarisation of politics between left and right (</a:t>
            </a:r>
            <a:r>
              <a:rPr lang="en-GB" sz="3600" dirty="0"/>
              <a:t>Cold War; Fidel Castro in Cuba)</a:t>
            </a:r>
          </a:p>
          <a:p>
            <a:r>
              <a:rPr lang="en-GB" sz="3600" dirty="0"/>
              <a:t>Gains full presidential powers in </a:t>
            </a:r>
            <a:r>
              <a:rPr lang="en-GB" sz="3600" b="1" dirty="0"/>
              <a:t>1963 plebiscite</a:t>
            </a:r>
            <a:r>
              <a:rPr lang="en-GB" sz="3600" dirty="0"/>
              <a:t>; but, this sets military against him, suspicious he is too left-wing…</a:t>
            </a:r>
          </a:p>
          <a:p>
            <a:r>
              <a:rPr lang="en-GB" sz="3600" b="1" dirty="0"/>
              <a:t>“Democratic Parliamentary Action” </a:t>
            </a:r>
            <a:r>
              <a:rPr lang="en-GB" sz="3600" dirty="0"/>
              <a:t>mobilises on Right (US backing); </a:t>
            </a:r>
            <a:r>
              <a:rPr lang="en-GB" sz="3600" b="1" dirty="0"/>
              <a:t>Nationalist Parliamentary Front </a:t>
            </a:r>
            <a:r>
              <a:rPr lang="en-GB" sz="3600" dirty="0"/>
              <a:t>on Left</a:t>
            </a:r>
            <a:endParaRPr lang="en-GB" sz="3600" b="1" dirty="0"/>
          </a:p>
          <a:p>
            <a:r>
              <a:rPr lang="en-GB" sz="3600" b="1" dirty="0"/>
              <a:t>Economic crisis: </a:t>
            </a:r>
            <a:r>
              <a:rPr lang="en-GB" sz="3600" dirty="0"/>
              <a:t>attempts stabilisation but Left resists</a:t>
            </a:r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9247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Crisis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200" dirty="0"/>
              <a:t>Urban labour </a:t>
            </a:r>
            <a:r>
              <a:rPr lang="en-GB" sz="3200" b="1" dirty="0"/>
              <a:t>pushes </a:t>
            </a:r>
            <a:r>
              <a:rPr lang="en-GB" sz="3200" b="1" dirty="0" err="1"/>
              <a:t>Goulart</a:t>
            </a:r>
            <a:r>
              <a:rPr lang="en-GB" sz="3200" b="1" dirty="0"/>
              <a:t> to the left by 1964:</a:t>
            </a:r>
            <a:r>
              <a:rPr lang="en-GB" sz="3200" dirty="0"/>
              <a:t> nationalises industries &amp; </a:t>
            </a:r>
            <a:r>
              <a:rPr lang="en-GB" sz="3200" b="1" dirty="0"/>
              <a:t>oil refineries</a:t>
            </a:r>
            <a:r>
              <a:rPr lang="en-GB" sz="3200" dirty="0"/>
              <a:t>; enfranchises illiterates; pushes </a:t>
            </a:r>
            <a:r>
              <a:rPr lang="en-GB" sz="3200" b="1" dirty="0"/>
              <a:t>land reform</a:t>
            </a:r>
          </a:p>
          <a:p>
            <a:r>
              <a:rPr lang="en-GB" sz="3200" dirty="0"/>
              <a:t>Right organises to bring him down…</a:t>
            </a:r>
          </a:p>
          <a:p>
            <a:r>
              <a:rPr lang="en-GB" sz="3200" dirty="0"/>
              <a:t>International context: Cold War; Brazil strategically significant for US in preventing communism</a:t>
            </a:r>
          </a:p>
          <a:p>
            <a:r>
              <a:rPr lang="en-GB" sz="3200" dirty="0"/>
              <a:t>US and </a:t>
            </a:r>
            <a:r>
              <a:rPr lang="en-GB" sz="3200" b="1" dirty="0"/>
              <a:t>big business </a:t>
            </a:r>
            <a:r>
              <a:rPr lang="en-GB" sz="3200" dirty="0"/>
              <a:t>both back right wing of military; </a:t>
            </a:r>
          </a:p>
          <a:p>
            <a:r>
              <a:rPr lang="en-GB" sz="3200" dirty="0"/>
              <a:t>Polarisation of politics: little room to manoeuvre to left or to right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41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http://www.map-of-south-america.us/south-america-ma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56" y="0"/>
            <a:ext cx="535785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153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military step back 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Military coup, 31 March – 1 April 1964</a:t>
            </a:r>
          </a:p>
          <a:p>
            <a:r>
              <a:rPr lang="en-GB" sz="3200" dirty="0"/>
              <a:t>Congress purged but not closed</a:t>
            </a:r>
          </a:p>
          <a:p>
            <a:r>
              <a:rPr lang="en-GB" sz="3200" dirty="0"/>
              <a:t>Support of CIVILIAN ELEMENTS: </a:t>
            </a:r>
            <a:r>
              <a:rPr lang="en-GB" sz="3200" b="1" dirty="0"/>
              <a:t>urban middle class</a:t>
            </a:r>
            <a:r>
              <a:rPr lang="en-GB" sz="3200" dirty="0"/>
              <a:t> (disenfranchised by Brazilian political system) and </a:t>
            </a:r>
            <a:r>
              <a:rPr lang="en-GB" sz="3200" b="1" dirty="0"/>
              <a:t>state governments </a:t>
            </a:r>
          </a:p>
        </p:txBody>
      </p:sp>
    </p:spTree>
    <p:extLst>
      <p:ext uri="{BB962C8B-B14F-4D97-AF65-F5344CB8AC3E}">
        <p14:creationId xmlns:p14="http://schemas.microsoft.com/office/powerpoint/2010/main" val="106498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Last week…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Labour politics in mid-twentieth-century Brazil (Vargas and beyond)</a:t>
            </a:r>
          </a:p>
          <a:p>
            <a:pPr lvl="0"/>
            <a:r>
              <a:rPr lang="en-GB" dirty="0"/>
              <a:t>Rapid industrialisation leads to growing urban population (in the South-East): how to incorporate politically?</a:t>
            </a:r>
          </a:p>
          <a:p>
            <a:pPr lvl="0"/>
            <a:r>
              <a:rPr lang="en-GB" dirty="0"/>
              <a:t>Solutions found by Vargas under Estado Novo: authoritarian corporatism </a:t>
            </a:r>
          </a:p>
          <a:p>
            <a:pPr lvl="0"/>
            <a:r>
              <a:rPr lang="en-GB" dirty="0"/>
              <a:t>later, “populist” solutions after 1945</a:t>
            </a:r>
          </a:p>
          <a:p>
            <a:r>
              <a:rPr lang="en-GB" dirty="0"/>
              <a:t>Problems outlive Vargas himself</a:t>
            </a:r>
          </a:p>
        </p:txBody>
      </p:sp>
    </p:spTree>
    <p:extLst>
      <p:ext uri="{BB962C8B-B14F-4D97-AF65-F5344CB8AC3E}">
        <p14:creationId xmlns:p14="http://schemas.microsoft.com/office/powerpoint/2010/main" val="324220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1" dirty="0" err="1">
                <a:latin typeface="+mn-lt"/>
              </a:rPr>
              <a:t>Juscelino</a:t>
            </a:r>
            <a:r>
              <a:rPr lang="en-GB" sz="4000" b="1" dirty="0">
                <a:latin typeface="+mn-lt"/>
              </a:rPr>
              <a:t> </a:t>
            </a:r>
            <a:r>
              <a:rPr lang="en-GB" sz="4000" b="1" dirty="0" err="1">
                <a:latin typeface="+mn-lt"/>
              </a:rPr>
              <a:t>Kubitschek</a:t>
            </a:r>
            <a:r>
              <a:rPr lang="en-GB" sz="4000" b="1" dirty="0">
                <a:latin typeface="+mn-lt"/>
              </a:rPr>
              <a:t> (1956-61)</a:t>
            </a:r>
            <a:endParaRPr lang="en-GB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800" b="1" dirty="0"/>
              <a:t>- A “Vargas product”…</a:t>
            </a:r>
          </a:p>
          <a:p>
            <a:pPr marL="457200" indent="-457200">
              <a:buFontTx/>
              <a:buChar char="-"/>
            </a:pPr>
            <a:r>
              <a:rPr lang="en-GB" sz="2800" b="1" dirty="0"/>
              <a:t>Member of the PARTIDO SOCIAL DEMOCRÁTICO (PSD) (founded by Vargas in 1945) </a:t>
            </a:r>
          </a:p>
          <a:p>
            <a:pPr marL="457200" indent="-457200">
              <a:buFontTx/>
              <a:buChar char="-"/>
            </a:pPr>
            <a:r>
              <a:rPr lang="en-GB" sz="2800" b="1" dirty="0"/>
              <a:t>successful politician in Minas </a:t>
            </a:r>
            <a:r>
              <a:rPr lang="en-GB" sz="2800" b="1" dirty="0" err="1"/>
              <a:t>Gerais</a:t>
            </a:r>
            <a:endParaRPr lang="en-GB" sz="2800" b="1" dirty="0"/>
          </a:p>
          <a:p>
            <a:pPr marL="457200" indent="-457200">
              <a:buFontTx/>
              <a:buChar char="-"/>
            </a:pPr>
            <a:r>
              <a:rPr lang="en-GB" sz="2800" b="1" dirty="0"/>
              <a:t>Disliked by the military for association to Vargas </a:t>
            </a:r>
          </a:p>
          <a:p>
            <a:endParaRPr lang="en-GB" dirty="0"/>
          </a:p>
        </p:txBody>
      </p:sp>
      <p:pic>
        <p:nvPicPr>
          <p:cNvPr id="23554" name="Picture 2" descr="Juscelino Kubitschek">
            <a:hlinkClick r:id="rId3" tooltip="Juscelino Kubitschek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0250" y="457200"/>
            <a:ext cx="3945381" cy="61357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5907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JK: election and office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b="1" dirty="0"/>
              <a:t>Voted in through “politics of optimism.” </a:t>
            </a:r>
          </a:p>
          <a:p>
            <a:pPr lvl="0"/>
            <a:r>
              <a:rPr lang="en-GB" b="1" dirty="0"/>
              <a:t>Platform is his “</a:t>
            </a:r>
            <a:r>
              <a:rPr lang="en-GB" b="1" dirty="0" err="1"/>
              <a:t>plano</a:t>
            </a:r>
            <a:r>
              <a:rPr lang="en-GB" b="1" dirty="0"/>
              <a:t> de </a:t>
            </a:r>
            <a:r>
              <a:rPr lang="en-GB" b="1" dirty="0" err="1"/>
              <a:t>metas</a:t>
            </a:r>
            <a:r>
              <a:rPr lang="en-GB" b="1" dirty="0"/>
              <a:t>” (plan of Goals): “fifty years’ progress in five”</a:t>
            </a:r>
            <a:endParaRPr lang="en-GB" dirty="0"/>
          </a:p>
          <a:p>
            <a:pPr lvl="0"/>
            <a:r>
              <a:rPr lang="en-GB" b="1" dirty="0"/>
              <a:t>31 goals; 6 themes: transport, energy, food, base industries, education, Brasília. </a:t>
            </a:r>
            <a:endParaRPr lang="en-GB" dirty="0"/>
          </a:p>
          <a:p>
            <a:pPr lvl="0"/>
            <a:r>
              <a:rPr lang="en-GB" b="1" dirty="0"/>
              <a:t>Expand and diversify the Brazilian economy</a:t>
            </a:r>
            <a:endParaRPr lang="en-GB" dirty="0"/>
          </a:p>
          <a:p>
            <a:pPr lvl="0"/>
            <a:r>
              <a:rPr lang="en-GB" dirty="0"/>
              <a:t>Initially precarious political position (polarised political scene; disliked by UDN and military for Vargas associations</a:t>
            </a:r>
          </a:p>
          <a:p>
            <a:pPr lvl="0"/>
            <a:r>
              <a:rPr lang="en-GB" dirty="0"/>
              <a:t>Makes important concessions on many sides</a:t>
            </a:r>
          </a:p>
          <a:p>
            <a:pPr lvl="0"/>
            <a:r>
              <a:rPr lang="en-GB" dirty="0"/>
              <a:t>Political skill in </a:t>
            </a:r>
            <a:r>
              <a:rPr lang="en-GB" b="1" dirty="0"/>
              <a:t>reconciling opposing camps </a:t>
            </a:r>
            <a:r>
              <a:rPr lang="en-GB" dirty="0"/>
              <a:t>allows him to stay in power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389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922" y="425378"/>
            <a:ext cx="11567160" cy="1205057"/>
          </a:xfrm>
        </p:spPr>
        <p:txBody>
          <a:bodyPr/>
          <a:lstStyle/>
          <a:p>
            <a:r>
              <a:rPr lang="en-GB" b="1" dirty="0">
                <a:latin typeface="+mn-lt"/>
              </a:rPr>
              <a:t>“Fifty years’ progress in five”?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200" b="1" dirty="0"/>
              <a:t>Five-year “</a:t>
            </a:r>
            <a:r>
              <a:rPr lang="en-GB" sz="3200" b="1" dirty="0" err="1"/>
              <a:t>plano</a:t>
            </a:r>
            <a:r>
              <a:rPr lang="en-GB" sz="3200" b="1" dirty="0"/>
              <a:t> de </a:t>
            </a:r>
            <a:r>
              <a:rPr lang="en-GB" sz="3200" b="1" dirty="0" err="1"/>
              <a:t>metas</a:t>
            </a:r>
            <a:r>
              <a:rPr lang="en-GB" sz="3200" b="1" dirty="0"/>
              <a:t>” for</a:t>
            </a:r>
            <a:r>
              <a:rPr lang="en-GB" sz="3200" dirty="0"/>
              <a:t> </a:t>
            </a:r>
            <a:r>
              <a:rPr lang="en-GB" sz="3200" b="1" dirty="0"/>
              <a:t>development and industrialisation</a:t>
            </a:r>
          </a:p>
          <a:p>
            <a:pPr lvl="0"/>
            <a:r>
              <a:rPr lang="en-GB" sz="3200" b="1" dirty="0"/>
              <a:t>Motor industry almost from scratch: 321,000 vehicles by 1960</a:t>
            </a:r>
            <a:endParaRPr lang="en-GB" sz="3200" dirty="0"/>
          </a:p>
          <a:p>
            <a:pPr lvl="0"/>
            <a:r>
              <a:rPr lang="en-GB" sz="3200" b="1" dirty="0"/>
              <a:t>Average growth of 8% per year</a:t>
            </a:r>
            <a:endParaRPr lang="en-GB" sz="3200" dirty="0"/>
          </a:p>
          <a:p>
            <a:pPr lvl="0"/>
            <a:r>
              <a:rPr lang="en-GB" sz="3200" b="1" dirty="0"/>
              <a:t>Iron production doubles to 7.5M tonnes per year; </a:t>
            </a:r>
            <a:endParaRPr lang="en-GB" sz="3200" dirty="0"/>
          </a:p>
          <a:p>
            <a:pPr lvl="0"/>
            <a:r>
              <a:rPr lang="en-GB" sz="3200" b="1" dirty="0"/>
              <a:t>Steel-making capacity from 1.15M tonnes in 1956 to 3.5 M tonnes by 1964 </a:t>
            </a:r>
            <a:endParaRPr lang="en-GB" sz="3200" dirty="0"/>
          </a:p>
          <a:p>
            <a:pPr lvl="0"/>
            <a:r>
              <a:rPr lang="en-GB" sz="3200" b="1" dirty="0"/>
              <a:t>Plus: electricity; roads...</a:t>
            </a:r>
            <a:endParaRPr lang="en-GB" sz="32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401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Brasilia (1956-1960)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b="1" dirty="0" err="1"/>
              <a:t>Kubitschek’s</a:t>
            </a:r>
            <a:r>
              <a:rPr lang="en-GB" b="1" dirty="0"/>
              <a:t> flagship project</a:t>
            </a:r>
            <a:endParaRPr lang="en-GB" dirty="0"/>
          </a:p>
          <a:p>
            <a:pPr lvl="0"/>
            <a:r>
              <a:rPr lang="en-GB" dirty="0"/>
              <a:t>Idea dates from C19 and 1889 constitution: bring economic development &amp; population to interior</a:t>
            </a:r>
          </a:p>
          <a:p>
            <a:pPr lvl="0"/>
            <a:r>
              <a:rPr lang="en-GB" dirty="0"/>
              <a:t>This will correct long-standing geographic imbalances (population, economy, power)</a:t>
            </a:r>
          </a:p>
          <a:p>
            <a:pPr lvl="0"/>
            <a:r>
              <a:rPr lang="en-GB" dirty="0"/>
              <a:t>Long-cherished national ambition: links to </a:t>
            </a:r>
            <a:r>
              <a:rPr lang="en-GB" b="1" dirty="0"/>
              <a:t>nationalism and optimism</a:t>
            </a:r>
            <a:endParaRPr lang="en-GB" dirty="0"/>
          </a:p>
          <a:p>
            <a:pPr lvl="0"/>
            <a:r>
              <a:rPr lang="en-GB" b="1" dirty="0"/>
              <a:t>Built from scratch; no infrastructure/ airstrips;</a:t>
            </a:r>
          </a:p>
          <a:p>
            <a:pPr lvl="0"/>
            <a:r>
              <a:rPr lang="en-GB" b="1" dirty="0"/>
              <a:t> 30,000 workers (known as </a:t>
            </a:r>
            <a:r>
              <a:rPr lang="en-GB" b="1" i="1" dirty="0" err="1"/>
              <a:t>candangos</a:t>
            </a:r>
            <a:r>
              <a:rPr lang="en-GB" b="1" dirty="0"/>
              <a:t>)</a:t>
            </a:r>
            <a:r>
              <a:rPr lang="en-GB" b="1" i="1" dirty="0"/>
              <a:t> </a:t>
            </a:r>
            <a:r>
              <a:rPr lang="en-GB" b="1" dirty="0"/>
              <a:t>transported in from all over country, mainly the NE.</a:t>
            </a:r>
            <a:r>
              <a:rPr lang="en-GB" dirty="0"/>
              <a:t> </a:t>
            </a:r>
          </a:p>
          <a:p>
            <a:r>
              <a:rPr lang="en-GB" dirty="0"/>
              <a:t>Designed in distinctive futuristic style of architect </a:t>
            </a:r>
            <a:r>
              <a:rPr lang="en-GB" b="1" dirty="0"/>
              <a:t>Oscar Niemeyer, </a:t>
            </a:r>
            <a:r>
              <a:rPr lang="en-GB" dirty="0"/>
              <a:t>along with landscape designer </a:t>
            </a:r>
            <a:r>
              <a:rPr lang="en-GB" b="1" dirty="0"/>
              <a:t>Oscar </a:t>
            </a:r>
            <a:r>
              <a:rPr lang="en-GB" b="1" dirty="0" err="1"/>
              <a:t>Burle</a:t>
            </a:r>
            <a:r>
              <a:rPr lang="en-GB" b="1" dirty="0"/>
              <a:t> Marx and urban planner, Lucio Costa;</a:t>
            </a:r>
            <a:r>
              <a:rPr lang="en-GB" dirty="0"/>
              <a:t> flagship architecture. </a:t>
            </a:r>
          </a:p>
          <a:p>
            <a:r>
              <a:rPr lang="en-GB" b="1" dirty="0"/>
              <a:t>One of the world’s most famous planned cities. </a:t>
            </a:r>
          </a:p>
        </p:txBody>
      </p:sp>
    </p:spTree>
    <p:extLst>
      <p:ext uri="{BB962C8B-B14F-4D97-AF65-F5344CB8AC3E}">
        <p14:creationId xmlns:p14="http://schemas.microsoft.com/office/powerpoint/2010/main" val="3055589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1" dirty="0"/>
          </a:p>
        </p:txBody>
      </p:sp>
      <p:pic>
        <p:nvPicPr>
          <p:cNvPr id="2050" name="Picture 2" descr="http://upload.wikimedia.org/wikipedia/commons/thumb/0/01/BSB_Ponte_JK_Panorama_05_2007_266.jpg/220px-BSB_Ponte_JK_Panorama_05_2007_26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1158" y="714356"/>
            <a:ext cx="3857652" cy="2214578"/>
          </a:xfrm>
          <a:prstGeom prst="rect">
            <a:avLst/>
          </a:prstGeom>
          <a:noFill/>
        </p:spPr>
      </p:pic>
      <p:pic>
        <p:nvPicPr>
          <p:cNvPr id="2052" name="Picture 4" descr="http://upload.wikimedia.org/wikipedia/en/thumb/9/94/DSC05306.jpg/220px-DSC05306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1752" y="500043"/>
            <a:ext cx="3929090" cy="2400307"/>
          </a:xfrm>
          <a:prstGeom prst="rect">
            <a:avLst/>
          </a:prstGeom>
          <a:noFill/>
        </p:spPr>
      </p:pic>
      <p:pic>
        <p:nvPicPr>
          <p:cNvPr id="2054" name="Picture 6" descr="http://upload.wikimedia.org/wikipedia/commons/thumb/9/93/National_Congress_of_Brazil.jpg/220px-National_Congress_of_Brazil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24034" y="3571876"/>
            <a:ext cx="4071966" cy="2500330"/>
          </a:xfrm>
          <a:prstGeom prst="rect">
            <a:avLst/>
          </a:prstGeom>
          <a:noFill/>
        </p:spPr>
      </p:pic>
      <p:pic>
        <p:nvPicPr>
          <p:cNvPr id="2056" name="Picture 8" descr="Brasília's Cathedral by Oscar Niemeyer">
            <a:hlinkClick r:id="rId9" tooltip="Brasília's Cathedral by Oscar Niemeyer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96066" y="3500438"/>
            <a:ext cx="3000396" cy="2357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3808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+mn-lt"/>
              </a:rPr>
              <a:t>But: Debt and inequality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6841"/>
            <a:ext cx="10515600" cy="5114439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National debt grows from 87M dollars to 297M during his time in office. </a:t>
            </a:r>
            <a:endParaRPr lang="en-GB" sz="3100" b="1" dirty="0"/>
          </a:p>
          <a:p>
            <a:pPr lvl="0"/>
            <a:r>
              <a:rPr lang="en-GB" sz="3100" b="1" dirty="0"/>
              <a:t>Inflation</a:t>
            </a:r>
            <a:r>
              <a:rPr lang="en-GB" sz="3100" dirty="0"/>
              <a:t> soars; JFK </a:t>
            </a:r>
            <a:r>
              <a:rPr lang="en-GB" sz="3100" b="1" dirty="0"/>
              <a:t>defies IMF </a:t>
            </a:r>
            <a:r>
              <a:rPr lang="en-GB" sz="3100" b="1" dirty="0">
                <a:sym typeface="Wingdings" panose="05000000000000000000" pitchFamily="2" charset="2"/>
              </a:rPr>
              <a:t> popularity, but problematic economic legacy</a:t>
            </a:r>
            <a:endParaRPr lang="en-GB" sz="3100" b="1" dirty="0"/>
          </a:p>
          <a:p>
            <a:pPr lvl="0"/>
            <a:r>
              <a:rPr lang="en-GB" sz="3100" b="1" dirty="0"/>
              <a:t>Increased income inequality. South-East and urban workers benefit disproportionately:</a:t>
            </a:r>
          </a:p>
          <a:p>
            <a:pPr lvl="0"/>
            <a:r>
              <a:rPr lang="en-GB" sz="3100" dirty="0"/>
              <a:t>Life expectancy nationally is about </a:t>
            </a:r>
            <a:r>
              <a:rPr lang="en-GB" sz="3100" b="1" dirty="0"/>
              <a:t>53 by 1961; </a:t>
            </a:r>
            <a:r>
              <a:rPr lang="en-GB" sz="3100" dirty="0"/>
              <a:t>but </a:t>
            </a:r>
            <a:r>
              <a:rPr lang="en-GB" sz="3100" b="1" dirty="0"/>
              <a:t>40 </a:t>
            </a:r>
            <a:r>
              <a:rPr lang="en-GB" sz="3100" dirty="0"/>
              <a:t>in Rio Grande do </a:t>
            </a:r>
            <a:r>
              <a:rPr lang="en-GB" sz="3100" dirty="0" err="1"/>
              <a:t>Norte</a:t>
            </a:r>
            <a:endParaRPr lang="en-GB" sz="3100" dirty="0"/>
          </a:p>
          <a:p>
            <a:pPr lvl="0"/>
            <a:r>
              <a:rPr lang="en-GB" sz="3100" b="1" dirty="0"/>
              <a:t>Rapid urbanisation in the SE: social problems, no</a:t>
            </a:r>
            <a:r>
              <a:rPr lang="en-GB" sz="3100" dirty="0"/>
              <a:t> </a:t>
            </a:r>
            <a:r>
              <a:rPr lang="en-GB" sz="3100" b="1" dirty="0"/>
              <a:t>urban planning, no sanitary provision or basic quality of life</a:t>
            </a:r>
            <a:r>
              <a:rPr lang="en-GB" sz="3100" dirty="0"/>
              <a:t>; </a:t>
            </a:r>
            <a:r>
              <a:rPr lang="en-GB" sz="3100" b="1" dirty="0"/>
              <a:t>unemployment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881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762" y="298841"/>
            <a:ext cx="4190476" cy="626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57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787</Words>
  <Application>Microsoft Office PowerPoint</Application>
  <PresentationFormat>Widescreen</PresentationFormat>
  <Paragraphs>87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Week 5: The Collapse of Democracy: 1954-1964</vt:lpstr>
      <vt:lpstr>Last week…</vt:lpstr>
      <vt:lpstr>Juscelino Kubitschek (1956-61)</vt:lpstr>
      <vt:lpstr>JK: election and office</vt:lpstr>
      <vt:lpstr>“Fifty years’ progress in five”?</vt:lpstr>
      <vt:lpstr>Brasilia (1956-1960)</vt:lpstr>
      <vt:lpstr>PowerPoint Presentation</vt:lpstr>
      <vt:lpstr>But: Debt and inequality</vt:lpstr>
      <vt:lpstr>PowerPoint Presentation</vt:lpstr>
      <vt:lpstr>Jânio Quadros</vt:lpstr>
      <vt:lpstr>João Goulart (1961-4)</vt:lpstr>
      <vt:lpstr>PowerPoint Presentation</vt:lpstr>
      <vt:lpstr>Problems for Goulart</vt:lpstr>
      <vt:lpstr>Crisis</vt:lpstr>
      <vt:lpstr>PowerPoint Presentation</vt:lpstr>
      <vt:lpstr>The military step back 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camillia</dc:creator>
  <cp:lastModifiedBy>camillia</cp:lastModifiedBy>
  <cp:revision>8</cp:revision>
  <dcterms:created xsi:type="dcterms:W3CDTF">2017-02-01T20:52:05Z</dcterms:created>
  <dcterms:modified xsi:type="dcterms:W3CDTF">2017-02-07T22:45:21Z</dcterms:modified>
</cp:coreProperties>
</file>