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9" r:id="rId3"/>
    <p:sldId id="268" r:id="rId4"/>
    <p:sldId id="270" r:id="rId5"/>
    <p:sldId id="271" r:id="rId6"/>
    <p:sldId id="258" r:id="rId7"/>
    <p:sldId id="259" r:id="rId8"/>
    <p:sldId id="272" r:id="rId9"/>
    <p:sldId id="257" r:id="rId10"/>
    <p:sldId id="273" r:id="rId11"/>
    <p:sldId id="274" r:id="rId12"/>
    <p:sldId id="275" r:id="rId13"/>
    <p:sldId id="278" r:id="rId14"/>
    <p:sldId id="276" r:id="rId15"/>
    <p:sldId id="27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8" d="100"/>
          <a:sy n="68" d="100"/>
        </p:scale>
        <p:origin x="58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F39DA-E23A-41B5-A37A-6ADCFAA3B540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37FAC-D806-49F0-BBEE-3AEB41394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45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26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947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518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338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654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Transamazon</a:t>
            </a:r>
            <a:r>
              <a:rPr lang="en-GB" dirty="0"/>
              <a:t> Highway.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36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89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49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73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6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90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02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94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17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0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42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B6D6E-36A8-412C-8F9E-C2BB0CD5A775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AB4BF-A169-4BAB-9DF6-7A44C596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93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02209"/>
            <a:ext cx="9144000" cy="1463039"/>
          </a:xfrm>
        </p:spPr>
        <p:txBody>
          <a:bodyPr>
            <a:normAutofit fontScale="90000"/>
          </a:bodyPr>
          <a:lstStyle/>
          <a:p>
            <a:r>
              <a:rPr lang="en-GB" sz="7200" b="1" dirty="0"/>
              <a:t>Week 8: The Military in Power, 1964-1973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s://americasouthandnorth.files.wordpress.com/2012/04/brazil-ta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520" y="2365248"/>
            <a:ext cx="7644384" cy="440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25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5378"/>
            <a:ext cx="10515600" cy="1205057"/>
          </a:xfrm>
        </p:spPr>
        <p:txBody>
          <a:bodyPr/>
          <a:lstStyle/>
          <a:p>
            <a:r>
              <a:rPr lang="en-GB" b="1" dirty="0"/>
              <a:t>An “economic miracle”? 1968-74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Economy as justification for dictatorship: </a:t>
            </a:r>
            <a:r>
              <a:rPr lang="en-GB" b="1" dirty="0"/>
              <a:t>“Project Brazil: Great Power”</a:t>
            </a:r>
            <a:endParaRPr lang="en-GB" dirty="0"/>
          </a:p>
          <a:p>
            <a:r>
              <a:rPr lang="en-GB" dirty="0"/>
              <a:t>Inflation falls from </a:t>
            </a:r>
            <a:r>
              <a:rPr lang="en-GB" b="1" dirty="0"/>
              <a:t>90% in 1964 </a:t>
            </a:r>
            <a:r>
              <a:rPr lang="en-GB" dirty="0"/>
              <a:t>to </a:t>
            </a:r>
            <a:r>
              <a:rPr lang="en-GB" b="1" dirty="0"/>
              <a:t>27% in 1967</a:t>
            </a:r>
          </a:p>
          <a:p>
            <a:r>
              <a:rPr lang="en-GB" b="1" dirty="0"/>
              <a:t>1968-1974: 10-14% growth per year</a:t>
            </a:r>
            <a:endParaRPr lang="en-GB" dirty="0"/>
          </a:p>
          <a:p>
            <a:r>
              <a:rPr lang="en-GB" b="1" dirty="0"/>
              <a:t>Major foreign investment </a:t>
            </a:r>
            <a:r>
              <a:rPr lang="en-GB" dirty="0"/>
              <a:t>(especially from US)</a:t>
            </a:r>
          </a:p>
          <a:p>
            <a:r>
              <a:rPr lang="en-GB" b="1" dirty="0"/>
              <a:t>Foreign trade in 1970: exports $2.7B; imports of $2.8B </a:t>
            </a:r>
          </a:p>
          <a:p>
            <a:r>
              <a:rPr lang="en-GB" b="1" dirty="0"/>
              <a:t>Foreign trade by 1973: exports $6.2B, imports $7B </a:t>
            </a:r>
          </a:p>
          <a:p>
            <a:r>
              <a:rPr lang="en-GB" b="1" dirty="0"/>
              <a:t>Diversification away from coffee: </a:t>
            </a:r>
            <a:r>
              <a:rPr lang="en-GB" dirty="0"/>
              <a:t>oranges, soybeans...</a:t>
            </a:r>
            <a:endParaRPr lang="en-GB" b="1" dirty="0"/>
          </a:p>
          <a:p>
            <a:r>
              <a:rPr lang="en-GB" b="1" dirty="0"/>
              <a:t>Infrastructure projects</a:t>
            </a:r>
            <a:r>
              <a:rPr lang="en-GB" dirty="0"/>
              <a:t>: </a:t>
            </a:r>
            <a:r>
              <a:rPr lang="en-GB" b="1" dirty="0" err="1"/>
              <a:t>Itaipu</a:t>
            </a:r>
            <a:r>
              <a:rPr lang="en-GB" b="1" dirty="0"/>
              <a:t> Dam, </a:t>
            </a:r>
            <a:r>
              <a:rPr lang="en-GB" b="1" dirty="0" err="1"/>
              <a:t>Transamazon</a:t>
            </a:r>
            <a:r>
              <a:rPr lang="en-GB" b="1" dirty="0"/>
              <a:t> Highway…</a:t>
            </a:r>
          </a:p>
        </p:txBody>
      </p:sp>
    </p:spTree>
    <p:extLst>
      <p:ext uri="{BB962C8B-B14F-4D97-AF65-F5344CB8AC3E}">
        <p14:creationId xmlns:p14="http://schemas.microsoft.com/office/powerpoint/2010/main" val="347463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://cache3.asset-cache.net/xc/50370347.jpg?v=1&amp;c=IWSAsset&amp;k=2&amp;d=E41C9FE5C4AA0A14DE1011A17B0AB71C612AA5CD4319135F0C552035292921EAB01E70F2B32699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1422" y="285728"/>
            <a:ext cx="4429156" cy="6572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970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But… inequality and debt…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3200" b="1" dirty="0"/>
              <a:t>Increasing inequality: </a:t>
            </a:r>
            <a:r>
              <a:rPr lang="en-GB" sz="3200" dirty="0"/>
              <a:t>UN declares Brazil the </a:t>
            </a:r>
            <a:r>
              <a:rPr lang="en-GB" sz="3200" b="1" dirty="0"/>
              <a:t>world’s most unequal country</a:t>
            </a:r>
            <a:r>
              <a:rPr lang="en-GB" sz="3200" dirty="0"/>
              <a:t> by end of twentieth century; N/S divides increase under military</a:t>
            </a:r>
          </a:p>
          <a:p>
            <a:r>
              <a:rPr lang="en-GB" sz="3200" dirty="0"/>
              <a:t>Agriculturally, huge farms benefit not small farmers; </a:t>
            </a:r>
            <a:r>
              <a:rPr lang="en-GB" sz="3200" b="1" dirty="0"/>
              <a:t>land inequality increases</a:t>
            </a:r>
          </a:p>
          <a:p>
            <a:pPr lvl="0"/>
            <a:r>
              <a:rPr lang="en-GB" sz="3200" b="1" dirty="0"/>
              <a:t>Industry grows at 12.6%; agriculture only by 5.3%</a:t>
            </a:r>
          </a:p>
          <a:p>
            <a:pPr lvl="0"/>
            <a:r>
              <a:rPr lang="en-GB" sz="3200" dirty="0"/>
              <a:t>Foreign </a:t>
            </a:r>
            <a:r>
              <a:rPr lang="en-GB" sz="3200" b="1" dirty="0"/>
              <a:t>DEBT doubles</a:t>
            </a:r>
            <a:r>
              <a:rPr lang="en-GB" sz="3200" dirty="0"/>
              <a:t> 1970-1973: to </a:t>
            </a:r>
            <a:r>
              <a:rPr lang="en-GB" sz="3200" b="1" dirty="0"/>
              <a:t>$12.6 billion</a:t>
            </a:r>
          </a:p>
          <a:p>
            <a:pPr lvl="0"/>
            <a:r>
              <a:rPr lang="en-GB" sz="3200" dirty="0"/>
              <a:t>Brazil very dependent on OIL –hundreds of thousands of CARS</a:t>
            </a:r>
          </a:p>
          <a:p>
            <a:pPr lvl="0"/>
            <a:r>
              <a:rPr lang="en-GB" sz="3200" b="1" dirty="0"/>
              <a:t>OIL CRISIS of 1973:</a:t>
            </a:r>
            <a:r>
              <a:rPr lang="en-GB" sz="3200" dirty="0"/>
              <a:t> opens road back to democratisation</a:t>
            </a:r>
          </a:p>
          <a:p>
            <a:pPr lvl="0"/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47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Use of culture and propaganda by the military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Military use violence and torture…</a:t>
            </a:r>
          </a:p>
          <a:p>
            <a:r>
              <a:rPr lang="en-GB" sz="3200" dirty="0"/>
              <a:t>But: also concerned about </a:t>
            </a:r>
            <a:r>
              <a:rPr lang="en-GB" sz="3200" b="1" dirty="0"/>
              <a:t>support </a:t>
            </a:r>
            <a:r>
              <a:rPr lang="en-GB" sz="3200" dirty="0"/>
              <a:t>and </a:t>
            </a:r>
            <a:r>
              <a:rPr lang="en-GB" sz="3200" b="1" dirty="0"/>
              <a:t>appearance of legitimacy</a:t>
            </a:r>
          </a:p>
          <a:p>
            <a:r>
              <a:rPr lang="en-GB" sz="3200" b="1" dirty="0"/>
              <a:t>Culture </a:t>
            </a:r>
            <a:r>
              <a:rPr lang="en-GB" sz="3200" dirty="0"/>
              <a:t>therefore a useful tool…</a:t>
            </a:r>
          </a:p>
          <a:p>
            <a:r>
              <a:rPr lang="en-GB" sz="3200" b="1" dirty="0"/>
              <a:t>TV: 0.5M TVs in Brazil 1960; 26.5M by 1986</a:t>
            </a:r>
          </a:p>
          <a:p>
            <a:r>
              <a:rPr lang="en-GB" sz="3200" b="1" dirty="0"/>
              <a:t>Military partnership with </a:t>
            </a:r>
            <a:r>
              <a:rPr lang="en-GB" sz="3200" b="1" dirty="0" err="1"/>
              <a:t>Globo</a:t>
            </a:r>
            <a:r>
              <a:rPr lang="en-GB" sz="3200" b="1" dirty="0"/>
              <a:t> network (founded 1965). World’s 4</a:t>
            </a:r>
            <a:r>
              <a:rPr lang="en-GB" sz="3200" b="1" baseline="30000" dirty="0"/>
              <a:t>th</a:t>
            </a:r>
            <a:r>
              <a:rPr lang="en-GB" sz="3200" b="1" dirty="0"/>
              <a:t> largest network by 1985</a:t>
            </a:r>
          </a:p>
          <a:p>
            <a:r>
              <a:rPr lang="en-GB" sz="3200" b="1" dirty="0"/>
              <a:t>Press self-censors </a:t>
            </a:r>
            <a:r>
              <a:rPr lang="en-GB" sz="3200" dirty="0"/>
              <a:t>(but circulation relatively low)</a:t>
            </a:r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9486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Skidmore, </a:t>
            </a:r>
            <a:r>
              <a:rPr lang="en-GB" b="1" i="1" dirty="0"/>
              <a:t>Brazil</a:t>
            </a:r>
            <a:r>
              <a:rPr lang="en-GB" b="1" dirty="0"/>
              <a:t>, chapter 7, “Rule of the Military”</a:t>
            </a:r>
          </a:p>
          <a:p>
            <a:endParaRPr lang="en-GB" b="1" dirty="0"/>
          </a:p>
          <a:p>
            <a:r>
              <a:rPr lang="en-GB" b="1" dirty="0"/>
              <a:t>Shawn </a:t>
            </a:r>
            <a:r>
              <a:rPr lang="en-GB" b="1" dirty="0" err="1"/>
              <a:t>Smallman</a:t>
            </a:r>
            <a:r>
              <a:rPr lang="en-GB" b="1" dirty="0"/>
              <a:t>,</a:t>
            </a:r>
            <a:r>
              <a:rPr lang="en-GB" b="1" i="1" dirty="0"/>
              <a:t> Fear and memory in the Brazilian army and society, 1889-1954</a:t>
            </a:r>
            <a:r>
              <a:rPr lang="en-GB" b="1" dirty="0"/>
              <a:t> (2002), Chapter 8, “The Foundations of Military Rule” </a:t>
            </a:r>
          </a:p>
          <a:p>
            <a:endParaRPr lang="en-GB" b="1" dirty="0"/>
          </a:p>
          <a:p>
            <a:r>
              <a:rPr lang="en-GB" b="1" dirty="0" err="1"/>
              <a:t>Araken</a:t>
            </a:r>
            <a:r>
              <a:rPr lang="en-GB" b="1" dirty="0"/>
              <a:t> </a:t>
            </a:r>
            <a:r>
              <a:rPr lang="en-GB" b="1" dirty="0" err="1"/>
              <a:t>Tavora</a:t>
            </a:r>
            <a:r>
              <a:rPr lang="en-GB" b="1" dirty="0"/>
              <a:t>, “Rehearsal for the Coup,” in </a:t>
            </a:r>
            <a:r>
              <a:rPr lang="en-GB" b="1" i="1" dirty="0"/>
              <a:t>The Brazil Reader</a:t>
            </a:r>
            <a:r>
              <a:rPr lang="en-GB" b="1" dirty="0"/>
              <a:t>, ed. Levine, pp. 231-34</a:t>
            </a:r>
          </a:p>
        </p:txBody>
      </p:sp>
    </p:spTree>
    <p:extLst>
      <p:ext uri="{BB962C8B-B14F-4D97-AF65-F5344CB8AC3E}">
        <p14:creationId xmlns:p14="http://schemas.microsoft.com/office/powerpoint/2010/main" val="306628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Why did the military take power?</a:t>
            </a:r>
          </a:p>
          <a:p>
            <a:r>
              <a:rPr lang="en-GB" sz="3600" dirty="0"/>
              <a:t>What methods did they use to stay in power?</a:t>
            </a:r>
          </a:p>
          <a:p>
            <a:r>
              <a:rPr lang="en-GB" sz="3600" dirty="0"/>
              <a:t>Who lost and who gained from military rule?</a:t>
            </a:r>
          </a:p>
          <a:p>
            <a:r>
              <a:rPr lang="en-GB" sz="3600" dirty="0"/>
              <a:t>Is “economic miracle” an appropriate way to describe the military’s economic record?</a:t>
            </a:r>
          </a:p>
          <a:p>
            <a:r>
              <a:rPr lang="en-GB" sz="3600" dirty="0"/>
              <a:t>Was there an alternative to military rule in 1964?</a:t>
            </a:r>
          </a:p>
        </p:txBody>
      </p:sp>
    </p:spTree>
    <p:extLst>
      <p:ext uri="{BB962C8B-B14F-4D97-AF65-F5344CB8AC3E}">
        <p14:creationId xmlns:p14="http://schemas.microsoft.com/office/powerpoint/2010/main" val="23180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Recapping: a turbulent decade, 1954-1964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Just a decade separates Vargas’ 1954 suicide and the military coup of 1964…</a:t>
            </a:r>
          </a:p>
          <a:p>
            <a:pPr lvl="0"/>
            <a:r>
              <a:rPr lang="en-GB" dirty="0"/>
              <a:t>Breakneck growth, industrialisation, and infrastructure development (and a new capital city)</a:t>
            </a:r>
          </a:p>
          <a:p>
            <a:pPr lvl="0"/>
            <a:r>
              <a:rPr lang="en-GB" dirty="0"/>
              <a:t>But: rapid inflation, inequality</a:t>
            </a:r>
          </a:p>
          <a:p>
            <a:pPr lvl="0"/>
            <a:r>
              <a:rPr lang="en-GB" dirty="0"/>
              <a:t>Both the above points occur under JK in particular</a:t>
            </a:r>
          </a:p>
          <a:p>
            <a:pPr lvl="0"/>
            <a:r>
              <a:rPr lang="en-GB" dirty="0"/>
              <a:t>Economic and political instability under the governments of </a:t>
            </a:r>
            <a:r>
              <a:rPr lang="en-GB" dirty="0" err="1"/>
              <a:t>Jânio</a:t>
            </a:r>
            <a:r>
              <a:rPr lang="en-GB" dirty="0"/>
              <a:t> </a:t>
            </a:r>
            <a:r>
              <a:rPr lang="en-GB" dirty="0" err="1"/>
              <a:t>Quadros</a:t>
            </a:r>
            <a:r>
              <a:rPr lang="en-GB" dirty="0"/>
              <a:t> and </a:t>
            </a:r>
            <a:r>
              <a:rPr lang="en-GB" dirty="0" err="1"/>
              <a:t>João</a:t>
            </a:r>
            <a:r>
              <a:rPr lang="en-GB" dirty="0"/>
              <a:t> </a:t>
            </a:r>
            <a:r>
              <a:rPr lang="en-GB" dirty="0" err="1"/>
              <a:t>Goulart</a:t>
            </a:r>
            <a:endParaRPr lang="en-GB" dirty="0"/>
          </a:p>
          <a:p>
            <a:pPr lvl="0"/>
            <a:r>
              <a:rPr lang="en-GB" dirty="0"/>
              <a:t>And the military waiting in the wings…</a:t>
            </a:r>
          </a:p>
          <a:p>
            <a:r>
              <a:rPr lang="en-GB" dirty="0"/>
              <a:t>Importance of Cold War context: other Latin American countries (</a:t>
            </a:r>
            <a:r>
              <a:rPr lang="en-GB" dirty="0" err="1"/>
              <a:t>esp</a:t>
            </a:r>
            <a:r>
              <a:rPr lang="en-GB" dirty="0"/>
              <a:t> Argentina, Chile) experience vicious military dictatorships from the 1960s and 1970s</a:t>
            </a:r>
          </a:p>
        </p:txBody>
      </p:sp>
    </p:spTree>
    <p:extLst>
      <p:ext uri="{BB962C8B-B14F-4D97-AF65-F5344CB8AC3E}">
        <p14:creationId xmlns:p14="http://schemas.microsoft.com/office/powerpoint/2010/main" val="387164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military step back 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Military coup, 31 March – 1 April 1964</a:t>
            </a:r>
          </a:p>
          <a:p>
            <a:r>
              <a:rPr lang="en-GB" sz="3200" dirty="0"/>
              <a:t>Congress purged but not closed</a:t>
            </a:r>
          </a:p>
          <a:p>
            <a:r>
              <a:rPr lang="en-GB" sz="3200" dirty="0"/>
              <a:t>Divisions from beginning between “hard-line”  and moderates (“</a:t>
            </a:r>
            <a:r>
              <a:rPr lang="en-GB" sz="3200" dirty="0" err="1"/>
              <a:t>castelistas</a:t>
            </a:r>
            <a:r>
              <a:rPr lang="en-GB" sz="3200" dirty="0"/>
              <a:t>”, under Castelo </a:t>
            </a:r>
            <a:r>
              <a:rPr lang="en-GB" sz="3200" dirty="0" err="1"/>
              <a:t>Branco</a:t>
            </a:r>
            <a:r>
              <a:rPr lang="en-GB" sz="3200" dirty="0"/>
              <a:t>)</a:t>
            </a:r>
          </a:p>
          <a:p>
            <a:r>
              <a:rPr lang="en-GB" sz="3200" dirty="0"/>
              <a:t>Need for legitimacy/ legality</a:t>
            </a:r>
          </a:p>
          <a:p>
            <a:r>
              <a:rPr lang="en-GB" sz="3200" dirty="0"/>
              <a:t>Support of CIVILIAN ELEMENTS: </a:t>
            </a:r>
            <a:r>
              <a:rPr lang="en-GB" sz="3200" b="1" dirty="0"/>
              <a:t>urban middle class</a:t>
            </a:r>
            <a:r>
              <a:rPr lang="en-GB" sz="3200" dirty="0"/>
              <a:t> (disenfranchised by Brazilian political system) and </a:t>
            </a:r>
            <a:r>
              <a:rPr lang="en-GB" sz="3200" b="1" dirty="0"/>
              <a:t>state governments </a:t>
            </a:r>
          </a:p>
        </p:txBody>
      </p:sp>
    </p:spTree>
    <p:extLst>
      <p:ext uri="{BB962C8B-B14F-4D97-AF65-F5344CB8AC3E}">
        <p14:creationId xmlns:p14="http://schemas.microsoft.com/office/powerpoint/2010/main" val="224212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Early phase of military rule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3600" dirty="0"/>
              <a:t>Washington supports the coup (though with doubts later)</a:t>
            </a:r>
          </a:p>
          <a:p>
            <a:r>
              <a:rPr lang="en-GB" sz="3600" dirty="0"/>
              <a:t>9 April 1964 “Institutional Act” (AI 1) gives extraordinary powers to executive</a:t>
            </a:r>
          </a:p>
          <a:p>
            <a:r>
              <a:rPr lang="en-GB" sz="3600" dirty="0"/>
              <a:t>Congress purged; military-UDN alliance...</a:t>
            </a:r>
          </a:p>
          <a:p>
            <a:r>
              <a:rPr lang="en-GB" sz="3600" dirty="0">
                <a:sym typeface="Wingdings" pitchFamily="2" charset="2"/>
              </a:rPr>
              <a:t> Congress votes in </a:t>
            </a:r>
            <a:r>
              <a:rPr lang="en-GB" sz="3600" dirty="0"/>
              <a:t>General </a:t>
            </a:r>
            <a:r>
              <a:rPr lang="en-GB" sz="3600" dirty="0" err="1"/>
              <a:t>Castelo</a:t>
            </a:r>
            <a:r>
              <a:rPr lang="en-GB" sz="3600" dirty="0"/>
              <a:t> </a:t>
            </a:r>
            <a:r>
              <a:rPr lang="en-GB" sz="3600" dirty="0" err="1"/>
              <a:t>Branco</a:t>
            </a:r>
            <a:r>
              <a:rPr lang="en-GB" sz="3600" dirty="0"/>
              <a:t> (a moderate) as president</a:t>
            </a:r>
          </a:p>
          <a:p>
            <a:r>
              <a:rPr lang="en-GB" sz="3600" dirty="0"/>
              <a:t>“Technocrats” under economist Roberto Campos successfully implement stabilisation programme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1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Growing resistance and growing repression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Military supported by middle class</a:t>
            </a:r>
          </a:p>
          <a:p>
            <a:r>
              <a:rPr lang="en-GB" dirty="0"/>
              <a:t>But, strong opposition on Left</a:t>
            </a:r>
          </a:p>
          <a:p>
            <a:r>
              <a:rPr lang="en-GB" dirty="0"/>
              <a:t>Military create 2 new parties: </a:t>
            </a:r>
            <a:r>
              <a:rPr lang="en-GB" b="1" dirty="0"/>
              <a:t>ARENA</a:t>
            </a:r>
            <a:r>
              <a:rPr lang="en-GB" dirty="0"/>
              <a:t> (pro-government; later becomes PDS); </a:t>
            </a:r>
            <a:r>
              <a:rPr lang="en-GB" b="1" dirty="0"/>
              <a:t>MDB </a:t>
            </a:r>
            <a:r>
              <a:rPr lang="en-GB" dirty="0"/>
              <a:t>(opposition; later becomes PMDB)</a:t>
            </a:r>
          </a:p>
          <a:p>
            <a:r>
              <a:rPr lang="en-GB" dirty="0"/>
              <a:t>Three more </a:t>
            </a:r>
            <a:r>
              <a:rPr lang="en-GB" b="1" dirty="0"/>
              <a:t>institutional acts: </a:t>
            </a:r>
            <a:r>
              <a:rPr lang="en-GB" dirty="0"/>
              <a:t>emergency powers for military</a:t>
            </a:r>
          </a:p>
          <a:p>
            <a:r>
              <a:rPr lang="en-GB" dirty="0"/>
              <a:t>Stabilisation programme forces wages down, job cuts in public sector...</a:t>
            </a:r>
          </a:p>
          <a:p>
            <a:r>
              <a:rPr lang="en-GB" dirty="0"/>
              <a:t>... -&gt; </a:t>
            </a:r>
            <a:r>
              <a:rPr lang="en-GB" b="1" dirty="0"/>
              <a:t>Generalised strikes and protest in 1968</a:t>
            </a:r>
          </a:p>
          <a:p>
            <a:r>
              <a:rPr lang="en-GB" b="1" dirty="0" err="1"/>
              <a:t>Artur</a:t>
            </a:r>
            <a:r>
              <a:rPr lang="en-GB" b="1" dirty="0"/>
              <a:t> Costa e Silva becomes president 1967…</a:t>
            </a:r>
          </a:p>
        </p:txBody>
      </p:sp>
    </p:spTree>
    <p:extLst>
      <p:ext uri="{BB962C8B-B14F-4D97-AF65-F5344CB8AC3E}">
        <p14:creationId xmlns:p14="http://schemas.microsoft.com/office/powerpoint/2010/main" val="247671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Rise of the “hard line”: </a:t>
            </a:r>
            <a:r>
              <a:rPr lang="en-GB" b="1" dirty="0" err="1"/>
              <a:t>Artur</a:t>
            </a:r>
            <a:r>
              <a:rPr lang="en-GB" b="1" dirty="0"/>
              <a:t> da Costa e Silva (1967-69)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Costa e Sil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045" y="1690688"/>
            <a:ext cx="3580108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99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“AI-5”, the 5</a:t>
            </a:r>
            <a:r>
              <a:rPr lang="en-GB" b="1" baseline="30000" dirty="0">
                <a:latin typeface="Garamond" panose="02020404030301010803" pitchFamily="18" charset="0"/>
              </a:rPr>
              <a:t>th</a:t>
            </a:r>
            <a:r>
              <a:rPr lang="en-GB" b="1" dirty="0">
                <a:latin typeface="Garamond" panose="02020404030301010803" pitchFamily="18" charset="0"/>
              </a:rPr>
              <a:t> Institutional Act, December 1968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3200" dirty="0"/>
              <a:t>Start of fully-fledged dictatorship</a:t>
            </a:r>
          </a:p>
          <a:p>
            <a:r>
              <a:rPr lang="en-GB" sz="3200" dirty="0"/>
              <a:t>No expiry date</a:t>
            </a:r>
          </a:p>
          <a:p>
            <a:pPr lvl="0"/>
            <a:r>
              <a:rPr lang="en-GB" sz="3200" dirty="0"/>
              <a:t>full press censorship </a:t>
            </a:r>
          </a:p>
          <a:p>
            <a:pPr lvl="0"/>
            <a:r>
              <a:rPr lang="en-GB" sz="3200" dirty="0"/>
              <a:t>congress dissolved indefinitely</a:t>
            </a:r>
          </a:p>
          <a:p>
            <a:pPr lvl="0"/>
            <a:r>
              <a:rPr lang="en-GB" sz="3200" dirty="0"/>
              <a:t>president can:</a:t>
            </a:r>
          </a:p>
          <a:p>
            <a:pPr marL="0" lvl="0" indent="0">
              <a:buNone/>
            </a:pPr>
            <a:r>
              <a:rPr lang="en-GB" sz="3200" dirty="0"/>
              <a:t>- recess legislative bodies</a:t>
            </a:r>
          </a:p>
          <a:p>
            <a:pPr marL="0" lvl="0" indent="0">
              <a:buNone/>
            </a:pPr>
            <a:r>
              <a:rPr lang="en-GB" sz="3200" dirty="0"/>
              <a:t>- intervene in states with no limit; </a:t>
            </a:r>
          </a:p>
          <a:p>
            <a:pPr marL="0" lvl="0" indent="0">
              <a:buNone/>
            </a:pPr>
            <a:r>
              <a:rPr lang="en-GB" sz="3200" dirty="0"/>
              <a:t>- ignore habeas corpus; </a:t>
            </a:r>
          </a:p>
          <a:p>
            <a:pPr lvl="0"/>
            <a:r>
              <a:rPr lang="en-GB" sz="3200" b="1" dirty="0"/>
              <a:t>These actions can’t be undone by the courts.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660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5378"/>
            <a:ext cx="10515600" cy="1205057"/>
          </a:xfrm>
        </p:spPr>
        <p:txBody>
          <a:bodyPr/>
          <a:lstStyle/>
          <a:p>
            <a:r>
              <a:rPr lang="en-GB" b="1" dirty="0"/>
              <a:t>Armed resistance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Influence of Fidel Castro/ guerrilla warfare; Marxists; Liberation Theology Catholics</a:t>
            </a:r>
          </a:p>
          <a:p>
            <a:r>
              <a:rPr lang="en-GB" sz="3600" dirty="0"/>
              <a:t>Over a dozen urban guerrilla groups: rob banks, kidnap foreign diplomats</a:t>
            </a:r>
          </a:p>
          <a:p>
            <a:r>
              <a:rPr lang="en-GB" sz="3600" dirty="0"/>
              <a:t>Unsuccessful. Further justification for military</a:t>
            </a:r>
          </a:p>
          <a:p>
            <a:r>
              <a:rPr lang="en-GB" sz="3600" dirty="0"/>
              <a:t>Bloody repression of significant </a:t>
            </a:r>
            <a:r>
              <a:rPr lang="en-GB" sz="3600" b="1" dirty="0"/>
              <a:t>rural insurgency in Araguaia (Amazon)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1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Protest about relatives “disappeared” in Araguaia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3.bp.blogspot.com/_RSY8dWEZH9U/TKTigvD-64I/AAAAAAAAABE/-gC6xqXu3YE/s1600/Aragua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088" y="1825625"/>
            <a:ext cx="3499104" cy="490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70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777</Words>
  <Application>Microsoft Office PowerPoint</Application>
  <PresentationFormat>Widescreen</PresentationFormat>
  <Paragraphs>89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Garamond</vt:lpstr>
      <vt:lpstr>Wingdings</vt:lpstr>
      <vt:lpstr>Office Theme</vt:lpstr>
      <vt:lpstr>Week 8: The Military in Power, 1964-1973</vt:lpstr>
      <vt:lpstr>Recapping: a turbulent decade, 1954-1964</vt:lpstr>
      <vt:lpstr>The military step back in</vt:lpstr>
      <vt:lpstr>Early phase of military rule</vt:lpstr>
      <vt:lpstr>Growing resistance and growing repression</vt:lpstr>
      <vt:lpstr>Rise of the “hard line”: Artur da Costa e Silva (1967-69)</vt:lpstr>
      <vt:lpstr>“AI-5”, the 5th Institutional Act, December 1968</vt:lpstr>
      <vt:lpstr>Armed resistance</vt:lpstr>
      <vt:lpstr>Protest about relatives “disappeared” in Araguaia </vt:lpstr>
      <vt:lpstr>An “economic miracle”? 1968-74</vt:lpstr>
      <vt:lpstr>PowerPoint Presentation</vt:lpstr>
      <vt:lpstr>But… inequality and debt…</vt:lpstr>
      <vt:lpstr>Use of culture and propaganda by the military</vt:lpstr>
      <vt:lpstr>Readings</vt:lpstr>
      <vt:lpstr>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8: The Military in Power, 1964-1973</dc:title>
  <dc:creator>user</dc:creator>
  <cp:lastModifiedBy>camillia</cp:lastModifiedBy>
  <cp:revision>14</cp:revision>
  <dcterms:created xsi:type="dcterms:W3CDTF">2014-02-25T19:13:40Z</dcterms:created>
  <dcterms:modified xsi:type="dcterms:W3CDTF">2017-02-22T22:03:48Z</dcterms:modified>
</cp:coreProperties>
</file>