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8" r:id="rId3"/>
    <p:sldId id="270" r:id="rId4"/>
    <p:sldId id="271" r:id="rId5"/>
    <p:sldId id="258" r:id="rId6"/>
    <p:sldId id="273" r:id="rId7"/>
    <p:sldId id="279" r:id="rId8"/>
    <p:sldId id="274" r:id="rId9"/>
    <p:sldId id="275" r:id="rId10"/>
    <p:sldId id="278" r:id="rId11"/>
    <p:sldId id="280" r:id="rId12"/>
    <p:sldId id="281" r:id="rId13"/>
    <p:sldId id="282" r:id="rId14"/>
    <p:sldId id="283" r:id="rId15"/>
    <p:sldId id="284" r:id="rId16"/>
    <p:sldId id="285" r:id="rId17"/>
    <p:sldId id="287" r:id="rId18"/>
    <p:sldId id="288" r:id="rId19"/>
    <p:sldId id="29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68" d="100"/>
          <a:sy n="68" d="100"/>
        </p:scale>
        <p:origin x="58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6F39DA-E23A-41B5-A37A-6ADCFAA3B540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37FAC-D806-49F0-BBEE-3AEB41394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457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65640-860E-4E6F-B640-5CA1BA4EE9D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826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F8AB2-219A-489C-AE3C-24FD602E453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947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F8AB2-219A-489C-AE3C-24FD602E453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518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F8AB2-219A-489C-AE3C-24FD602E453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6547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Transamazon</a:t>
            </a:r>
            <a:r>
              <a:rPr lang="en-GB" dirty="0"/>
              <a:t> Highway.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F8AB2-219A-489C-AE3C-24FD602E453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364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F8AB2-219A-489C-AE3C-24FD602E4534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8262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F8AB2-219A-489C-AE3C-24FD602E4534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4318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F8AB2-219A-489C-AE3C-24FD602E4534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980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508B-8E75-42F0-B058-C23337D4072C}" type="datetime1">
              <a:rPr lang="en-GB" smtClean="0"/>
              <a:t>28/02/2018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894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8F63-6F3F-452D-98BA-A89711C9C2FE}" type="datetime1">
              <a:rPr lang="en-GB" smtClean="0"/>
              <a:t>28/02/2018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49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1540-3CC6-4D3E-90B2-93D3EFF2A99C}" type="datetime1">
              <a:rPr lang="en-GB" smtClean="0"/>
              <a:t>28/02/2018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73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D9457-79AE-4A4A-B2AB-250AC498CC70}" type="datetime1">
              <a:rPr lang="en-GB" smtClean="0"/>
              <a:t>28/02/2018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6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4BD78-CF13-4474-B1A4-2855D60C7BB2}" type="datetime1">
              <a:rPr lang="en-GB" smtClean="0"/>
              <a:t>28/02/2018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90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9042-FA8F-413B-8FDA-0066FFB8B4B6}" type="datetime1">
              <a:rPr lang="en-GB" smtClean="0"/>
              <a:t>28/02/2018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02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C1DF-6439-4672-B5BE-83B1D8AD51C0}" type="datetime1">
              <a:rPr lang="en-GB" smtClean="0"/>
              <a:t>28/02/2018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4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1E6C1-D582-44B6-BE20-3F312E5AE275}" type="datetime1">
              <a:rPr lang="en-GB" smtClean="0"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94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166B-C6BA-46D9-A88E-2D4B17879264}" type="datetime1">
              <a:rPr lang="en-GB" smtClean="0"/>
              <a:t>28/02/2018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17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1DB64-F5E8-45D2-8615-008B590459AD}" type="datetime1">
              <a:rPr lang="en-GB" smtClean="0"/>
              <a:t>28/02/2018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0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5298-33AD-4370-A44E-9DFC3B9F4061}" type="datetime1">
              <a:rPr lang="en-GB" smtClean="0"/>
              <a:t>28/02/2018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42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BAF97-12A4-4344-ABFD-931A11504F1B}" type="datetime1">
              <a:rPr lang="en-GB" smtClean="0"/>
              <a:t>28/02/2018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933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902209"/>
            <a:ext cx="9144000" cy="1463039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Weeks 7 &amp; 8: Military Rule and the Transition to Democracy, 1964-1985</a:t>
            </a:r>
            <a:endParaRPr lang="en-GB" sz="7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https://americasouthandnorth.files.wordpress.com/2012/04/brazil-ta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520" y="2365248"/>
            <a:ext cx="7644384" cy="440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3970CE-6450-4821-B46F-392DDB406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257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Use of culture and propaganda by the military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b="1" dirty="0"/>
              <a:t>TV: 0.5M TVs in Brazil 1960; 26.5M by 1986</a:t>
            </a:r>
          </a:p>
          <a:p>
            <a:r>
              <a:rPr lang="en-GB" sz="3200" b="1" dirty="0"/>
              <a:t>Military partnership with </a:t>
            </a:r>
            <a:r>
              <a:rPr lang="en-GB" sz="3200" b="1" dirty="0" err="1"/>
              <a:t>Globo</a:t>
            </a:r>
            <a:r>
              <a:rPr lang="en-GB" sz="3200" b="1" dirty="0"/>
              <a:t> network (founded 1965). World’s 4</a:t>
            </a:r>
            <a:r>
              <a:rPr lang="en-GB" sz="3200" b="1" baseline="30000" dirty="0"/>
              <a:t>th</a:t>
            </a:r>
            <a:r>
              <a:rPr lang="en-GB" sz="3200" b="1" dirty="0"/>
              <a:t> largest network by 1985</a:t>
            </a:r>
          </a:p>
          <a:p>
            <a:r>
              <a:rPr lang="en-GB" sz="3200" b="1" dirty="0"/>
              <a:t>Press self-censors </a:t>
            </a:r>
            <a:r>
              <a:rPr lang="en-GB" sz="3200" dirty="0"/>
              <a:t>(circulation relatively low anyway)</a:t>
            </a:r>
          </a:p>
          <a:p>
            <a:pPr marL="0" indent="0">
              <a:buNone/>
            </a:pPr>
            <a:endParaRPr lang="en-GB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4CD4B2-A00A-46A3-9D3B-9BB611EB4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865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Culture as a tool for resistance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3000" dirty="0"/>
              <a:t>Subtle criticism can evade censors (film, music)</a:t>
            </a:r>
          </a:p>
          <a:p>
            <a:r>
              <a:rPr lang="en-GB" sz="3000" dirty="0"/>
              <a:t>Media not totally censored, e.g. radical bishop </a:t>
            </a:r>
            <a:r>
              <a:rPr lang="en-GB" sz="3000" b="1" dirty="0"/>
              <a:t>Dom </a:t>
            </a:r>
            <a:r>
              <a:rPr lang="en-GB" sz="3000" b="1" dirty="0" err="1"/>
              <a:t>Helder</a:t>
            </a:r>
            <a:r>
              <a:rPr lang="en-GB" sz="3000" b="1" dirty="0"/>
              <a:t> </a:t>
            </a:r>
            <a:r>
              <a:rPr lang="en-GB" sz="3000" b="1" dirty="0" err="1"/>
              <a:t>Camara</a:t>
            </a:r>
            <a:r>
              <a:rPr lang="en-GB" sz="3000" dirty="0"/>
              <a:t> gets 15 </a:t>
            </a:r>
            <a:r>
              <a:rPr lang="en-GB" sz="3000" dirty="0" err="1"/>
              <a:t>mins</a:t>
            </a:r>
            <a:r>
              <a:rPr lang="en-GB" sz="3000" dirty="0"/>
              <a:t> airtime per week; becomes basis for Liberation Theology </a:t>
            </a:r>
          </a:p>
          <a:p>
            <a:r>
              <a:rPr lang="en-GB" sz="3000" dirty="0"/>
              <a:t>“</a:t>
            </a:r>
            <a:r>
              <a:rPr lang="en-GB" sz="3000" dirty="0" err="1"/>
              <a:t>Tropicalismo</a:t>
            </a:r>
            <a:r>
              <a:rPr lang="en-GB" sz="3000" dirty="0"/>
              <a:t>”: avant-garde cultural movement plus subtle/ creative lyrics criticising regime</a:t>
            </a:r>
          </a:p>
          <a:p>
            <a:r>
              <a:rPr lang="en-GB" sz="3000" dirty="0"/>
              <a:t>Eventual exile of most </a:t>
            </a:r>
            <a:r>
              <a:rPr lang="en-GB" sz="3000" i="1" dirty="0" err="1"/>
              <a:t>tropicalismo</a:t>
            </a:r>
            <a:r>
              <a:rPr lang="en-GB" sz="3000" i="1" dirty="0"/>
              <a:t> </a:t>
            </a:r>
            <a:r>
              <a:rPr lang="en-GB" sz="3000" dirty="0"/>
              <a:t>musicians (Gilberto Gil, Caetano </a:t>
            </a:r>
            <a:r>
              <a:rPr lang="en-GB" sz="3000" dirty="0" err="1"/>
              <a:t>Veloso</a:t>
            </a:r>
            <a:r>
              <a:rPr lang="en-GB" sz="3000" dirty="0"/>
              <a:t>, and briefly Chico </a:t>
            </a:r>
            <a:r>
              <a:rPr lang="en-GB" sz="3000" dirty="0" err="1"/>
              <a:t>Buarque</a:t>
            </a:r>
            <a:r>
              <a:rPr lang="en-GB" sz="3000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3765BE-0D98-408F-BDDE-7C390DD88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59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/>
              <a:t>Dom </a:t>
            </a:r>
            <a:r>
              <a:rPr lang="en-GB" sz="4000" b="1" dirty="0" err="1"/>
              <a:t>Helder</a:t>
            </a:r>
            <a:r>
              <a:rPr lang="en-GB" sz="4000" b="1" dirty="0"/>
              <a:t> </a:t>
            </a:r>
            <a:r>
              <a:rPr lang="en-GB" sz="4000" b="1" dirty="0" err="1"/>
              <a:t>Camara</a:t>
            </a:r>
            <a:r>
              <a:rPr lang="en-GB" sz="4000" b="1" dirty="0"/>
              <a:t> of Brazil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3200" b="1" i="1" dirty="0"/>
              <a:t>"When I give food to the poor, they call me a saint. When I ask why they are poor, they call me a communist.”</a:t>
            </a:r>
          </a:p>
        </p:txBody>
      </p:sp>
      <p:pic>
        <p:nvPicPr>
          <p:cNvPr id="2050" name="Picture 2" descr="Helder Camara 19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4820" y="108488"/>
            <a:ext cx="4463512" cy="658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C77FBE-AF2F-4108-A3C8-1BD2A4F45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679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Gilberto Gil’s album </a:t>
            </a:r>
            <a:r>
              <a:rPr lang="en-GB" i="1" dirty="0"/>
              <a:t>Gilberto Gil</a:t>
            </a:r>
            <a:r>
              <a:rPr lang="en-GB" dirty="0"/>
              <a:t> in 1968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Image result for gilberto gil albums ima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281" y="1579418"/>
            <a:ext cx="5296394" cy="4952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A642D7-58A8-4FE4-A342-8A27B35E2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531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3600" b="1" dirty="0"/>
              <a:t>Caetano </a:t>
            </a:r>
            <a:r>
              <a:rPr lang="en-GB" sz="3600" b="1" dirty="0" err="1"/>
              <a:t>Veloso</a:t>
            </a:r>
            <a:r>
              <a:rPr lang="en-GB" sz="3600" b="1" dirty="0"/>
              <a:t>, album “Caetano </a:t>
            </a:r>
            <a:r>
              <a:rPr lang="en-GB" sz="3600" b="1" dirty="0" err="1"/>
              <a:t>Veloso</a:t>
            </a:r>
            <a:r>
              <a:rPr lang="en-GB" sz="3600" b="1" dirty="0"/>
              <a:t>,” released 1971 in exile in London</a:t>
            </a:r>
          </a:p>
        </p:txBody>
      </p:sp>
      <p:pic>
        <p:nvPicPr>
          <p:cNvPr id="3074" name="Picture 2" descr="Caetano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896" y="546265"/>
            <a:ext cx="4789714" cy="5630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145340-B63B-4AB4-B0FD-162EAC1C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022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Chico </a:t>
            </a:r>
            <a:r>
              <a:rPr lang="en-GB" dirty="0" err="1"/>
              <a:t>Buaque’s</a:t>
            </a:r>
            <a:r>
              <a:rPr lang="en-GB" dirty="0"/>
              <a:t> 1971 album </a:t>
            </a:r>
            <a:r>
              <a:rPr lang="en-GB" i="1" dirty="0" err="1"/>
              <a:t>Construção</a:t>
            </a:r>
            <a:r>
              <a:rPr lang="en-GB" i="1" dirty="0"/>
              <a:t>, </a:t>
            </a:r>
            <a:r>
              <a:rPr lang="en-GB" dirty="0"/>
              <a:t>featuring critical songs about the dictatorship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Construção album cov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309" y="1983179"/>
            <a:ext cx="4096987" cy="419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D96EB3-E48D-4A36-8DBC-1735BC35B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125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Other sources of opposition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General exile of Brazilians on the left from late ‘60s: </a:t>
            </a:r>
            <a:r>
              <a:rPr lang="en-GB" sz="3600" b="1" dirty="0"/>
              <a:t>opposition thinking evolves in exile</a:t>
            </a:r>
          </a:p>
          <a:p>
            <a:r>
              <a:rPr lang="en-GB" sz="3600" dirty="0"/>
              <a:t>Criticism of </a:t>
            </a:r>
            <a:r>
              <a:rPr lang="en-GB" sz="3600" b="1" dirty="0"/>
              <a:t>torture </a:t>
            </a:r>
            <a:r>
              <a:rPr lang="en-GB" sz="3600" dirty="0"/>
              <a:t>when used against </a:t>
            </a:r>
            <a:r>
              <a:rPr lang="en-GB" sz="3600" b="1" dirty="0"/>
              <a:t>middle class </a:t>
            </a:r>
          </a:p>
          <a:p>
            <a:r>
              <a:rPr lang="en-GB" sz="3600" b="1" dirty="0"/>
              <a:t>US </a:t>
            </a:r>
            <a:r>
              <a:rPr lang="en-GB" sz="3600" dirty="0"/>
              <a:t>support for military, but with increasing reservations about </a:t>
            </a:r>
            <a:r>
              <a:rPr lang="en-GB" sz="3600" b="1" dirty="0"/>
              <a:t>human rights violations</a:t>
            </a:r>
          </a:p>
          <a:p>
            <a:r>
              <a:rPr lang="en-GB" sz="3600" b="1" dirty="0"/>
              <a:t>Bar Association </a:t>
            </a:r>
            <a:r>
              <a:rPr lang="en-GB" sz="3600" dirty="0"/>
              <a:t>defends political prisoners</a:t>
            </a:r>
          </a:p>
          <a:p>
            <a:r>
              <a:rPr lang="en-GB" sz="3600" b="1" dirty="0"/>
              <a:t>Catholic Church </a:t>
            </a:r>
            <a:r>
              <a:rPr lang="en-GB" sz="3600" dirty="0"/>
              <a:t>provides legitimate focal point</a:t>
            </a:r>
            <a:endParaRPr lang="en-GB" sz="3600" b="1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958C0E-E4FE-4FF6-A231-D356D38B2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35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Loss of economic justification for rule from 1973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b="1" dirty="0"/>
              <a:t>Earlier “economic miracle” (1968-74) gives way to…</a:t>
            </a:r>
          </a:p>
          <a:p>
            <a:r>
              <a:rPr lang="en-GB" sz="3600" b="1" dirty="0"/>
              <a:t>Oil crises, </a:t>
            </a:r>
            <a:r>
              <a:rPr lang="en-GB" sz="3600" dirty="0"/>
              <a:t>1973, 1979</a:t>
            </a:r>
          </a:p>
          <a:p>
            <a:r>
              <a:rPr lang="en-GB" sz="3600" dirty="0"/>
              <a:t>Initial decision for “</a:t>
            </a:r>
            <a:r>
              <a:rPr lang="en-GB" sz="3600" b="1" dirty="0"/>
              <a:t>debt-led growth</a:t>
            </a:r>
            <a:r>
              <a:rPr lang="en-GB" sz="3600" dirty="0"/>
              <a:t>” </a:t>
            </a:r>
            <a:r>
              <a:rPr lang="en-GB" sz="3600" dirty="0">
                <a:sym typeface="Wingdings" pitchFamily="2" charset="2"/>
              </a:rPr>
              <a:t>- disastrous</a:t>
            </a:r>
          </a:p>
          <a:p>
            <a:r>
              <a:rPr lang="en-GB" sz="3600" b="1" dirty="0">
                <a:sym typeface="Wingdings" pitchFamily="2" charset="2"/>
              </a:rPr>
              <a:t>1981 credit squeeze </a:t>
            </a:r>
            <a:r>
              <a:rPr lang="en-GB" sz="3600" dirty="0">
                <a:sym typeface="Wingdings" pitchFamily="2" charset="2"/>
              </a:rPr>
              <a:t>by US Federal Reserve</a:t>
            </a:r>
            <a:endParaRPr lang="en-GB" sz="3600" dirty="0"/>
          </a:p>
          <a:p>
            <a:r>
              <a:rPr lang="en-GB" sz="3600" dirty="0"/>
              <a:t>Brazil back in DEBT</a:t>
            </a:r>
          </a:p>
          <a:p>
            <a:r>
              <a:rPr lang="en-GB" sz="3600" dirty="0"/>
              <a:t>1980s “lost decade” in Latin America</a:t>
            </a:r>
          </a:p>
          <a:p>
            <a:r>
              <a:rPr lang="en-GB" sz="3600" dirty="0">
                <a:sym typeface="Wingdings" pitchFamily="2" charset="2"/>
              </a:rPr>
              <a:t> </a:t>
            </a:r>
            <a:r>
              <a:rPr lang="en-GB" sz="3600" dirty="0"/>
              <a:t>military rule </a:t>
            </a:r>
            <a:r>
              <a:rPr lang="en-GB" sz="3600" b="1" dirty="0"/>
              <a:t>loses economic justification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16EB73-188B-497E-866B-20C26822B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47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“</a:t>
            </a:r>
            <a:r>
              <a:rPr lang="en-GB" b="1" i="1" dirty="0" err="1"/>
              <a:t>Abertura</a:t>
            </a:r>
            <a:r>
              <a:rPr lang="en-GB" b="1" dirty="0"/>
              <a:t>”: the military road back to democracy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sz="3200" dirty="0"/>
              <a:t>Impetus for democracy from </a:t>
            </a:r>
            <a:r>
              <a:rPr lang="en-GB" sz="3200" b="1" dirty="0"/>
              <a:t>moderates</a:t>
            </a:r>
            <a:r>
              <a:rPr lang="en-GB" sz="3200" dirty="0"/>
              <a:t> </a:t>
            </a:r>
            <a:r>
              <a:rPr lang="en-GB" sz="3200" b="1" dirty="0"/>
              <a:t>within military (“</a:t>
            </a:r>
            <a:r>
              <a:rPr lang="en-GB" sz="3200" b="1" dirty="0" err="1"/>
              <a:t>abertura</a:t>
            </a:r>
            <a:r>
              <a:rPr lang="en-GB" sz="3200" b="1" dirty="0"/>
              <a:t>”)</a:t>
            </a:r>
          </a:p>
          <a:p>
            <a:r>
              <a:rPr lang="en-GB" sz="3200" b="1" dirty="0"/>
              <a:t>Ernesto Geisel </a:t>
            </a:r>
            <a:r>
              <a:rPr lang="en-GB" sz="3200" dirty="0"/>
              <a:t>assumes presidency, 1974</a:t>
            </a:r>
            <a:endParaRPr lang="en-GB" sz="3200" b="1" dirty="0"/>
          </a:p>
          <a:p>
            <a:r>
              <a:rPr lang="en-GB" sz="3200" b="1" dirty="0"/>
              <a:t>New military generation </a:t>
            </a:r>
            <a:r>
              <a:rPr lang="en-GB" sz="3200" dirty="0"/>
              <a:t>less concerned with Cold War politics</a:t>
            </a:r>
            <a:endParaRPr lang="en-GB" sz="3200" b="1" dirty="0"/>
          </a:p>
          <a:p>
            <a:r>
              <a:rPr lang="en-GB" sz="3200" dirty="0"/>
              <a:t>Concern with Brazil’s “legalistic” image abroad; government gradually lets go of “managed” majority in Congress; </a:t>
            </a:r>
            <a:r>
              <a:rPr lang="en-GB" sz="3200" b="1" dirty="0"/>
              <a:t>amnesty law 1979</a:t>
            </a:r>
          </a:p>
          <a:p>
            <a:r>
              <a:rPr lang="en-GB" sz="3200" b="1" dirty="0"/>
              <a:t>Opposition MDB becomes political party (PMDB)</a:t>
            </a:r>
          </a:p>
          <a:p>
            <a:r>
              <a:rPr lang="en-GB" sz="3200" b="1" dirty="0"/>
              <a:t>Election through congress of Tancredo Neves (PMDB) 1985</a:t>
            </a:r>
          </a:p>
          <a:p>
            <a:r>
              <a:rPr lang="en-GB" sz="3200" b="1" dirty="0"/>
              <a:t>His sudden death </a:t>
            </a:r>
            <a:r>
              <a:rPr lang="en-GB" sz="3200" b="1" dirty="0">
                <a:sym typeface="Wingdings" panose="05000000000000000000" pitchFamily="2" charset="2"/>
              </a:rPr>
              <a:t> vice president, Jose </a:t>
            </a:r>
            <a:r>
              <a:rPr lang="en-GB" sz="3200" b="1" dirty="0" err="1">
                <a:sym typeface="Wingdings" panose="05000000000000000000" pitchFamily="2" charset="2"/>
              </a:rPr>
              <a:t>Sarney</a:t>
            </a:r>
            <a:r>
              <a:rPr lang="en-GB" sz="3200" b="1" dirty="0">
                <a:sym typeface="Wingdings" panose="05000000000000000000" pitchFamily="2" charset="2"/>
              </a:rPr>
              <a:t>, becomes first post-military president</a:t>
            </a:r>
          </a:p>
          <a:p>
            <a:r>
              <a:rPr lang="en-GB" sz="3200" b="1" dirty="0">
                <a:sym typeface="Wingdings" panose="05000000000000000000" pitchFamily="2" charset="2"/>
              </a:rPr>
              <a:t>New constitution 1988: input from civil society resistance groupings…</a:t>
            </a:r>
            <a:endParaRPr lang="en-GB" sz="3200" b="1" dirty="0"/>
          </a:p>
          <a:p>
            <a:endParaRPr lang="en-GB" sz="3200" dirty="0"/>
          </a:p>
          <a:p>
            <a:endParaRPr lang="en-GB" dirty="0">
              <a:solidFill>
                <a:srgbClr val="FFFF00"/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ACB537-9CBB-4E71-A2D6-A19F8C0F4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563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E045A-D825-483D-A859-936B683C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Remaining topics on the course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F2DBB5-4CD7-44DF-9D24-70973A2C5F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New claims on the Brazilian state before and after 1988: </a:t>
            </a:r>
          </a:p>
          <a:p>
            <a:r>
              <a:rPr lang="en-GB" b="1" dirty="0"/>
              <a:t>Liberation Theology;</a:t>
            </a:r>
            <a:r>
              <a:rPr lang="en-GB" dirty="0"/>
              <a:t> grassroots political organising (today in seminars)</a:t>
            </a:r>
          </a:p>
          <a:p>
            <a:r>
              <a:rPr lang="en-GB" b="1" dirty="0"/>
              <a:t>Black Movement; indigenous issues, land reform (MST)</a:t>
            </a:r>
          </a:p>
          <a:p>
            <a:r>
              <a:rPr lang="en-GB" dirty="0"/>
              <a:t>Political story 1980s-2011 (Skidmore / other class readings):</a:t>
            </a:r>
          </a:p>
          <a:p>
            <a:r>
              <a:rPr lang="en-GB" dirty="0"/>
              <a:t>1980s/mid-90s: economic crises/ inflation / debt/ inequality/ urban crisis</a:t>
            </a:r>
          </a:p>
          <a:p>
            <a:r>
              <a:rPr lang="en-GB" dirty="0"/>
              <a:t>mid-90s: stabilisation under Fernando Henrique Cardoso and the Real Plan</a:t>
            </a:r>
          </a:p>
          <a:p>
            <a:r>
              <a:rPr lang="en-GB" dirty="0"/>
              <a:t>2002-2011 Lula’s two terms in office; improved economic picture (partly due to good luck); new global role as BRIC country; SOME offsetting of social / economic inequalities (less than supporters hoped)</a:t>
            </a:r>
          </a:p>
          <a:p>
            <a:r>
              <a:rPr lang="en-GB" dirty="0"/>
              <a:t>Brazil since Lula (Dilma and the current crisis) isn’t part of the course itself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0F7A48-2037-4879-A68D-8A1E66F9C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24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The military step back 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Military coup, 31 March – 1 April 1964</a:t>
            </a:r>
          </a:p>
          <a:p>
            <a:r>
              <a:rPr lang="en-GB" sz="3200" dirty="0"/>
              <a:t>Congress purged but not closed</a:t>
            </a:r>
          </a:p>
          <a:p>
            <a:r>
              <a:rPr lang="en-GB" sz="3200" dirty="0"/>
              <a:t>Divisions from beginning between “hard-line”  and moderates (“</a:t>
            </a:r>
            <a:r>
              <a:rPr lang="en-GB" sz="3200" dirty="0" err="1"/>
              <a:t>castelistas</a:t>
            </a:r>
            <a:r>
              <a:rPr lang="en-GB" sz="3200" dirty="0"/>
              <a:t>”, under Castelo </a:t>
            </a:r>
            <a:r>
              <a:rPr lang="en-GB" sz="3200" dirty="0" err="1"/>
              <a:t>Branco</a:t>
            </a:r>
            <a:r>
              <a:rPr lang="en-GB" sz="3200" dirty="0"/>
              <a:t>)</a:t>
            </a:r>
          </a:p>
          <a:p>
            <a:r>
              <a:rPr lang="en-GB" sz="3200" dirty="0"/>
              <a:t>Need for legitimacy/ legality</a:t>
            </a:r>
          </a:p>
          <a:p>
            <a:r>
              <a:rPr lang="en-GB" sz="3200" dirty="0"/>
              <a:t>Support of CIVILIAN ELEMENTS: </a:t>
            </a:r>
            <a:r>
              <a:rPr lang="en-GB" sz="3200" b="1" dirty="0"/>
              <a:t>urban middle class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319472-1DAC-4181-84E3-A428EC49F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12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Early phase of military rule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3600" dirty="0"/>
              <a:t>Washington supports the coup</a:t>
            </a:r>
          </a:p>
          <a:p>
            <a:r>
              <a:rPr lang="en-GB" sz="3600" dirty="0"/>
              <a:t>9 April 1964 “Institutional Act” (AI 1) gives extraordinary powers to executive</a:t>
            </a:r>
          </a:p>
          <a:p>
            <a:r>
              <a:rPr lang="en-GB" sz="3600" dirty="0"/>
              <a:t>Congress purged; military-UDN alliance...</a:t>
            </a:r>
          </a:p>
          <a:p>
            <a:r>
              <a:rPr lang="en-GB" sz="3600" dirty="0">
                <a:sym typeface="Wingdings" pitchFamily="2" charset="2"/>
              </a:rPr>
              <a:t> Congress votes in </a:t>
            </a:r>
            <a:r>
              <a:rPr lang="en-GB" sz="3600" dirty="0"/>
              <a:t>General </a:t>
            </a:r>
            <a:r>
              <a:rPr lang="en-GB" sz="3600" dirty="0" err="1"/>
              <a:t>Castelo</a:t>
            </a:r>
            <a:r>
              <a:rPr lang="en-GB" sz="3600" dirty="0"/>
              <a:t> </a:t>
            </a:r>
            <a:r>
              <a:rPr lang="en-GB" sz="3600" dirty="0" err="1"/>
              <a:t>Branco</a:t>
            </a:r>
            <a:r>
              <a:rPr lang="en-GB" sz="3600" dirty="0"/>
              <a:t> (a moderate) as president</a:t>
            </a:r>
          </a:p>
          <a:p>
            <a:r>
              <a:rPr lang="en-GB" sz="3600" dirty="0"/>
              <a:t>“Technocrats” under economist Roberto Campos successfully implement stabilisation programme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5DF215-A2B4-45F2-B5E3-F8CAF758F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15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Building to a full dictatorship, 1964-1968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Military supported by middle class</a:t>
            </a:r>
          </a:p>
          <a:p>
            <a:r>
              <a:rPr lang="en-GB" dirty="0"/>
              <a:t>But, strong opposition on Left</a:t>
            </a:r>
          </a:p>
          <a:p>
            <a:r>
              <a:rPr lang="en-GB" dirty="0"/>
              <a:t>Military create 2 new parties: </a:t>
            </a:r>
            <a:r>
              <a:rPr lang="en-GB" b="1" dirty="0"/>
              <a:t>ARENA</a:t>
            </a:r>
            <a:r>
              <a:rPr lang="en-GB" dirty="0"/>
              <a:t> (pro-government; later becomes PDS); </a:t>
            </a:r>
            <a:r>
              <a:rPr lang="en-GB" b="1" dirty="0"/>
              <a:t>MDB </a:t>
            </a:r>
            <a:r>
              <a:rPr lang="en-GB" dirty="0"/>
              <a:t>(opposition)</a:t>
            </a:r>
          </a:p>
          <a:p>
            <a:r>
              <a:rPr lang="en-GB" dirty="0"/>
              <a:t>Three more </a:t>
            </a:r>
            <a:r>
              <a:rPr lang="en-GB" b="1" dirty="0"/>
              <a:t>institutional acts: </a:t>
            </a:r>
            <a:r>
              <a:rPr lang="en-GB" dirty="0"/>
              <a:t>emergency powers for military</a:t>
            </a:r>
          </a:p>
          <a:p>
            <a:r>
              <a:rPr lang="en-GB" dirty="0"/>
              <a:t>Stabilisation programme forces wages down, job cuts</a:t>
            </a:r>
          </a:p>
          <a:p>
            <a:r>
              <a:rPr lang="en-GB" dirty="0"/>
              <a:t>... -&gt; </a:t>
            </a:r>
            <a:r>
              <a:rPr lang="en-GB" b="1" dirty="0"/>
              <a:t>Generalised strikes and protest in 1968</a:t>
            </a:r>
          </a:p>
          <a:p>
            <a:r>
              <a:rPr lang="en-GB" b="1" dirty="0"/>
              <a:t>Artur Costa e Silva becomes president 1967…</a:t>
            </a:r>
          </a:p>
          <a:p>
            <a:r>
              <a:rPr lang="en-GB" b="1" dirty="0"/>
              <a:t>5</a:t>
            </a:r>
            <a:r>
              <a:rPr lang="en-GB" b="1" baseline="30000" dirty="0"/>
              <a:t>th</a:t>
            </a:r>
            <a:r>
              <a:rPr lang="en-GB" b="1" dirty="0"/>
              <a:t> Institutional Act (AI5), Dec 1968: start of full dictatorship </a:t>
            </a:r>
          </a:p>
          <a:p>
            <a:r>
              <a:rPr lang="en-GB" dirty="0"/>
              <a:t>no end date; full presidential powers over </a:t>
            </a:r>
            <a:r>
              <a:rPr lang="en-GB" b="1" dirty="0"/>
              <a:t>legislative bodies</a:t>
            </a:r>
            <a:r>
              <a:rPr lang="en-GB" dirty="0"/>
              <a:t>; can set aside </a:t>
            </a:r>
            <a:r>
              <a:rPr lang="en-GB" b="1" dirty="0"/>
              <a:t>habeas corpus</a:t>
            </a:r>
            <a:r>
              <a:rPr lang="en-GB" dirty="0"/>
              <a:t>; president’s actions can’t be undone by </a:t>
            </a:r>
            <a:r>
              <a:rPr lang="en-GB" b="1" dirty="0"/>
              <a:t>courts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A0085B-0DE4-4434-859D-6C55DA2C4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71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Rise of the “hard line”: </a:t>
            </a:r>
            <a:r>
              <a:rPr lang="en-GB" b="1" dirty="0" err="1"/>
              <a:t>Artur</a:t>
            </a:r>
            <a:r>
              <a:rPr lang="en-GB" b="1" dirty="0"/>
              <a:t> da Costa e Silva (1967-69)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Costa e Sil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045" y="1690688"/>
            <a:ext cx="3580108" cy="516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D491E-7AD4-4535-9D1E-4E149E352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99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25378"/>
            <a:ext cx="10515600" cy="1205057"/>
          </a:xfrm>
        </p:spPr>
        <p:txBody>
          <a:bodyPr/>
          <a:lstStyle/>
          <a:p>
            <a:r>
              <a:rPr lang="en-GB" b="1" dirty="0"/>
              <a:t>An “economic miracle”? 1968-74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dirty="0"/>
              <a:t>Economy as justification for dictatorship: </a:t>
            </a:r>
            <a:r>
              <a:rPr lang="en-GB" b="1" dirty="0"/>
              <a:t>“Project Brazil: Great Power”</a:t>
            </a:r>
            <a:endParaRPr lang="en-GB" dirty="0"/>
          </a:p>
          <a:p>
            <a:r>
              <a:rPr lang="en-GB" dirty="0"/>
              <a:t>Inflation falls from </a:t>
            </a:r>
            <a:r>
              <a:rPr lang="en-GB" b="1" dirty="0"/>
              <a:t>90% in 1964 </a:t>
            </a:r>
            <a:r>
              <a:rPr lang="en-GB" dirty="0"/>
              <a:t>to </a:t>
            </a:r>
            <a:r>
              <a:rPr lang="en-GB" b="1" dirty="0"/>
              <a:t>27% in 1967</a:t>
            </a:r>
          </a:p>
          <a:p>
            <a:r>
              <a:rPr lang="en-GB" b="1" dirty="0"/>
              <a:t>1968-1974: 10-14% growth per year</a:t>
            </a:r>
            <a:endParaRPr lang="en-GB" dirty="0"/>
          </a:p>
          <a:p>
            <a:r>
              <a:rPr lang="en-GB" b="1" dirty="0"/>
              <a:t>Major foreign investment </a:t>
            </a:r>
            <a:r>
              <a:rPr lang="en-GB" dirty="0"/>
              <a:t>(especially from US)</a:t>
            </a:r>
          </a:p>
          <a:p>
            <a:r>
              <a:rPr lang="en-GB" b="1" dirty="0"/>
              <a:t>Foreign trade in 1970: exports $2.7B; imports of $2.8B </a:t>
            </a:r>
          </a:p>
          <a:p>
            <a:r>
              <a:rPr lang="en-GB" b="1" dirty="0"/>
              <a:t>Euphoria: “Brazil: Love it or leave it”</a:t>
            </a:r>
          </a:p>
          <a:p>
            <a:r>
              <a:rPr lang="en-GB" b="1" dirty="0"/>
              <a:t>Foreign trade by 1973: exports $6.2B, imports $7B </a:t>
            </a:r>
          </a:p>
          <a:p>
            <a:r>
              <a:rPr lang="en-GB" b="1" dirty="0"/>
              <a:t>Diversification away from coffee: </a:t>
            </a:r>
            <a:r>
              <a:rPr lang="en-GB" dirty="0"/>
              <a:t>oranges, soybeans...</a:t>
            </a:r>
            <a:endParaRPr lang="en-GB" b="1" dirty="0"/>
          </a:p>
          <a:p>
            <a:r>
              <a:rPr lang="en-GB" b="1" dirty="0"/>
              <a:t>Infrastructure projects</a:t>
            </a:r>
            <a:r>
              <a:rPr lang="en-GB" dirty="0"/>
              <a:t>: </a:t>
            </a:r>
            <a:r>
              <a:rPr lang="en-GB" b="1" dirty="0" err="1"/>
              <a:t>Itaipu</a:t>
            </a:r>
            <a:r>
              <a:rPr lang="en-GB" b="1" dirty="0"/>
              <a:t> Dam, </a:t>
            </a:r>
            <a:r>
              <a:rPr lang="en-GB" b="1" dirty="0" err="1"/>
              <a:t>Transamazon</a:t>
            </a:r>
            <a:r>
              <a:rPr lang="en-GB" b="1" dirty="0"/>
              <a:t> Highway…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11CE93-A534-4D53-8F36-C5BC6B994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632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BEEDC-E00C-4C2A-B710-D17E158D9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/>
              <a:t>Itaipu</a:t>
            </a:r>
            <a:r>
              <a:rPr lang="en-GB" b="1" dirty="0"/>
              <a:t> Dam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8EE5419-BA24-42F7-BC86-FA705A1D78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625" y="1466850"/>
            <a:ext cx="7391399" cy="5133975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237076-2D05-42C2-9A2E-0BDC7403C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172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http://cache3.asset-cache.net/xc/50370347.jpg?v=1&amp;c=IWSAsset&amp;k=2&amp;d=E41C9FE5C4AA0A14DE1011A17B0AB71C612AA5CD4319135F0C552035292921EAB01E70F2B32699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1422" y="285728"/>
            <a:ext cx="4429156" cy="6572272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4DDFA8-E76C-4299-BD79-E34865365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70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The price: inequality; debt…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3200" b="1" dirty="0"/>
              <a:t>Increasing inequality: </a:t>
            </a:r>
            <a:r>
              <a:rPr lang="en-GB" sz="3200" dirty="0"/>
              <a:t>UN declares Brazil the </a:t>
            </a:r>
            <a:r>
              <a:rPr lang="en-GB" sz="3200" b="1" dirty="0"/>
              <a:t>world’s most unequal country</a:t>
            </a:r>
            <a:r>
              <a:rPr lang="en-GB" sz="3200" dirty="0"/>
              <a:t> by end of twentieth century; </a:t>
            </a:r>
          </a:p>
          <a:p>
            <a:r>
              <a:rPr lang="en-GB" sz="3200" dirty="0"/>
              <a:t>North-South divides and migration /urban crises increase under military</a:t>
            </a:r>
          </a:p>
          <a:p>
            <a:r>
              <a:rPr lang="en-GB" sz="3200" dirty="0"/>
              <a:t>Agriculturally, huge farms benefit not small farmers; </a:t>
            </a:r>
            <a:r>
              <a:rPr lang="en-GB" sz="3200" b="1" dirty="0"/>
              <a:t>land inequality increases (Landless Workers’ Movement begins to combat)</a:t>
            </a:r>
          </a:p>
          <a:p>
            <a:pPr lvl="0"/>
            <a:r>
              <a:rPr lang="en-GB" sz="3200" b="1" dirty="0"/>
              <a:t>Industry grows at 12.6%; agriculture only by 5.3%</a:t>
            </a:r>
          </a:p>
          <a:p>
            <a:pPr lvl="0"/>
            <a:r>
              <a:rPr lang="en-GB" sz="3200" dirty="0"/>
              <a:t>Foreign </a:t>
            </a:r>
            <a:r>
              <a:rPr lang="en-GB" sz="3200" b="1" dirty="0"/>
              <a:t>DEBT doubles</a:t>
            </a:r>
            <a:r>
              <a:rPr lang="en-GB" sz="3200" dirty="0"/>
              <a:t> 1970-1973: to </a:t>
            </a:r>
            <a:r>
              <a:rPr lang="en-GB" sz="3200" b="1" dirty="0"/>
              <a:t>$12.6 billion</a:t>
            </a:r>
          </a:p>
          <a:p>
            <a:pPr lvl="0"/>
            <a:r>
              <a:rPr lang="en-GB" sz="3200" dirty="0"/>
              <a:t>Brazil very dependent on OIL –hundreds of thousands of CARS</a:t>
            </a:r>
          </a:p>
          <a:p>
            <a:pPr lvl="0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F3DB5-478A-4D32-886F-7A12D5B49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470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978</Words>
  <Application>Microsoft Office PowerPoint</Application>
  <PresentationFormat>Widescreen</PresentationFormat>
  <Paragraphs>119</Paragraphs>
  <Slides>19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Wingdings</vt:lpstr>
      <vt:lpstr>Office Theme</vt:lpstr>
      <vt:lpstr>Weeks 7 &amp; 8: Military Rule and the Transition to Democracy, 1964-1985</vt:lpstr>
      <vt:lpstr>The military step back in</vt:lpstr>
      <vt:lpstr>Early phase of military rule</vt:lpstr>
      <vt:lpstr>Building to a full dictatorship, 1964-1968</vt:lpstr>
      <vt:lpstr>Rise of the “hard line”: Artur da Costa e Silva (1967-69)</vt:lpstr>
      <vt:lpstr>An “economic miracle”? 1968-74</vt:lpstr>
      <vt:lpstr>Itaipu Dam</vt:lpstr>
      <vt:lpstr>PowerPoint Presentation</vt:lpstr>
      <vt:lpstr>The price: inequality; debt…</vt:lpstr>
      <vt:lpstr>Use of culture and propaganda by the military</vt:lpstr>
      <vt:lpstr>Culture as a tool for resistance</vt:lpstr>
      <vt:lpstr>Dom Helder Camara of Brazil</vt:lpstr>
      <vt:lpstr>Gilberto Gil’s album Gilberto Gil in 1968</vt:lpstr>
      <vt:lpstr>PowerPoint Presentation</vt:lpstr>
      <vt:lpstr>Chico Buaque’s 1971 album Construção, featuring critical songs about the dictatorship</vt:lpstr>
      <vt:lpstr>Other sources of opposition</vt:lpstr>
      <vt:lpstr>Loss of economic justification for rule from 1973</vt:lpstr>
      <vt:lpstr>“Abertura”: the military road back to democracy</vt:lpstr>
      <vt:lpstr>Remaining topics on the course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8: The Military in Power, 1964-1973</dc:title>
  <dc:creator>user</dc:creator>
  <cp:lastModifiedBy>camillia Cowling</cp:lastModifiedBy>
  <cp:revision>23</cp:revision>
  <dcterms:created xsi:type="dcterms:W3CDTF">2014-02-25T19:13:40Z</dcterms:created>
  <dcterms:modified xsi:type="dcterms:W3CDTF">2018-02-28T16:26:24Z</dcterms:modified>
</cp:coreProperties>
</file>