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7" r:id="rId3"/>
    <p:sldId id="268" r:id="rId4"/>
    <p:sldId id="270" r:id="rId5"/>
    <p:sldId id="278" r:id="rId6"/>
    <p:sldId id="281" r:id="rId7"/>
    <p:sldId id="279" r:id="rId8"/>
    <p:sldId id="280" r:id="rId9"/>
    <p:sldId id="272" r:id="rId10"/>
    <p:sldId id="273" r:id="rId11"/>
    <p:sldId id="274" r:id="rId12"/>
    <p:sldId id="275" r:id="rId13"/>
    <p:sldId id="282" r:id="rId14"/>
    <p:sldId id="276" r:id="rId15"/>
    <p:sldId id="277" r:id="rId16"/>
    <p:sldId id="258" r:id="rId17"/>
    <p:sldId id="259" r:id="rId18"/>
    <p:sldId id="263" r:id="rId19"/>
    <p:sldId id="260" r:id="rId20"/>
    <p:sldId id="261" r:id="rId21"/>
    <p:sldId id="262" r:id="rId22"/>
    <p:sldId id="266" r:id="rId23"/>
    <p:sldId id="26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67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AD4D4-D993-47FF-B937-C68CD3631C8B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01AE5-C348-4485-9003-4CEA5C6FBB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12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56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842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170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010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506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77B8A-0748-47F8-8559-FBABD62E22E6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140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68BA5-7BC8-4062-B0FB-5EE9384AAA65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9C7-6092-4C34-884A-2BD580C02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66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68BA5-7BC8-4062-B0FB-5EE9384AAA65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9C7-6092-4C34-884A-2BD580C02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761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68BA5-7BC8-4062-B0FB-5EE9384AAA65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9C7-6092-4C34-884A-2BD580C02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19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68BA5-7BC8-4062-B0FB-5EE9384AAA65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9C7-6092-4C34-884A-2BD580C02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804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68BA5-7BC8-4062-B0FB-5EE9384AAA65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9C7-6092-4C34-884A-2BD580C02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144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68BA5-7BC8-4062-B0FB-5EE9384AAA65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9C7-6092-4C34-884A-2BD580C02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443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68BA5-7BC8-4062-B0FB-5EE9384AAA65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9C7-6092-4C34-884A-2BD580C02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30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68BA5-7BC8-4062-B0FB-5EE9384AAA65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9C7-6092-4C34-884A-2BD580C02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22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68BA5-7BC8-4062-B0FB-5EE9384AAA65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9C7-6092-4C34-884A-2BD580C02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87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68BA5-7BC8-4062-B0FB-5EE9384AAA65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9C7-6092-4C34-884A-2BD580C02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4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68BA5-7BC8-4062-B0FB-5EE9384AAA65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89C7-6092-4C34-884A-2BD580C02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453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68BA5-7BC8-4062-B0FB-5EE9384AAA65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889C7-6092-4C34-884A-2BD580C02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30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latin typeface="+mn-lt"/>
              </a:rPr>
              <a:t>Week 9: </a:t>
            </a:r>
            <a:br>
              <a:rPr lang="en-GB" b="1" dirty="0" smtClean="0">
                <a:latin typeface="+mn-lt"/>
              </a:rPr>
            </a:br>
            <a:r>
              <a:rPr lang="en-GB" b="1" dirty="0" smtClean="0">
                <a:latin typeface="+mn-lt"/>
              </a:rPr>
              <a:t>The Transition to Democracy, 1974-1985</a:t>
            </a:r>
            <a:endParaRPr lang="en-GB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342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 new economic reality from 1973…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Earlier “economic miracle” (1968-74) gives way to…</a:t>
            </a:r>
          </a:p>
          <a:p>
            <a:r>
              <a:rPr lang="en-GB" sz="3600" b="1" dirty="0" smtClean="0"/>
              <a:t>Oil crises, </a:t>
            </a:r>
            <a:r>
              <a:rPr lang="en-GB" sz="3600" dirty="0" smtClean="0"/>
              <a:t>1973, 1979</a:t>
            </a:r>
          </a:p>
          <a:p>
            <a:r>
              <a:rPr lang="en-GB" sz="3600" dirty="0" smtClean="0"/>
              <a:t>Initial decision for “</a:t>
            </a:r>
            <a:r>
              <a:rPr lang="en-GB" sz="3600" b="1" dirty="0" smtClean="0"/>
              <a:t>debt-led growth</a:t>
            </a:r>
            <a:r>
              <a:rPr lang="en-GB" sz="3600" dirty="0" smtClean="0"/>
              <a:t>” </a:t>
            </a:r>
            <a:r>
              <a:rPr lang="en-GB" sz="3600" dirty="0" smtClean="0">
                <a:sym typeface="Wingdings" pitchFamily="2" charset="2"/>
              </a:rPr>
              <a:t>- disastrous</a:t>
            </a:r>
          </a:p>
          <a:p>
            <a:r>
              <a:rPr lang="en-GB" sz="3600" b="1" dirty="0" smtClean="0">
                <a:sym typeface="Wingdings" pitchFamily="2" charset="2"/>
              </a:rPr>
              <a:t>1981 credit squeeze </a:t>
            </a:r>
            <a:r>
              <a:rPr lang="en-GB" sz="3600" dirty="0" smtClean="0">
                <a:sym typeface="Wingdings" pitchFamily="2" charset="2"/>
              </a:rPr>
              <a:t>by US Federal Reserve</a:t>
            </a:r>
            <a:endParaRPr lang="en-GB" sz="3600" dirty="0" smtClean="0"/>
          </a:p>
          <a:p>
            <a:r>
              <a:rPr lang="en-GB" sz="3600" dirty="0" smtClean="0"/>
              <a:t>Brazil back in DEBT</a:t>
            </a:r>
          </a:p>
          <a:p>
            <a:r>
              <a:rPr lang="en-GB" sz="3600" dirty="0" smtClean="0"/>
              <a:t>1980s “lost decade” in Latin America</a:t>
            </a:r>
          </a:p>
          <a:p>
            <a:r>
              <a:rPr lang="en-GB" sz="3600" dirty="0" smtClean="0">
                <a:sym typeface="Wingdings" pitchFamily="2" charset="2"/>
              </a:rPr>
              <a:t> </a:t>
            </a:r>
            <a:r>
              <a:rPr lang="en-GB" sz="3600" dirty="0" smtClean="0"/>
              <a:t>military rule </a:t>
            </a:r>
            <a:r>
              <a:rPr lang="en-GB" sz="3600" b="1" dirty="0" smtClean="0"/>
              <a:t>loses economic justification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47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“</a:t>
            </a:r>
            <a:r>
              <a:rPr lang="en-GB" b="1" i="1" dirty="0" err="1" smtClean="0"/>
              <a:t>Abertura</a:t>
            </a:r>
            <a:r>
              <a:rPr lang="en-GB" b="1" dirty="0" smtClean="0"/>
              <a:t>”: the military road back to democracy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z="3200" dirty="0" smtClean="0"/>
              <a:t>Impetus for democracy from </a:t>
            </a:r>
            <a:r>
              <a:rPr lang="en-GB" sz="3200" b="1" dirty="0" smtClean="0"/>
              <a:t>moderates</a:t>
            </a:r>
            <a:r>
              <a:rPr lang="en-GB" sz="3200" dirty="0" smtClean="0"/>
              <a:t> </a:t>
            </a:r>
            <a:r>
              <a:rPr lang="en-GB" sz="3200" b="1" dirty="0" smtClean="0"/>
              <a:t>within military (“</a:t>
            </a:r>
            <a:r>
              <a:rPr lang="en-GB" sz="3200" b="1" dirty="0" err="1" smtClean="0"/>
              <a:t>abertura</a:t>
            </a:r>
            <a:r>
              <a:rPr lang="en-GB" sz="3200" b="1" dirty="0" smtClean="0"/>
              <a:t>”)</a:t>
            </a:r>
          </a:p>
          <a:p>
            <a:r>
              <a:rPr lang="en-GB" sz="3200" b="1" dirty="0" smtClean="0"/>
              <a:t>Ernesto Geisel </a:t>
            </a:r>
            <a:r>
              <a:rPr lang="en-GB" sz="3200" dirty="0" smtClean="0"/>
              <a:t>assumes presidency, 1974</a:t>
            </a:r>
            <a:endParaRPr lang="en-GB" sz="3200" b="1" dirty="0" smtClean="0"/>
          </a:p>
          <a:p>
            <a:r>
              <a:rPr lang="en-GB" sz="3200" b="1" dirty="0" smtClean="0"/>
              <a:t>New military generation </a:t>
            </a:r>
            <a:r>
              <a:rPr lang="en-GB" sz="3200" dirty="0" smtClean="0"/>
              <a:t>less concerned with Cold War politics</a:t>
            </a:r>
            <a:endParaRPr lang="en-GB" sz="3200" b="1" dirty="0" smtClean="0"/>
          </a:p>
          <a:p>
            <a:r>
              <a:rPr lang="en-GB" sz="3200" dirty="0" smtClean="0"/>
              <a:t>Concern with Brazil’s “legalistic” image abroad</a:t>
            </a:r>
          </a:p>
          <a:p>
            <a:r>
              <a:rPr lang="en-GB" sz="3200" dirty="0" smtClean="0"/>
              <a:t>Government gradually lets go of “managed” majority in Congress</a:t>
            </a:r>
          </a:p>
          <a:p>
            <a:r>
              <a:rPr lang="en-GB" sz="3200" b="1" dirty="0" smtClean="0"/>
              <a:t>Amnesty law 1979; </a:t>
            </a:r>
            <a:r>
              <a:rPr lang="en-GB" sz="3200" dirty="0" smtClean="0"/>
              <a:t>exiles start returning, but, prevents “truth and reconciliation” process in Brazil</a:t>
            </a:r>
          </a:p>
          <a:p>
            <a:endParaRPr lang="en-GB" dirty="0" smtClean="0">
              <a:solidFill>
                <a:srgbClr val="FFFF00"/>
              </a:solidFill>
            </a:endParaRP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563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The role of civil society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3600" b="1" dirty="0" smtClean="0"/>
              <a:t>Role of the Church </a:t>
            </a:r>
            <a:r>
              <a:rPr lang="en-GB" sz="3600" dirty="0" smtClean="0"/>
              <a:t>as umbrella for dissent</a:t>
            </a:r>
            <a:endParaRPr lang="en-GB" sz="3600" b="1" dirty="0" smtClean="0"/>
          </a:p>
          <a:p>
            <a:r>
              <a:rPr lang="en-GB" sz="3600" b="1" dirty="0" smtClean="0"/>
              <a:t>Civil society movements: </a:t>
            </a:r>
            <a:r>
              <a:rPr lang="en-GB" sz="3600" dirty="0" smtClean="0"/>
              <a:t>women, unions, indigenous, religious, Afro-Brazilian, human rights, gay &amp; lesbian rights, environmental, land reform...</a:t>
            </a:r>
          </a:p>
          <a:p>
            <a:r>
              <a:rPr lang="en-GB" sz="3600" dirty="0" smtClean="0"/>
              <a:t>Growth of the </a:t>
            </a:r>
            <a:r>
              <a:rPr lang="en-GB" sz="3600" b="1" dirty="0" smtClean="0"/>
              <a:t>PT (</a:t>
            </a:r>
            <a:r>
              <a:rPr lang="en-GB" sz="3600" b="1" dirty="0" err="1" smtClean="0"/>
              <a:t>Partido</a:t>
            </a:r>
            <a:r>
              <a:rPr lang="en-GB" sz="3600" b="1" dirty="0" smtClean="0"/>
              <a:t> dos </a:t>
            </a:r>
            <a:r>
              <a:rPr lang="en-GB" sz="3600" b="1" dirty="0" err="1" smtClean="0"/>
              <a:t>Trabalhadores</a:t>
            </a:r>
            <a:r>
              <a:rPr lang="en-GB" sz="3600" b="1" dirty="0" smtClean="0"/>
              <a:t>, Workers’ Party) </a:t>
            </a:r>
            <a:r>
              <a:rPr lang="en-GB" sz="3600" dirty="0" smtClean="0"/>
              <a:t>through grass-roots and labour organising</a:t>
            </a:r>
          </a:p>
          <a:p>
            <a:r>
              <a:rPr lang="en-GB" sz="3600" dirty="0" smtClean="0"/>
              <a:t>Failed but influential campaign for </a:t>
            </a:r>
            <a:r>
              <a:rPr lang="en-GB" sz="3600" b="1" dirty="0" smtClean="0"/>
              <a:t>direct presidential elections, 1985: </a:t>
            </a:r>
            <a:r>
              <a:rPr lang="en-GB" sz="3600" dirty="0" smtClean="0"/>
              <a:t>support of Church, PMDB, massive public rallies in RJ/ SP</a:t>
            </a:r>
          </a:p>
          <a:p>
            <a:pPr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6587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 smtClean="0"/>
              <a:t>Campaigns for direct elections in Brazil, 1984-5</a:t>
            </a:r>
            <a:endParaRPr lang="en-GB" sz="40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50" name="Picture 6" descr="http://www.culturas.no/w/wp-content/uploads/2013/06/movimentos-diretas-ja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410" y="987425"/>
            <a:ext cx="5961978" cy="514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014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The election of Tancredo </a:t>
            </a:r>
            <a:r>
              <a:rPr lang="en-GB" b="1" dirty="0" err="1" smtClean="0"/>
              <a:t>Neves</a:t>
            </a:r>
            <a:r>
              <a:rPr lang="en-GB" b="1" dirty="0" smtClean="0"/>
              <a:t>, 1985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/>
              <a:t>2 political parties, both military creations: </a:t>
            </a:r>
          </a:p>
          <a:p>
            <a:pPr>
              <a:buNone/>
            </a:pPr>
            <a:r>
              <a:rPr lang="en-GB" b="1" dirty="0"/>
              <a:t> - PDS </a:t>
            </a:r>
            <a:r>
              <a:rPr lang="en-GB" dirty="0"/>
              <a:t>(formerly ARENA) – pro-government</a:t>
            </a:r>
          </a:p>
          <a:p>
            <a:pPr>
              <a:buNone/>
            </a:pPr>
            <a:r>
              <a:rPr lang="en-GB" dirty="0"/>
              <a:t> - </a:t>
            </a:r>
            <a:r>
              <a:rPr lang="en-GB" b="1" dirty="0"/>
              <a:t>PMDB </a:t>
            </a:r>
            <a:r>
              <a:rPr lang="en-GB" dirty="0"/>
              <a:t>(opposition) supports Tancredo </a:t>
            </a:r>
            <a:endParaRPr lang="en-GB" dirty="0" smtClean="0"/>
          </a:p>
          <a:p>
            <a:r>
              <a:rPr lang="en-GB" dirty="0" smtClean="0"/>
              <a:t>One portion of </a:t>
            </a:r>
            <a:r>
              <a:rPr lang="en-GB" b="1" dirty="0" smtClean="0"/>
              <a:t>PDS backs </a:t>
            </a:r>
            <a:r>
              <a:rPr lang="en-GB" b="1" dirty="0" err="1" smtClean="0"/>
              <a:t>Trancredo</a:t>
            </a:r>
            <a:r>
              <a:rPr lang="en-GB" b="1" dirty="0" smtClean="0"/>
              <a:t> </a:t>
            </a:r>
            <a:r>
              <a:rPr lang="en-GB" b="1" dirty="0" smtClean="0">
                <a:sym typeface="Wingdings" panose="05000000000000000000" pitchFamily="2" charset="2"/>
              </a:rPr>
              <a:t>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/>
              <a:t>majority </a:t>
            </a:r>
            <a:r>
              <a:rPr lang="en-GB" dirty="0"/>
              <a:t>in Congress achieved</a:t>
            </a:r>
          </a:p>
          <a:p>
            <a:r>
              <a:rPr lang="en-GB" b="1" dirty="0"/>
              <a:t>Military</a:t>
            </a:r>
            <a:r>
              <a:rPr lang="en-GB" dirty="0"/>
              <a:t> </a:t>
            </a:r>
            <a:r>
              <a:rPr lang="en-GB" b="1" dirty="0"/>
              <a:t>agree</a:t>
            </a:r>
            <a:r>
              <a:rPr lang="en-GB" dirty="0"/>
              <a:t> to democratic transition</a:t>
            </a:r>
          </a:p>
          <a:p>
            <a:r>
              <a:rPr lang="en-GB" dirty="0"/>
              <a:t>Massive excitement: </a:t>
            </a:r>
            <a:r>
              <a:rPr lang="en-GB" b="1" dirty="0"/>
              <a:t>first civilian president since </a:t>
            </a:r>
            <a:r>
              <a:rPr lang="en-GB" b="1" dirty="0" err="1"/>
              <a:t>Quadros</a:t>
            </a:r>
            <a:endParaRPr lang="en-GB" b="1" dirty="0"/>
          </a:p>
          <a:p>
            <a:r>
              <a:rPr lang="en-GB" dirty="0" smtClean="0"/>
              <a:t>Death </a:t>
            </a:r>
            <a:r>
              <a:rPr lang="en-GB" dirty="0"/>
              <a:t>in mysterious circumstances; national mourning</a:t>
            </a:r>
          </a:p>
          <a:p>
            <a:r>
              <a:rPr lang="en-GB" dirty="0"/>
              <a:t>Vice-president </a:t>
            </a:r>
            <a:r>
              <a:rPr lang="en-GB" b="1" dirty="0"/>
              <a:t>José </a:t>
            </a:r>
            <a:r>
              <a:rPr lang="en-GB" b="1" dirty="0" err="1" smtClean="0"/>
              <a:t>Sarney</a:t>
            </a:r>
            <a:r>
              <a:rPr lang="en-GB" b="1" dirty="0" smtClean="0"/>
              <a:t> (PDS) </a:t>
            </a:r>
            <a:r>
              <a:rPr lang="en-GB" dirty="0"/>
              <a:t>takes over</a:t>
            </a:r>
          </a:p>
        </p:txBody>
      </p:sp>
    </p:spTree>
    <p:extLst>
      <p:ext uri="{BB962C8B-B14F-4D97-AF65-F5344CB8AC3E}">
        <p14:creationId xmlns:p14="http://schemas.microsoft.com/office/powerpoint/2010/main" val="302105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Funeral procession for Tancredo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https://encrypted-tbn3.gstatic.com/images?q=tbn:ANd9GcR7rgLzkiMiEjc08Te-an6BQt3oVMhAW6YAeaFhVdLuWwHKI8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414" y="1999281"/>
            <a:ext cx="7563171" cy="462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272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Liberation Theology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Theological reaction to </a:t>
            </a:r>
            <a:r>
              <a:rPr lang="en-US" sz="3200" b="1" dirty="0" smtClean="0"/>
              <a:t>poverty and inequality </a:t>
            </a:r>
            <a:r>
              <a:rPr lang="en-US" sz="3200" dirty="0" smtClean="0"/>
              <a:t>in Latin America (</a:t>
            </a:r>
            <a:r>
              <a:rPr lang="en-US" sz="3200" dirty="0" err="1" smtClean="0"/>
              <a:t>urbanisation</a:t>
            </a:r>
            <a:r>
              <a:rPr lang="en-US" sz="3200" dirty="0" smtClean="0"/>
              <a:t>, </a:t>
            </a:r>
            <a:r>
              <a:rPr lang="en-US" sz="3200" dirty="0" err="1" smtClean="0"/>
              <a:t>industrialisation</a:t>
            </a:r>
            <a:r>
              <a:rPr lang="en-US" sz="3200" dirty="0" smtClean="0"/>
              <a:t>…)</a:t>
            </a:r>
          </a:p>
          <a:p>
            <a:r>
              <a:rPr lang="en-US" sz="3200" dirty="0" smtClean="0"/>
              <a:t>Intersects with </a:t>
            </a:r>
            <a:r>
              <a:rPr lang="en-US" sz="3200" b="1" dirty="0" smtClean="0"/>
              <a:t>changes in the Church led by the Vatican, </a:t>
            </a:r>
            <a:r>
              <a:rPr lang="en-US" sz="3200" dirty="0" smtClean="0"/>
              <a:t>but also with </a:t>
            </a:r>
            <a:r>
              <a:rPr lang="en-US" sz="3200" b="1" dirty="0" smtClean="0"/>
              <a:t>Latin American dependency theory </a:t>
            </a:r>
            <a:r>
              <a:rPr lang="en-US" sz="3200" dirty="0" smtClean="0"/>
              <a:t>and Marxism</a:t>
            </a:r>
          </a:p>
          <a:p>
            <a:r>
              <a:rPr lang="en-US" sz="3200" dirty="0" smtClean="0"/>
              <a:t>Formulated by Peruvian bishop, Gustavo Gutiérrez, book </a:t>
            </a:r>
            <a:r>
              <a:rPr lang="en-US" sz="3200" i="1" dirty="0" err="1" smtClean="0"/>
              <a:t>Teología</a:t>
            </a:r>
            <a:r>
              <a:rPr lang="en-US" sz="3200" i="1" dirty="0" smtClean="0"/>
              <a:t> de la </a:t>
            </a:r>
            <a:r>
              <a:rPr lang="en-US" sz="3200" i="1" dirty="0" err="1" smtClean="0"/>
              <a:t>Liberación</a:t>
            </a:r>
            <a:r>
              <a:rPr lang="en-US" sz="3200" i="1" dirty="0" smtClean="0"/>
              <a:t> </a:t>
            </a:r>
            <a:r>
              <a:rPr lang="en-US" sz="3200" dirty="0" smtClean="0"/>
              <a:t> (1971)</a:t>
            </a:r>
          </a:p>
          <a:p>
            <a:r>
              <a:rPr lang="en-US" sz="3200" dirty="0" smtClean="0"/>
              <a:t>Also influential in Brazil; Chile; El Salvador</a:t>
            </a:r>
          </a:p>
          <a:p>
            <a:r>
              <a:rPr lang="en-US" sz="3200" dirty="0" smtClean="0"/>
              <a:t>Brings together social analysis with Christian belief</a:t>
            </a:r>
            <a:endParaRPr lang="en-US" sz="3200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823059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Context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Second Vatican Council (Vatican II) – 1962: </a:t>
            </a:r>
            <a:r>
              <a:rPr lang="en-US" dirty="0" smtClean="0"/>
              <a:t>conference of world’s cardinals. Aims to address:</a:t>
            </a:r>
          </a:p>
          <a:p>
            <a:pPr>
              <a:buFontTx/>
              <a:buChar char="-"/>
            </a:pPr>
            <a:r>
              <a:rPr lang="en-US" dirty="0" smtClean="0"/>
              <a:t>Loss of members to </a:t>
            </a:r>
            <a:r>
              <a:rPr lang="en-US" b="1" dirty="0" smtClean="0"/>
              <a:t>PENTECOSTALISM</a:t>
            </a:r>
          </a:p>
          <a:p>
            <a:pPr>
              <a:buFontTx/>
              <a:buChar char="-"/>
            </a:pPr>
            <a:r>
              <a:rPr lang="en-US" dirty="0" smtClean="0"/>
              <a:t>need for </a:t>
            </a:r>
            <a:r>
              <a:rPr lang="en-US" b="1" dirty="0" smtClean="0"/>
              <a:t>clearer global mission and presence</a:t>
            </a:r>
          </a:p>
          <a:p>
            <a:pPr>
              <a:buFontTx/>
              <a:buChar char="-"/>
            </a:pPr>
            <a:r>
              <a:rPr lang="en-US" dirty="0" smtClean="0"/>
              <a:t>Advocates a </a:t>
            </a:r>
            <a:r>
              <a:rPr lang="en-US" b="1" dirty="0" smtClean="0"/>
              <a:t>“turning out towards the world”</a:t>
            </a:r>
          </a:p>
          <a:p>
            <a:r>
              <a:rPr lang="en-US" b="1" dirty="0" smtClean="0"/>
              <a:t>Conference of Latin American Bishops in </a:t>
            </a:r>
            <a:r>
              <a:rPr lang="en-US" b="1" dirty="0" err="1" smtClean="0"/>
              <a:t>Medellín</a:t>
            </a:r>
            <a:r>
              <a:rPr lang="en-US" b="1" dirty="0" smtClean="0"/>
              <a:t>, Colombia (1968): </a:t>
            </a:r>
            <a:r>
              <a:rPr lang="en-US" dirty="0" smtClean="0"/>
              <a:t>importance of church’s work at the </a:t>
            </a:r>
            <a:r>
              <a:rPr lang="en-US" b="1" dirty="0" smtClean="0"/>
              <a:t>“base” of society</a:t>
            </a:r>
          </a:p>
          <a:p>
            <a:r>
              <a:rPr lang="en-US" b="1" dirty="0" smtClean="0"/>
              <a:t>Conference of Latin American Bishops in Puebla (Mexico) 1979: “preferential option for the poor” </a:t>
            </a:r>
            <a:r>
              <a:rPr lang="en-US" dirty="0" smtClean="0"/>
              <a:t>formulated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46415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Liberation Theology in practice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Bottom-up organizing; </a:t>
            </a:r>
            <a:r>
              <a:rPr lang="en-US" dirty="0" smtClean="0"/>
              <a:t>respect for and interest in </a:t>
            </a:r>
            <a:r>
              <a:rPr lang="en-US" b="1" dirty="0" smtClean="0"/>
              <a:t>the daily experiences of the poor</a:t>
            </a:r>
          </a:p>
          <a:p>
            <a:r>
              <a:rPr lang="en-US" b="1" dirty="0" smtClean="0"/>
              <a:t>In Brazil alone, between late 1960s and early 1980s, there were 80,000 to 100,000 Ecclesiastical Base Communities; 1-2M participants</a:t>
            </a:r>
          </a:p>
          <a:p>
            <a:r>
              <a:rPr lang="en-US" b="1" dirty="0" smtClean="0"/>
              <a:t>Bible study; practical and political messages; literacy</a:t>
            </a:r>
          </a:p>
          <a:p>
            <a:r>
              <a:rPr lang="en-US" dirty="0" smtClean="0"/>
              <a:t>Interpretation of </a:t>
            </a:r>
            <a:r>
              <a:rPr lang="en-US" b="1" dirty="0" smtClean="0"/>
              <a:t>social injustice as a sin</a:t>
            </a:r>
          </a:p>
          <a:p>
            <a:r>
              <a:rPr lang="en-US" b="1" dirty="0" smtClean="0"/>
              <a:t>Concern by God with HUMAN HISTORY and need for social justice on Earth not just in heaven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2075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Dom </a:t>
            </a:r>
            <a:r>
              <a:rPr lang="en-GB" sz="4000" b="1" dirty="0" err="1" smtClean="0"/>
              <a:t>Helder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Camara</a:t>
            </a:r>
            <a:r>
              <a:rPr lang="en-GB" sz="4000" b="1" dirty="0" smtClean="0"/>
              <a:t> of Brazil</a:t>
            </a:r>
            <a:endParaRPr lang="en-GB" sz="40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b="1" i="1" dirty="0" smtClean="0"/>
              <a:t>"When I give food to the poor, they call me a saint. When I ask why they are poor, they call me a communist.”</a:t>
            </a:r>
            <a:endParaRPr lang="en-GB" sz="3200" b="1" i="1" dirty="0"/>
          </a:p>
        </p:txBody>
      </p:sp>
      <p:pic>
        <p:nvPicPr>
          <p:cNvPr id="2050" name="Picture 2" descr="Helder Camara 19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820" y="108488"/>
            <a:ext cx="4463512" cy="658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67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Themes this week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sz="3000" b="1" dirty="0"/>
              <a:t>Gradual “opening” </a:t>
            </a:r>
            <a:r>
              <a:rPr lang="en-GB" sz="3000" b="1" dirty="0" smtClean="0"/>
              <a:t>(</a:t>
            </a:r>
            <a:r>
              <a:rPr lang="en-GB" sz="3000" b="1" dirty="0" err="1" smtClean="0"/>
              <a:t>abertura</a:t>
            </a:r>
            <a:r>
              <a:rPr lang="en-GB" sz="3000" b="1" dirty="0" smtClean="0"/>
              <a:t>) back </a:t>
            </a:r>
            <a:r>
              <a:rPr lang="en-GB" sz="3000" b="1" dirty="0"/>
              <a:t>to </a:t>
            </a:r>
            <a:r>
              <a:rPr lang="en-GB" sz="3000" b="1" dirty="0" smtClean="0"/>
              <a:t>democracy </a:t>
            </a:r>
          </a:p>
          <a:p>
            <a:pPr lvl="0"/>
            <a:r>
              <a:rPr lang="en-GB" sz="3000" b="1" dirty="0" smtClean="0"/>
              <a:t>Impetus from within the</a:t>
            </a:r>
            <a:r>
              <a:rPr lang="en-GB" sz="3000" dirty="0" smtClean="0"/>
              <a:t> </a:t>
            </a:r>
            <a:r>
              <a:rPr lang="en-GB" sz="3000" b="1" dirty="0" smtClean="0"/>
              <a:t>military:</a:t>
            </a:r>
            <a:r>
              <a:rPr lang="en-GB" sz="3000" dirty="0" smtClean="0"/>
              <a:t> </a:t>
            </a:r>
            <a:r>
              <a:rPr lang="en-GB" sz="3000" dirty="0"/>
              <a:t>moderates gain </a:t>
            </a:r>
            <a:r>
              <a:rPr lang="en-GB" sz="3000" dirty="0" smtClean="0"/>
              <a:t>upper </a:t>
            </a:r>
            <a:r>
              <a:rPr lang="en-GB" sz="3000" dirty="0"/>
              <a:t>hand</a:t>
            </a:r>
            <a:r>
              <a:rPr lang="en-GB" sz="3000" dirty="0" smtClean="0"/>
              <a:t>, gradual paving of way for democratic transition</a:t>
            </a:r>
            <a:endParaRPr lang="en-GB" sz="3000" dirty="0"/>
          </a:p>
          <a:p>
            <a:pPr lvl="0"/>
            <a:r>
              <a:rPr lang="en-GB" sz="3000" b="1" dirty="0"/>
              <a:t>BUT: </a:t>
            </a:r>
            <a:r>
              <a:rPr lang="en-GB" sz="3000" b="1" dirty="0" smtClean="0"/>
              <a:t>at same time, bottom-up impetus: civil </a:t>
            </a:r>
            <a:r>
              <a:rPr lang="en-GB" sz="3000" b="1" dirty="0"/>
              <a:t>society </a:t>
            </a:r>
            <a:r>
              <a:rPr lang="en-GB" sz="3000" b="1" dirty="0" smtClean="0"/>
              <a:t>movements:</a:t>
            </a:r>
          </a:p>
          <a:p>
            <a:pPr lvl="0">
              <a:buFontTx/>
              <a:buChar char="-"/>
            </a:pPr>
            <a:r>
              <a:rPr lang="en-GB" sz="3000" dirty="0" smtClean="0"/>
              <a:t>Women’s movements; Black Movement; indigenous organising; land rights (MST) – next week </a:t>
            </a:r>
          </a:p>
          <a:p>
            <a:pPr lvl="0">
              <a:buFontTx/>
              <a:buChar char="-"/>
            </a:pPr>
            <a:r>
              <a:rPr lang="en-GB" sz="3000" b="1" dirty="0" smtClean="0"/>
              <a:t>Liberation Theology (Catholic Church): </a:t>
            </a:r>
            <a:r>
              <a:rPr lang="en-GB" sz="3000" dirty="0" smtClean="0"/>
              <a:t>this week</a:t>
            </a:r>
          </a:p>
          <a:p>
            <a:pPr marL="0" lvl="0" indent="0">
              <a:buNone/>
            </a:pPr>
            <a:r>
              <a:rPr lang="en-GB" sz="3000" b="1" dirty="0" smtClean="0"/>
              <a:t>* “Identity politics”: </a:t>
            </a:r>
            <a:r>
              <a:rPr lang="en-GB" sz="3000" dirty="0" smtClean="0"/>
              <a:t>groups make citizenship </a:t>
            </a:r>
            <a:r>
              <a:rPr lang="en-GB" sz="3000" dirty="0"/>
              <a:t>demands on basis of particular issues or </a:t>
            </a:r>
            <a:r>
              <a:rPr lang="en-GB" sz="3000" dirty="0" smtClean="0"/>
              <a:t>identities</a:t>
            </a:r>
          </a:p>
          <a:p>
            <a:pPr lvl="0">
              <a:buFontTx/>
              <a:buChar char="-"/>
            </a:pPr>
            <a:r>
              <a:rPr lang="en-GB" sz="3000" dirty="0" smtClean="0"/>
              <a:t>But: many aims and practices also </a:t>
            </a:r>
            <a:r>
              <a:rPr lang="en-GB" sz="3000" b="1" dirty="0" smtClean="0"/>
              <a:t>overlap</a:t>
            </a:r>
          </a:p>
          <a:p>
            <a:pPr lvl="0">
              <a:buFontTx/>
              <a:buChar char="-"/>
            </a:pPr>
            <a:r>
              <a:rPr lang="en-GB" sz="3000" dirty="0" smtClean="0"/>
              <a:t>E.g. </a:t>
            </a:r>
            <a:r>
              <a:rPr lang="en-GB" sz="3000" b="1" dirty="0" smtClean="0"/>
              <a:t>growth of PT often intersects with Liberation Theology movements</a:t>
            </a:r>
            <a:endParaRPr lang="en-GB" sz="3000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37915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Leonardo </a:t>
            </a:r>
            <a:r>
              <a:rPr lang="en-GB" sz="4000" b="1" dirty="0" err="1" smtClean="0"/>
              <a:t>Boff</a:t>
            </a:r>
            <a:r>
              <a:rPr lang="en-GB" sz="4000" b="1" dirty="0" smtClean="0"/>
              <a:t> of Brazil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sz="3600" b="1" i="1" dirty="0" smtClean="0"/>
              <a:t>"One of the worst fundamentalisms is that of neoliberalism</a:t>
            </a:r>
            <a:r>
              <a:rPr lang="en-GB" sz="3200" b="1" dirty="0" smtClean="0"/>
              <a:t>”</a:t>
            </a:r>
            <a:endParaRPr lang="en-GB" b="1" dirty="0"/>
          </a:p>
        </p:txBody>
      </p:sp>
      <p:pic>
        <p:nvPicPr>
          <p:cNvPr id="3074" name="Picture 2" descr="http://upload.wikimedia.org/wikipedia/commons/thumb/c/ce/Leonardo_boff.jpeg/200px-Leonardo_bof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298" y="728420"/>
            <a:ext cx="3936570" cy="554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2688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b="1" dirty="0" smtClean="0"/>
              <a:t>Gustavo Gutierrez, Peru </a:t>
            </a:r>
            <a:endParaRPr lang="en-GB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GB" sz="3100" b="1" i="1" dirty="0" smtClean="0"/>
              <a:t>"Poverty is not fate, it is a condition; it is not a misfortune, it is an injustice. It is the result of social structures and mental and cultural categories, it is linked to the way in which society has been built..."</a:t>
            </a:r>
            <a:endParaRPr lang="en-GB" sz="3100" b="1" i="1" dirty="0"/>
          </a:p>
        </p:txBody>
      </p:sp>
      <p:pic>
        <p:nvPicPr>
          <p:cNvPr id="4098" name="Picture 2" descr="Gustavo gutierr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316" y="743919"/>
            <a:ext cx="4494508" cy="593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9865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Readings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3200" b="1" dirty="0" smtClean="0"/>
              <a:t>Kenneth </a:t>
            </a:r>
            <a:r>
              <a:rPr lang="en-GB" sz="3200" b="1" dirty="0" err="1"/>
              <a:t>Serbin</a:t>
            </a:r>
            <a:r>
              <a:rPr lang="en-GB" sz="3200" b="1" dirty="0"/>
              <a:t>, “Dom </a:t>
            </a:r>
            <a:r>
              <a:rPr lang="en-GB" sz="3200" b="1" dirty="0" err="1"/>
              <a:t>Helder</a:t>
            </a:r>
            <a:r>
              <a:rPr lang="en-GB" sz="3200" b="1" dirty="0"/>
              <a:t> </a:t>
            </a:r>
            <a:r>
              <a:rPr lang="en-GB" sz="3200" b="1" dirty="0" err="1"/>
              <a:t>Camara</a:t>
            </a:r>
            <a:r>
              <a:rPr lang="en-GB" sz="3200" b="1" dirty="0"/>
              <a:t>: The Father of the Church of the Poor,” in Beattie, </a:t>
            </a:r>
            <a:r>
              <a:rPr lang="en-GB" sz="3200" b="1" dirty="0" err="1"/>
              <a:t>ed</a:t>
            </a:r>
            <a:r>
              <a:rPr lang="en-GB" sz="3200" b="1" dirty="0"/>
              <a:t>, </a:t>
            </a:r>
            <a:r>
              <a:rPr lang="en-GB" sz="3200" b="1" i="1" dirty="0"/>
              <a:t>The Human Tradition</a:t>
            </a:r>
            <a:r>
              <a:rPr lang="en-GB" sz="3200" b="1" dirty="0"/>
              <a:t> </a:t>
            </a:r>
            <a:endParaRPr lang="en-GB" sz="3200" b="1" dirty="0" smtClean="0"/>
          </a:p>
          <a:p>
            <a:r>
              <a:rPr lang="en-GB" sz="3200" b="1" dirty="0" smtClean="0"/>
              <a:t>Robin </a:t>
            </a:r>
            <a:r>
              <a:rPr lang="en-GB" sz="3200" b="1" dirty="0" smtClean="0"/>
              <a:t>Nagle and Jill Nagle, </a:t>
            </a:r>
            <a:r>
              <a:rPr lang="en-GB" sz="3200" b="1" i="1" dirty="0" smtClean="0"/>
              <a:t>Claiming the Virgin: The Broken Promise of Liberation Theology in Brazil</a:t>
            </a:r>
            <a:r>
              <a:rPr lang="en-GB" sz="3200" b="1" dirty="0" smtClean="0"/>
              <a:t> (1997), </a:t>
            </a:r>
            <a:r>
              <a:rPr lang="en-GB" sz="3200" b="1" dirty="0" err="1" smtClean="0"/>
              <a:t>Ch</a:t>
            </a:r>
            <a:r>
              <a:rPr lang="en-GB" sz="3200" b="1" dirty="0" smtClean="0"/>
              <a:t> </a:t>
            </a:r>
            <a:r>
              <a:rPr lang="en-GB" sz="3200" b="1" dirty="0" smtClean="0"/>
              <a:t>1</a:t>
            </a:r>
          </a:p>
          <a:p>
            <a:r>
              <a:rPr lang="en-GB" sz="3200" b="1" dirty="0"/>
              <a:t>Rebecca </a:t>
            </a:r>
            <a:r>
              <a:rPr lang="en-GB" sz="3200" b="1" dirty="0" err="1"/>
              <a:t>Abers</a:t>
            </a:r>
            <a:r>
              <a:rPr lang="en-GB" sz="3200" b="1" dirty="0"/>
              <a:t>,</a:t>
            </a:r>
            <a:r>
              <a:rPr lang="en-GB" sz="3200" b="1" i="1" dirty="0"/>
              <a:t> Inventing local democracy: grassroots politics in Brazil</a:t>
            </a:r>
            <a:r>
              <a:rPr lang="en-GB" sz="3200" b="1" dirty="0"/>
              <a:t> (2000), Chapter 2, “Urban Politics and Neighbourhood Organizing in </a:t>
            </a:r>
            <a:r>
              <a:rPr lang="en-GB" sz="3200" b="1" dirty="0" smtClean="0"/>
              <a:t>Brazil.” </a:t>
            </a:r>
            <a:endParaRPr lang="en-GB" sz="3200" b="1" dirty="0"/>
          </a:p>
          <a:p>
            <a:endParaRPr lang="en-GB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710987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Questions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200" b="1" dirty="0" smtClean="0"/>
              <a:t>Why did Brazil move back to democracy by 1985?</a:t>
            </a:r>
          </a:p>
          <a:p>
            <a:r>
              <a:rPr lang="en-GB" sz="3200" b="1" dirty="0" smtClean="0"/>
              <a:t>Who drove the process of “opening” (</a:t>
            </a:r>
            <a:r>
              <a:rPr lang="en-GB" sz="3200" b="1" dirty="0" err="1" smtClean="0"/>
              <a:t>abertura</a:t>
            </a:r>
            <a:r>
              <a:rPr lang="en-GB" sz="3200" b="1" dirty="0" smtClean="0"/>
              <a:t>)?</a:t>
            </a:r>
          </a:p>
          <a:p>
            <a:r>
              <a:rPr lang="en-GB" sz="3200" b="1" dirty="0" smtClean="0"/>
              <a:t>What was the role of the Church and Liberation Theology?</a:t>
            </a:r>
          </a:p>
          <a:p>
            <a:r>
              <a:rPr lang="en-GB" sz="3200" b="1" dirty="0" smtClean="0"/>
              <a:t>What were the goals of Liberation Theology and how successfully were they implemented in Brazil in the 1970s and 1980s</a:t>
            </a:r>
            <a:r>
              <a:rPr lang="en-GB" sz="3200" b="1" dirty="0" smtClean="0"/>
              <a:t>?</a:t>
            </a:r>
          </a:p>
          <a:p>
            <a:r>
              <a:rPr lang="en-GB" sz="3200" b="1" dirty="0" smtClean="0"/>
              <a:t>Did the transition to democracy bring </a:t>
            </a:r>
            <a:r>
              <a:rPr lang="en-GB" sz="3200" b="1" smtClean="0"/>
              <a:t>new methods </a:t>
            </a:r>
            <a:r>
              <a:rPr lang="en-GB" sz="3200" b="1" dirty="0" smtClean="0"/>
              <a:t>of grassroots </a:t>
            </a:r>
            <a:r>
              <a:rPr lang="en-GB" sz="3200" b="1" smtClean="0"/>
              <a:t>political organising, </a:t>
            </a:r>
            <a:r>
              <a:rPr lang="en-GB" sz="3200" b="1" dirty="0" smtClean="0"/>
              <a:t>or simply re-package older ones?</a:t>
            </a:r>
            <a:endParaRPr lang="en-GB" sz="3200" b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6441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Last week…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1" dirty="0" smtClean="0"/>
          </a:p>
          <a:p>
            <a:r>
              <a:rPr lang="en-GB" b="1" dirty="0" smtClean="0"/>
              <a:t>Military coup 1964; initially moderates have upper hand</a:t>
            </a:r>
          </a:p>
          <a:p>
            <a:r>
              <a:rPr lang="en-GB" b="1" dirty="0" smtClean="0"/>
              <a:t>1967 Costa e Silva takes over as president; 1968 “AI5” (5</a:t>
            </a:r>
            <a:r>
              <a:rPr lang="en-GB" b="1" baseline="30000" dirty="0" smtClean="0"/>
              <a:t>th</a:t>
            </a:r>
            <a:r>
              <a:rPr lang="en-GB" b="1" dirty="0" smtClean="0"/>
              <a:t> institutional act); start of full-blown military dictatorship</a:t>
            </a:r>
          </a:p>
          <a:p>
            <a:r>
              <a:rPr lang="en-GB" b="1" dirty="0" smtClean="0"/>
              <a:t>Resistance ongoing in various forms… armed guerrillas</a:t>
            </a:r>
          </a:p>
          <a:p>
            <a:r>
              <a:rPr lang="en-GB" b="1" dirty="0" smtClean="0"/>
              <a:t>As well as violent suppression of resistance, military also maintains power through control of the MEDIA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55094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Culture as a tool for resistance?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3000" dirty="0" smtClean="0"/>
              <a:t>Subtle criticism can evade censors (film, music)</a:t>
            </a:r>
          </a:p>
          <a:p>
            <a:r>
              <a:rPr lang="en-GB" sz="3000" dirty="0" smtClean="0"/>
              <a:t>Media not totally censored, e.g. radical bishop </a:t>
            </a:r>
            <a:r>
              <a:rPr lang="en-GB" sz="3000" b="1" dirty="0" smtClean="0"/>
              <a:t>Dom </a:t>
            </a:r>
            <a:r>
              <a:rPr lang="en-GB" sz="3000" b="1" dirty="0" err="1" smtClean="0"/>
              <a:t>Helder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Camara</a:t>
            </a:r>
            <a:r>
              <a:rPr lang="en-GB" sz="3000" dirty="0" smtClean="0"/>
              <a:t> gets 15 </a:t>
            </a:r>
            <a:r>
              <a:rPr lang="en-GB" sz="3000" dirty="0" err="1" smtClean="0"/>
              <a:t>mins</a:t>
            </a:r>
            <a:r>
              <a:rPr lang="en-GB" sz="3000" dirty="0" smtClean="0"/>
              <a:t> airtime per week; becomes basis for Liberation Theology </a:t>
            </a:r>
          </a:p>
          <a:p>
            <a:r>
              <a:rPr lang="en-GB" sz="3000" dirty="0" smtClean="0"/>
              <a:t>“</a:t>
            </a:r>
            <a:r>
              <a:rPr lang="en-GB" sz="3000" dirty="0" err="1" smtClean="0"/>
              <a:t>Tropicalismo</a:t>
            </a:r>
            <a:r>
              <a:rPr lang="en-GB" sz="3000" dirty="0" smtClean="0"/>
              <a:t>”: avant-garde cultural movement plus subtle/ creative lyrics criticising regime</a:t>
            </a:r>
          </a:p>
          <a:p>
            <a:r>
              <a:rPr lang="en-GB" sz="3000" dirty="0" smtClean="0"/>
              <a:t>Eventual exile of most </a:t>
            </a:r>
            <a:r>
              <a:rPr lang="en-GB" sz="3000" i="1" dirty="0" err="1" smtClean="0"/>
              <a:t>tropicalismo</a:t>
            </a:r>
            <a:r>
              <a:rPr lang="en-GB" sz="3000" i="1" dirty="0" smtClean="0"/>
              <a:t> </a:t>
            </a:r>
            <a:r>
              <a:rPr lang="en-GB" sz="3000" dirty="0" smtClean="0"/>
              <a:t>musicians (Gilberto Gil, Caetano </a:t>
            </a:r>
            <a:r>
              <a:rPr lang="en-GB" sz="3000" dirty="0" err="1" smtClean="0"/>
              <a:t>Veloso</a:t>
            </a:r>
            <a:r>
              <a:rPr lang="en-GB" sz="3000" dirty="0" smtClean="0"/>
              <a:t>, and briefly Chico </a:t>
            </a:r>
            <a:r>
              <a:rPr lang="en-GB" sz="3000" dirty="0" err="1" smtClean="0"/>
              <a:t>Buarque</a:t>
            </a:r>
            <a:r>
              <a:rPr lang="en-GB" sz="3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30599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Gilberto Gil’s album </a:t>
            </a:r>
            <a:r>
              <a:rPr lang="en-GB" i="1" dirty="0" smtClean="0"/>
              <a:t>Gilberto Gil</a:t>
            </a:r>
            <a:r>
              <a:rPr lang="en-GB" dirty="0" smtClean="0"/>
              <a:t> in 1968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Image result for gilberto gil albums 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281" y="1579418"/>
            <a:ext cx="5296394" cy="495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53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Caetano </a:t>
            </a:r>
            <a:r>
              <a:rPr lang="en-GB" sz="3600" b="1" dirty="0" err="1" smtClean="0"/>
              <a:t>Veloso</a:t>
            </a:r>
            <a:r>
              <a:rPr lang="en-GB" sz="3600" b="1" dirty="0" smtClean="0"/>
              <a:t>, album “Caetano </a:t>
            </a:r>
            <a:r>
              <a:rPr lang="en-GB" sz="3600" b="1" dirty="0" err="1" smtClean="0"/>
              <a:t>Veloso</a:t>
            </a:r>
            <a:r>
              <a:rPr lang="en-GB" sz="3600" b="1" dirty="0" smtClean="0"/>
              <a:t>,” released 1971 in exile in London</a:t>
            </a:r>
            <a:endParaRPr lang="en-GB" sz="3600" b="1" dirty="0"/>
          </a:p>
        </p:txBody>
      </p:sp>
      <p:pic>
        <p:nvPicPr>
          <p:cNvPr id="3074" name="Picture 2" descr="Caetano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896" y="546265"/>
            <a:ext cx="4789714" cy="563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022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Chico </a:t>
            </a:r>
            <a:r>
              <a:rPr lang="en-GB" dirty="0" err="1" smtClean="0"/>
              <a:t>Buaque’s</a:t>
            </a:r>
            <a:r>
              <a:rPr lang="en-GB" dirty="0" smtClean="0"/>
              <a:t> 1971 album </a:t>
            </a:r>
            <a:r>
              <a:rPr lang="en-GB" i="1" dirty="0" err="1" smtClean="0"/>
              <a:t>Construção</a:t>
            </a:r>
            <a:r>
              <a:rPr lang="en-GB" i="1" dirty="0" smtClean="0"/>
              <a:t>, </a:t>
            </a:r>
            <a:r>
              <a:rPr lang="en-GB" dirty="0" smtClean="0"/>
              <a:t>featuring critical songs about the dictatorship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Construção album cov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309" y="1983179"/>
            <a:ext cx="4096987" cy="419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125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Other sources of opposition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General exile of Brazilians on the left from late ‘60s: </a:t>
            </a:r>
            <a:r>
              <a:rPr lang="en-GB" sz="3600" b="1" dirty="0" smtClean="0"/>
              <a:t>opposition thinking evolves in exile</a:t>
            </a:r>
          </a:p>
          <a:p>
            <a:r>
              <a:rPr lang="en-GB" sz="3600" dirty="0" smtClean="0"/>
              <a:t>Criticism of </a:t>
            </a:r>
            <a:r>
              <a:rPr lang="en-GB" sz="3600" b="1" dirty="0" smtClean="0"/>
              <a:t>torture </a:t>
            </a:r>
            <a:r>
              <a:rPr lang="en-GB" sz="3600" dirty="0" smtClean="0"/>
              <a:t>when used against </a:t>
            </a:r>
            <a:r>
              <a:rPr lang="en-GB" sz="3600" b="1" dirty="0" smtClean="0"/>
              <a:t>middle class </a:t>
            </a:r>
          </a:p>
          <a:p>
            <a:r>
              <a:rPr lang="en-GB" sz="3600" b="1" dirty="0" smtClean="0"/>
              <a:t>US </a:t>
            </a:r>
            <a:r>
              <a:rPr lang="en-GB" sz="3600" dirty="0" smtClean="0"/>
              <a:t>support for military, but with increasing reservations about </a:t>
            </a:r>
            <a:r>
              <a:rPr lang="en-GB" sz="3600" b="1" dirty="0" smtClean="0"/>
              <a:t>human rights violations</a:t>
            </a:r>
          </a:p>
          <a:p>
            <a:r>
              <a:rPr lang="en-GB" sz="3600" b="1" dirty="0" smtClean="0"/>
              <a:t>Bar Association </a:t>
            </a:r>
            <a:r>
              <a:rPr lang="en-GB" sz="3600" dirty="0" smtClean="0"/>
              <a:t>defends political prisoners</a:t>
            </a:r>
          </a:p>
          <a:p>
            <a:r>
              <a:rPr lang="en-GB" sz="3600" b="1" dirty="0" smtClean="0"/>
              <a:t>Catholic Church </a:t>
            </a:r>
            <a:r>
              <a:rPr lang="en-GB" sz="3600" dirty="0" smtClean="0"/>
              <a:t>provides legitimate focal point</a:t>
            </a:r>
            <a:endParaRPr lang="en-GB" sz="3600" b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35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Recapping: the “economic miracle,” 1968-74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Inflation down from </a:t>
            </a:r>
            <a:r>
              <a:rPr lang="en-GB" sz="3600" b="1" dirty="0"/>
              <a:t>90% in 1964 </a:t>
            </a:r>
            <a:r>
              <a:rPr lang="en-GB" sz="3600" dirty="0"/>
              <a:t>to </a:t>
            </a:r>
            <a:r>
              <a:rPr lang="en-GB" sz="3600" b="1" dirty="0"/>
              <a:t>27% in 1967</a:t>
            </a:r>
          </a:p>
          <a:p>
            <a:r>
              <a:rPr lang="en-GB" sz="3600" b="1" dirty="0"/>
              <a:t>1968-1974: 11% growth per year</a:t>
            </a:r>
            <a:endParaRPr lang="en-GB" sz="3600" dirty="0"/>
          </a:p>
          <a:p>
            <a:r>
              <a:rPr lang="en-GB" sz="3600" dirty="0"/>
              <a:t>Encouragement of </a:t>
            </a:r>
            <a:r>
              <a:rPr lang="en-GB" sz="3600" b="1" dirty="0"/>
              <a:t>major foreign investment </a:t>
            </a:r>
            <a:r>
              <a:rPr lang="en-GB" sz="3600" dirty="0"/>
              <a:t>(especially from US)</a:t>
            </a:r>
            <a:endParaRPr lang="en-GB" sz="3600" b="1" dirty="0"/>
          </a:p>
          <a:p>
            <a:r>
              <a:rPr lang="en-GB" sz="3600" b="1" dirty="0"/>
              <a:t>Infrastructure projects</a:t>
            </a:r>
            <a:r>
              <a:rPr lang="en-GB" sz="3600" dirty="0"/>
              <a:t>: </a:t>
            </a:r>
            <a:r>
              <a:rPr lang="en-GB" sz="3600" b="1" dirty="0" err="1"/>
              <a:t>Itaipu</a:t>
            </a:r>
            <a:r>
              <a:rPr lang="en-GB" sz="3600" b="1" dirty="0"/>
              <a:t> Dam, </a:t>
            </a:r>
            <a:r>
              <a:rPr lang="en-GB" sz="3600" b="1" dirty="0" err="1"/>
              <a:t>Transamazon</a:t>
            </a:r>
            <a:r>
              <a:rPr lang="en-GB" sz="3600" b="1" dirty="0"/>
              <a:t> </a:t>
            </a:r>
            <a:r>
              <a:rPr lang="en-GB" sz="3600" b="1" dirty="0" smtClean="0"/>
              <a:t>Highway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42842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1146</Words>
  <Application>Microsoft Office PowerPoint</Application>
  <PresentationFormat>Widescreen</PresentationFormat>
  <Paragraphs>108</Paragraphs>
  <Slides>23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Wingdings</vt:lpstr>
      <vt:lpstr>Office Theme</vt:lpstr>
      <vt:lpstr>Week 9:  The Transition to Democracy, 1974-1985</vt:lpstr>
      <vt:lpstr>Themes this week</vt:lpstr>
      <vt:lpstr>Last week…</vt:lpstr>
      <vt:lpstr>Culture as a tool for resistance?</vt:lpstr>
      <vt:lpstr>Gilberto Gil’s album Gilberto Gil in 1968</vt:lpstr>
      <vt:lpstr>PowerPoint Presentation</vt:lpstr>
      <vt:lpstr>Chico Buaque’s 1971 album Construção, featuring critical songs about the dictatorship</vt:lpstr>
      <vt:lpstr>Other sources of opposition</vt:lpstr>
      <vt:lpstr>Recapping: the “economic miracle,” 1968-74</vt:lpstr>
      <vt:lpstr>A new economic reality from 1973…</vt:lpstr>
      <vt:lpstr>“Abertura”: the military road back to democracy</vt:lpstr>
      <vt:lpstr>The role of civil society</vt:lpstr>
      <vt:lpstr>Campaigns for direct elections in Brazil, 1984-5</vt:lpstr>
      <vt:lpstr>The election of Tancredo Neves, 1985</vt:lpstr>
      <vt:lpstr>Funeral procession for Tancredo</vt:lpstr>
      <vt:lpstr>Liberation Theology</vt:lpstr>
      <vt:lpstr>Context</vt:lpstr>
      <vt:lpstr>Liberation Theology in practice</vt:lpstr>
      <vt:lpstr>Dom Helder Camara of Brazil</vt:lpstr>
      <vt:lpstr>Leonardo Boff of Brazil</vt:lpstr>
      <vt:lpstr>Gustavo Gutierrez, Peru </vt:lpstr>
      <vt:lpstr>Readings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9:  The Transition to Democracy, 1974-1985</dc:title>
  <dc:creator>user</dc:creator>
  <cp:lastModifiedBy>Cowling, Camillia</cp:lastModifiedBy>
  <cp:revision>18</cp:revision>
  <dcterms:created xsi:type="dcterms:W3CDTF">2014-03-05T19:16:09Z</dcterms:created>
  <dcterms:modified xsi:type="dcterms:W3CDTF">2017-03-01T13:56:15Z</dcterms:modified>
</cp:coreProperties>
</file>