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74" r:id="rId2"/>
    <p:sldId id="256" r:id="rId3"/>
    <p:sldId id="277" r:id="rId4"/>
    <p:sldId id="257" r:id="rId5"/>
    <p:sldId id="275" r:id="rId6"/>
    <p:sldId id="276" r:id="rId7"/>
    <p:sldId id="258" r:id="rId8"/>
    <p:sldId id="259" r:id="rId9"/>
    <p:sldId id="279" r:id="rId10"/>
    <p:sldId id="278" r:id="rId11"/>
    <p:sldId id="261" r:id="rId12"/>
    <p:sldId id="281" r:id="rId13"/>
    <p:sldId id="280" r:id="rId14"/>
    <p:sldId id="282" r:id="rId15"/>
    <p:sldId id="263" r:id="rId16"/>
    <p:sldId id="264" r:id="rId17"/>
    <p:sldId id="265" r:id="rId18"/>
    <p:sldId id="266" r:id="rId19"/>
    <p:sldId id="267" r:id="rId20"/>
    <p:sldId id="283" r:id="rId21"/>
    <p:sldId id="268" r:id="rId22"/>
    <p:sldId id="269" r:id="rId23"/>
    <p:sldId id="270" r:id="rId24"/>
    <p:sldId id="271" r:id="rId25"/>
    <p:sldId id="272" r:id="rId26"/>
    <p:sldId id="27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509751-3E1A-441C-B1B3-4BC065159409}" type="datetimeFigureOut">
              <a:rPr lang="en-GB" smtClean="0"/>
              <a:t>23/10/2016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AD536-D6F8-4B32-8B8E-1257482513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249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72979A-65EE-4A90-A18E-8308C99425BA}" type="slidenum">
              <a:rPr lang="en-GB"/>
              <a:pPr/>
              <a:t>2</a:t>
            </a:fld>
            <a:endParaRPr lang="en-GB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Iberian expansion in 16</a:t>
            </a:r>
            <a:r>
              <a:rPr lang="en-GB" baseline="30000"/>
              <a:t>th</a:t>
            </a:r>
            <a:r>
              <a:rPr lang="en-GB"/>
              <a:t> / 17</a:t>
            </a:r>
            <a:r>
              <a:rPr lang="en-GB" baseline="30000"/>
              <a:t>th</a:t>
            </a:r>
            <a:r>
              <a:rPr lang="en-GB"/>
              <a:t> centuries (J Elliott, </a:t>
            </a:r>
            <a:r>
              <a:rPr lang="en-GB" i="1"/>
              <a:t>Imperial Spain</a:t>
            </a:r>
            <a:r>
              <a:rPr lang="en-GB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103979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AA5A97-CDB4-4D6F-BC13-2F04667A628B}" type="slidenum">
              <a:rPr lang="en-GB"/>
              <a:pPr/>
              <a:t>16</a:t>
            </a:fld>
            <a:endParaRPr lang="en-GB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Slave ship 1 (Conrad, </a:t>
            </a:r>
            <a:r>
              <a:rPr lang="en-GB" i="1"/>
              <a:t>Children of God’s Fire)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1830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80D2FC-5963-464D-8A50-82C2A0EC454A}" type="slidenum">
              <a:rPr lang="en-GB"/>
              <a:pPr/>
              <a:t>17</a:t>
            </a:fld>
            <a:endParaRPr lang="en-GB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Slave market, Recife (Conrad, </a:t>
            </a:r>
            <a:r>
              <a:rPr lang="en-GB" i="1"/>
              <a:t>Children of God’s Fire)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9516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5E604B-F70A-438F-BAE6-C3EA5F0721CD}" type="slidenum">
              <a:rPr lang="en-GB"/>
              <a:pPr/>
              <a:t>18</a:t>
            </a:fld>
            <a:endParaRPr lang="en-GB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Slave punishments (from Conrad, </a:t>
            </a:r>
            <a:r>
              <a:rPr lang="en-GB" i="1"/>
              <a:t>Children of God’s Fire)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921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04405-25EA-4724-93FC-B600B6CE69AB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8293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3890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Marquis of </a:t>
            </a:r>
            <a:r>
              <a:rPr lang="en-GB" dirty="0" err="1"/>
              <a:t>Pombal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9722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6621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EDF833-F1E3-41DC-80CC-EAA9EF391DE7}" type="slidenum">
              <a:rPr lang="en-GB"/>
              <a:pPr/>
              <a:t>24</a:t>
            </a:fld>
            <a:endParaRPr lang="en-GB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Ruins of Jesuit Guarani mission, Asuncion, Paraguay </a:t>
            </a:r>
          </a:p>
        </p:txBody>
      </p:sp>
    </p:spTree>
    <p:extLst>
      <p:ext uri="{BB962C8B-B14F-4D97-AF65-F5344CB8AC3E}">
        <p14:creationId xmlns:p14="http://schemas.microsoft.com/office/powerpoint/2010/main" val="4352798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8855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4C94-AB64-4070-8144-5860F136C994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789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07FB4-BCF3-4E00-9D9C-70C30D833D57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248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04405-25EA-4724-93FC-B600B6CE69A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34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04405-25EA-4724-93FC-B600B6CE69AB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2445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A2AAE5-759C-4074-8693-5218D22A438C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1195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04405-25EA-4724-93FC-B600B6CE69AB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630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Debret</a:t>
            </a:r>
            <a:r>
              <a:rPr lang="en-GB" dirty="0"/>
              <a:t>, 1822.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AD536-D6F8-4B32-8B8E-12574825139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6404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Media portrayals of racial democracy. </a:t>
            </a:r>
            <a:r>
              <a:rPr lang="en-GB" dirty="0" err="1"/>
              <a:t>Chica</a:t>
            </a:r>
            <a:r>
              <a:rPr lang="en-GB" dirty="0"/>
              <a:t> da Silva</a:t>
            </a:r>
            <a:r>
              <a:rPr lang="en-GB" baseline="0" dirty="0"/>
              <a:t> in 1976 film and 1996 telenovela remake.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AD536-D6F8-4B32-8B8E-12574825139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8647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659B88-3219-418F-90CB-AEB1F7514D4B}" type="slidenum">
              <a:rPr lang="en-GB"/>
              <a:pPr/>
              <a:t>15</a:t>
            </a:fld>
            <a:endParaRPr lang="en-GB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Inside of slave ship 2</a:t>
            </a:r>
          </a:p>
        </p:txBody>
      </p:sp>
    </p:spTree>
    <p:extLst>
      <p:ext uri="{BB962C8B-B14F-4D97-AF65-F5344CB8AC3E}">
        <p14:creationId xmlns:p14="http://schemas.microsoft.com/office/powerpoint/2010/main" val="1534700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Week 2: Late Colonial Brazil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4000" b="1" i="1" dirty="0">
                <a:solidFill>
                  <a:srgbClr val="00B050"/>
                </a:solidFill>
              </a:rPr>
              <a:t>Ripe for independence?</a:t>
            </a:r>
          </a:p>
        </p:txBody>
      </p:sp>
    </p:spTree>
    <p:extLst>
      <p:ext uri="{BB962C8B-B14F-4D97-AF65-F5344CB8AC3E}">
        <p14:creationId xmlns:p14="http://schemas.microsoft.com/office/powerpoint/2010/main" val="766714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town of </a:t>
            </a:r>
            <a:r>
              <a:rPr lang="en-GB" dirty="0" err="1"/>
              <a:t>Ouro</a:t>
            </a:r>
            <a:r>
              <a:rPr lang="en-GB" dirty="0"/>
              <a:t> </a:t>
            </a:r>
            <a:r>
              <a:rPr lang="en-GB" dirty="0" err="1"/>
              <a:t>Preto</a:t>
            </a:r>
            <a:r>
              <a:rPr lang="en-GB" dirty="0"/>
              <a:t> (“Black Gold”) in Minas </a:t>
            </a:r>
            <a:r>
              <a:rPr lang="en-GB" dirty="0" err="1"/>
              <a:t>Gerais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 descr="http://www.estadosecapitaisdobrasil.com/wp-content/uploads/2014/11/ouro-preto-minas-gera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82296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200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Society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Hierarchy based on race, ethnicity, gender: white men at top, black slaves at bottom</a:t>
            </a:r>
          </a:p>
          <a:p>
            <a:r>
              <a:rPr lang="en-GB" b="1" dirty="0">
                <a:solidFill>
                  <a:srgbClr val="0070C0"/>
                </a:solidFill>
              </a:rPr>
              <a:t>Elite women: cloistered, subject to authority of patriarch along with servants/ minors</a:t>
            </a:r>
          </a:p>
          <a:p>
            <a:r>
              <a:rPr lang="en-GB" b="1" dirty="0">
                <a:solidFill>
                  <a:srgbClr val="0070C0"/>
                </a:solidFill>
              </a:rPr>
              <a:t>Miscegenation: growing sector of free people of colour </a:t>
            </a:r>
          </a:p>
          <a:p>
            <a:r>
              <a:rPr lang="en-GB" b="1" dirty="0">
                <a:solidFill>
                  <a:srgbClr val="0070C0"/>
                </a:solidFill>
              </a:rPr>
              <a:t>Opportunities for manumission (the acquirement of legal freedom) and social advancement despite prejudice </a:t>
            </a:r>
          </a:p>
          <a:p>
            <a:r>
              <a:rPr lang="en-GB" b="1" dirty="0">
                <a:solidFill>
                  <a:srgbClr val="0070C0"/>
                </a:solidFill>
              </a:rPr>
              <a:t>But: treatment harsh, life expectancy low, slave population does not reproduce naturally</a:t>
            </a:r>
          </a:p>
          <a:p>
            <a:r>
              <a:rPr lang="en-GB" b="1" dirty="0">
                <a:solidFill>
                  <a:srgbClr val="0070C0"/>
                </a:solidFill>
              </a:rPr>
              <a:t>A “slave society”: slavery dominates economic, social, political structures</a:t>
            </a:r>
          </a:p>
          <a:p>
            <a:r>
              <a:rPr lang="en-GB" b="1" dirty="0">
                <a:solidFill>
                  <a:srgbClr val="0070C0"/>
                </a:solidFill>
              </a:rPr>
              <a:t> Brazil imports over 3.5 million slaves by 1850 </a:t>
            </a:r>
          </a:p>
          <a:p>
            <a:endParaRPr lang="en-GB" b="1" dirty="0">
              <a:solidFill>
                <a:srgbClr val="0070C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06317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hitchcock.itc.virginia.edu/SlaveTrade/collection/medium/NW01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33400"/>
            <a:ext cx="79248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5936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gatasnegrasbrasileiras.files.wordpress.com/2013/03/xica.jpg?w=214&amp;h=3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85800"/>
            <a:ext cx="342900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gatasnegrasbrasileiras.files.wordpress.com/2013/03/tac3adsarac3bajoandvictorwagnerasxicadasilvaandjoc3a3ofernandesinthe1996novela.jpg?w=232&amp;h=3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685800"/>
            <a:ext cx="30480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0763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ages-na.ssl-images-amazon.com/images/I/515HXPUM7%2BL._SX331_BO1,204,203,200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04800"/>
            <a:ext cx="4038600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37740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4" descr="DSCN06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11138"/>
            <a:ext cx="8497888" cy="6437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792297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0" name="Picture 4" descr="DSCN06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600" y="338138"/>
            <a:ext cx="8434388" cy="6181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183757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DSCN06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988" y="311150"/>
            <a:ext cx="8583612" cy="6235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574354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DSCN06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300" y="211138"/>
            <a:ext cx="7646988" cy="6437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231356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Brazil by 1750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rgbClr val="0070C0"/>
                </a:solidFill>
              </a:rPr>
              <a:t>Powerful local families (seeds of future oligarchies) dominate local affairs but also linked closely to Portugal</a:t>
            </a:r>
          </a:p>
          <a:p>
            <a:r>
              <a:rPr lang="en-GB" b="1" dirty="0">
                <a:solidFill>
                  <a:srgbClr val="0070C0"/>
                </a:solidFill>
              </a:rPr>
              <a:t>No universities or printing press</a:t>
            </a:r>
            <a:r>
              <a:rPr lang="en-GB" dirty="0">
                <a:solidFill>
                  <a:srgbClr val="0070C0"/>
                </a:solidFill>
              </a:rPr>
              <a:t>, although development of some seeds of “Brazilian” culture &amp; identity </a:t>
            </a:r>
          </a:p>
          <a:p>
            <a:r>
              <a:rPr lang="en-GB" dirty="0">
                <a:solidFill>
                  <a:srgbClr val="0070C0"/>
                </a:solidFill>
              </a:rPr>
              <a:t>Elite men are hence educated together in </a:t>
            </a:r>
            <a:r>
              <a:rPr lang="en-GB" b="1" dirty="0">
                <a:solidFill>
                  <a:srgbClr val="0070C0"/>
                </a:solidFill>
              </a:rPr>
              <a:t>Portugal (especially the University of Coimbra)</a:t>
            </a:r>
          </a:p>
          <a:p>
            <a:r>
              <a:rPr lang="en-GB" dirty="0">
                <a:solidFill>
                  <a:srgbClr val="0070C0"/>
                </a:solidFill>
              </a:rPr>
              <a:t>Meanwhile: Brazil has become richer &amp; more important than mother country: </a:t>
            </a:r>
            <a:r>
              <a:rPr lang="en-GB" b="1" dirty="0">
                <a:solidFill>
                  <a:srgbClr val="0070C0"/>
                </a:solidFill>
              </a:rPr>
              <a:t>“Without Brazil, Portugal is an insignificant power.”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852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8" name="Picture 4" descr="DSCN06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988" y="649288"/>
            <a:ext cx="8583612" cy="5559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840419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Portuguese problems by 1750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Dependence on Brazilian income (sugar and mining) </a:t>
            </a:r>
          </a:p>
          <a:p>
            <a:r>
              <a:rPr lang="en-GB" dirty="0"/>
              <a:t>Dependent trading relationship with Britain: Portugal imports British manufactures in exchange for Portuguese wool and wine and Brazilian goods</a:t>
            </a:r>
          </a:p>
          <a:p>
            <a:r>
              <a:rPr lang="en-GB" dirty="0"/>
              <a:t>No manufacturing sector in Brazil either</a:t>
            </a:r>
          </a:p>
          <a:p>
            <a:r>
              <a:rPr lang="en-GB" dirty="0"/>
              <a:t>November 1755 earthquake destroys Lisbon: national soul searching; quest for solutions becomes more urgent</a:t>
            </a:r>
          </a:p>
          <a:p>
            <a:r>
              <a:rPr lang="en-GB" dirty="0"/>
              <a:t>Gold wealth becoming exhausted</a:t>
            </a:r>
          </a:p>
          <a:p>
            <a:r>
              <a:rPr lang="en-GB" dirty="0"/>
              <a:t>Expensive wars with Spain in 1760s-70s over Brazil’s southern frontiers </a:t>
            </a:r>
          </a:p>
        </p:txBody>
      </p:sp>
    </p:spTree>
    <p:extLst>
      <p:ext uri="{BB962C8B-B14F-4D97-AF65-F5344CB8AC3E}">
        <p14:creationId xmlns:p14="http://schemas.microsoft.com/office/powerpoint/2010/main" val="34907008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Portuguese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Series of </a:t>
            </a:r>
            <a:r>
              <a:rPr lang="en-GB" b="1" dirty="0">
                <a:solidFill>
                  <a:srgbClr val="0070C0"/>
                </a:solidFill>
              </a:rPr>
              <a:t>reforms </a:t>
            </a:r>
            <a:r>
              <a:rPr lang="en-GB" dirty="0">
                <a:solidFill>
                  <a:srgbClr val="0070C0"/>
                </a:solidFill>
              </a:rPr>
              <a:t>implemented by 3 men:</a:t>
            </a:r>
          </a:p>
          <a:p>
            <a:r>
              <a:rPr lang="en-GB" dirty="0">
                <a:solidFill>
                  <a:srgbClr val="0070C0"/>
                </a:solidFill>
              </a:rPr>
              <a:t>1: </a:t>
            </a:r>
            <a:r>
              <a:rPr lang="en-GB" dirty="0" err="1">
                <a:solidFill>
                  <a:srgbClr val="0070C0"/>
                </a:solidFill>
              </a:rPr>
              <a:t>Sebastião</a:t>
            </a:r>
            <a:r>
              <a:rPr lang="en-GB" dirty="0">
                <a:solidFill>
                  <a:srgbClr val="0070C0"/>
                </a:solidFill>
              </a:rPr>
              <a:t> José de </a:t>
            </a:r>
            <a:r>
              <a:rPr lang="en-GB" dirty="0" err="1">
                <a:solidFill>
                  <a:srgbClr val="0070C0"/>
                </a:solidFill>
              </a:rPr>
              <a:t>Carvalho</a:t>
            </a:r>
            <a:r>
              <a:rPr lang="en-GB" dirty="0">
                <a:solidFill>
                  <a:srgbClr val="0070C0"/>
                </a:solidFill>
              </a:rPr>
              <a:t> e </a:t>
            </a:r>
            <a:r>
              <a:rPr lang="en-GB" dirty="0" err="1">
                <a:solidFill>
                  <a:srgbClr val="0070C0"/>
                </a:solidFill>
              </a:rPr>
              <a:t>Melo</a:t>
            </a:r>
            <a:r>
              <a:rPr lang="en-GB" dirty="0">
                <a:solidFill>
                  <a:srgbClr val="0070C0"/>
                </a:solidFill>
              </a:rPr>
              <a:t> (Marquis of </a:t>
            </a:r>
            <a:r>
              <a:rPr lang="en-GB" dirty="0" err="1">
                <a:solidFill>
                  <a:srgbClr val="0070C0"/>
                </a:solidFill>
              </a:rPr>
              <a:t>Pombal</a:t>
            </a:r>
            <a:r>
              <a:rPr lang="en-GB" dirty="0">
                <a:solidFill>
                  <a:srgbClr val="0070C0"/>
                </a:solidFill>
              </a:rPr>
              <a:t>) 1750-1770</a:t>
            </a:r>
          </a:p>
          <a:p>
            <a:r>
              <a:rPr lang="en-GB" dirty="0">
                <a:solidFill>
                  <a:srgbClr val="0070C0"/>
                </a:solidFill>
              </a:rPr>
              <a:t>2: </a:t>
            </a:r>
            <a:r>
              <a:rPr lang="en-GB" dirty="0" err="1">
                <a:solidFill>
                  <a:srgbClr val="0070C0"/>
                </a:solidFill>
              </a:rPr>
              <a:t>Martinho</a:t>
            </a:r>
            <a:r>
              <a:rPr lang="en-GB" dirty="0">
                <a:solidFill>
                  <a:srgbClr val="0070C0"/>
                </a:solidFill>
              </a:rPr>
              <a:t> de </a:t>
            </a:r>
            <a:r>
              <a:rPr lang="en-GB" dirty="0" err="1">
                <a:solidFill>
                  <a:srgbClr val="0070C0"/>
                </a:solidFill>
              </a:rPr>
              <a:t>Melo</a:t>
            </a:r>
            <a:r>
              <a:rPr lang="en-GB" dirty="0">
                <a:solidFill>
                  <a:srgbClr val="0070C0"/>
                </a:solidFill>
              </a:rPr>
              <a:t> e Castro, 1770-95</a:t>
            </a:r>
          </a:p>
          <a:p>
            <a:r>
              <a:rPr lang="en-GB" dirty="0">
                <a:solidFill>
                  <a:srgbClr val="0070C0"/>
                </a:solidFill>
              </a:rPr>
              <a:t>3: Rodrigo de Sousa </a:t>
            </a:r>
            <a:r>
              <a:rPr lang="en-GB" dirty="0" err="1">
                <a:solidFill>
                  <a:srgbClr val="0070C0"/>
                </a:solidFill>
              </a:rPr>
              <a:t>Coutinho</a:t>
            </a:r>
            <a:r>
              <a:rPr lang="en-GB" dirty="0">
                <a:solidFill>
                  <a:srgbClr val="0070C0"/>
                </a:solidFill>
              </a:rPr>
              <a:t>, 1796-1803</a:t>
            </a:r>
          </a:p>
          <a:p>
            <a:r>
              <a:rPr lang="en-GB" b="1" dirty="0">
                <a:solidFill>
                  <a:srgbClr val="0070C0"/>
                </a:solidFill>
              </a:rPr>
              <a:t>“Enlightened despotism”</a:t>
            </a:r>
            <a:r>
              <a:rPr lang="en-GB" dirty="0">
                <a:solidFill>
                  <a:srgbClr val="0070C0"/>
                </a:solidFill>
              </a:rPr>
              <a:t> </a:t>
            </a:r>
          </a:p>
          <a:p>
            <a:r>
              <a:rPr lang="en-GB" b="1" dirty="0">
                <a:solidFill>
                  <a:srgbClr val="0070C0"/>
                </a:solidFill>
              </a:rPr>
              <a:t>Mercantilism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6595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Sebastião José de Carvalho e Melo, Conde de Oeiras e Marquês de Pomb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500174"/>
            <a:ext cx="2857520" cy="3643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687828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>
                <a:solidFill>
                  <a:srgbClr val="0070C0"/>
                </a:solidFill>
              </a:rPr>
              <a:t>Pombaline</a:t>
            </a:r>
            <a:r>
              <a:rPr lang="en-GB" b="1" dirty="0">
                <a:solidFill>
                  <a:srgbClr val="0070C0"/>
                </a:solidFill>
              </a:rPr>
              <a:t> Reforms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ADMINISTRATIVE: </a:t>
            </a:r>
            <a:r>
              <a:rPr lang="en-GB" dirty="0">
                <a:solidFill>
                  <a:srgbClr val="0070C0"/>
                </a:solidFill>
              </a:rPr>
              <a:t>ruled by one viceroy from Rio; town councils weakened; tax collection improved</a:t>
            </a:r>
          </a:p>
          <a:p>
            <a:r>
              <a:rPr lang="en-GB" b="1" dirty="0">
                <a:solidFill>
                  <a:srgbClr val="0070C0"/>
                </a:solidFill>
              </a:rPr>
              <a:t>TRADE: monopoly trading companies </a:t>
            </a:r>
            <a:r>
              <a:rPr lang="en-GB" dirty="0">
                <a:solidFill>
                  <a:srgbClr val="0070C0"/>
                </a:solidFill>
              </a:rPr>
              <a:t>replace old fleet system of trading</a:t>
            </a:r>
          </a:p>
          <a:p>
            <a:r>
              <a:rPr lang="en-GB" b="1" dirty="0">
                <a:solidFill>
                  <a:srgbClr val="0070C0"/>
                </a:solidFill>
              </a:rPr>
              <a:t>ECONOMIC: </a:t>
            </a:r>
            <a:r>
              <a:rPr lang="en-GB" dirty="0">
                <a:solidFill>
                  <a:srgbClr val="0070C0"/>
                </a:solidFill>
              </a:rPr>
              <a:t>new Brazilian agricultural products and </a:t>
            </a:r>
            <a:r>
              <a:rPr lang="en-GB" b="1" dirty="0">
                <a:solidFill>
                  <a:srgbClr val="0070C0"/>
                </a:solidFill>
              </a:rPr>
              <a:t>demand for Portuguese manufactures</a:t>
            </a:r>
          </a:p>
          <a:p>
            <a:r>
              <a:rPr lang="en-GB" b="1" dirty="0">
                <a:solidFill>
                  <a:srgbClr val="0070C0"/>
                </a:solidFill>
              </a:rPr>
              <a:t>RELIGIOUS: </a:t>
            </a:r>
            <a:r>
              <a:rPr lang="en-GB" dirty="0">
                <a:solidFill>
                  <a:srgbClr val="0070C0"/>
                </a:solidFill>
              </a:rPr>
              <a:t>Expulsion of Jesuits </a:t>
            </a:r>
            <a:r>
              <a:rPr lang="en-GB" b="1" dirty="0">
                <a:solidFill>
                  <a:srgbClr val="0070C0"/>
                </a:solidFill>
              </a:rPr>
              <a:t>1759</a:t>
            </a:r>
          </a:p>
        </p:txBody>
      </p:sp>
    </p:spTree>
    <p:extLst>
      <p:ext uri="{BB962C8B-B14F-4D97-AF65-F5344CB8AC3E}">
        <p14:creationId xmlns:p14="http://schemas.microsoft.com/office/powerpoint/2010/main" val="21900690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RuinsJesuit Guarani mission Paragua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609600"/>
            <a:ext cx="7772400" cy="563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741510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Results of reforms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Economic recovery </a:t>
            </a:r>
            <a:r>
              <a:rPr lang="en-GB" dirty="0">
                <a:solidFill>
                  <a:srgbClr val="0070C0"/>
                </a:solidFill>
              </a:rPr>
              <a:t>for Brazil and Portugal by 1790s</a:t>
            </a:r>
          </a:p>
          <a:p>
            <a:r>
              <a:rPr lang="en-GB" b="1" dirty="0">
                <a:solidFill>
                  <a:srgbClr val="0070C0"/>
                </a:solidFill>
              </a:rPr>
              <a:t>Coffee </a:t>
            </a:r>
            <a:r>
              <a:rPr lang="en-GB" dirty="0">
                <a:solidFill>
                  <a:srgbClr val="0070C0"/>
                </a:solidFill>
              </a:rPr>
              <a:t>exported from Brazil for first time; </a:t>
            </a:r>
            <a:r>
              <a:rPr lang="en-GB" b="1" dirty="0">
                <a:solidFill>
                  <a:srgbClr val="0070C0"/>
                </a:solidFill>
              </a:rPr>
              <a:t>sugar </a:t>
            </a:r>
            <a:r>
              <a:rPr lang="en-GB" dirty="0">
                <a:solidFill>
                  <a:srgbClr val="0070C0"/>
                </a:solidFill>
              </a:rPr>
              <a:t>recovers; new products: </a:t>
            </a:r>
            <a:r>
              <a:rPr lang="en-GB" b="1" dirty="0">
                <a:solidFill>
                  <a:srgbClr val="0070C0"/>
                </a:solidFill>
              </a:rPr>
              <a:t>rice, wheat, indigo...</a:t>
            </a:r>
          </a:p>
          <a:p>
            <a:r>
              <a:rPr lang="en-GB" dirty="0">
                <a:solidFill>
                  <a:srgbClr val="0070C0"/>
                </a:solidFill>
              </a:rPr>
              <a:t>Portugal’s trade deficit reduced by </a:t>
            </a:r>
            <a:r>
              <a:rPr lang="en-GB" b="1" dirty="0">
                <a:solidFill>
                  <a:srgbClr val="0070C0"/>
                </a:solidFill>
              </a:rPr>
              <a:t>70%, </a:t>
            </a:r>
            <a:r>
              <a:rPr lang="en-GB" dirty="0">
                <a:solidFill>
                  <a:srgbClr val="0070C0"/>
                </a:solidFill>
              </a:rPr>
              <a:t>1751-1775</a:t>
            </a:r>
          </a:p>
          <a:p>
            <a:r>
              <a:rPr lang="en-GB" dirty="0">
                <a:solidFill>
                  <a:srgbClr val="0070C0"/>
                </a:solidFill>
              </a:rPr>
              <a:t>Brazil supplies 61% of Portugal’s trade surplus: </a:t>
            </a:r>
            <a:r>
              <a:rPr lang="en-GB" b="1" dirty="0">
                <a:solidFill>
                  <a:srgbClr val="0070C0"/>
                </a:solidFill>
              </a:rPr>
              <a:t>dependence on Brazil increases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6517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Tensions in late eighteenth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Material resentments: </a:t>
            </a:r>
            <a:r>
              <a:rPr lang="en-GB" dirty="0">
                <a:solidFill>
                  <a:srgbClr val="0070C0"/>
                </a:solidFill>
              </a:rPr>
              <a:t>tax increases; dominance of Portuguese merchants; growing anti-Portuguese sentiment; awareness of Brazil’s greater economic power</a:t>
            </a:r>
          </a:p>
          <a:p>
            <a:r>
              <a:rPr lang="en-GB" b="1" dirty="0">
                <a:solidFill>
                  <a:srgbClr val="0070C0"/>
                </a:solidFill>
              </a:rPr>
              <a:t>Influence of Enlightenment ideas among elite (via Coimbra) . </a:t>
            </a:r>
            <a:r>
              <a:rPr lang="en-GB" dirty="0">
                <a:solidFill>
                  <a:srgbClr val="0070C0"/>
                </a:solidFill>
              </a:rPr>
              <a:t>Influence of Enlightenment-inspired revolutions: United States; France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endParaRPr lang="en-GB" b="1" dirty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71556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library.brown.edu/create/fivecenturiesofchange/wp-content/uploads/sites/27/2012/07/Amin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775" y="0"/>
            <a:ext cx="4949825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400" dirty="0"/>
              <a:t>Portuguese expansion into Africa: 16</a:t>
            </a:r>
            <a:r>
              <a:rPr lang="en-GB" sz="2400" baseline="30000" dirty="0"/>
              <a:t>th</a:t>
            </a:r>
            <a:r>
              <a:rPr lang="en-GB" sz="2400" dirty="0"/>
              <a:t>-century coastal trading </a:t>
            </a:r>
            <a:r>
              <a:rPr lang="en-GB" sz="2400" i="1" dirty="0" err="1"/>
              <a:t>feitorias</a:t>
            </a:r>
            <a:endParaRPr lang="en-GB" sz="24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832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00B050"/>
                </a:solidFill>
              </a:rPr>
              <a:t>“Discovery” and Early Administration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GB" sz="2400" b="1" dirty="0">
                <a:solidFill>
                  <a:srgbClr val="00B050"/>
                </a:solidFill>
              </a:rPr>
              <a:t>Major Portuguese trading empire: Azores, Madeira, Africa; Asia</a:t>
            </a:r>
          </a:p>
          <a:p>
            <a:pPr>
              <a:lnSpc>
                <a:spcPct val="80000"/>
              </a:lnSpc>
            </a:pPr>
            <a:r>
              <a:rPr lang="en-GB" sz="2400" b="1" dirty="0">
                <a:solidFill>
                  <a:srgbClr val="00B050"/>
                </a:solidFill>
              </a:rPr>
              <a:t>1500 Pedro </a:t>
            </a:r>
            <a:r>
              <a:rPr lang="en-GB" sz="2400" b="1" dirty="0" err="1">
                <a:solidFill>
                  <a:srgbClr val="00B050"/>
                </a:solidFill>
              </a:rPr>
              <a:t>Alvares</a:t>
            </a:r>
            <a:r>
              <a:rPr lang="en-GB" sz="2400" b="1" dirty="0">
                <a:solidFill>
                  <a:srgbClr val="00B050"/>
                </a:solidFill>
              </a:rPr>
              <a:t> de Cabral reaches N.E. Brazil </a:t>
            </a:r>
          </a:p>
          <a:p>
            <a:pPr>
              <a:lnSpc>
                <a:spcPct val="80000"/>
              </a:lnSpc>
            </a:pPr>
            <a:r>
              <a:rPr lang="en-GB" sz="2400" b="1" dirty="0">
                <a:solidFill>
                  <a:srgbClr val="00B050"/>
                </a:solidFill>
              </a:rPr>
              <a:t>1530s territorial consolidation (threat from European powers)</a:t>
            </a:r>
          </a:p>
          <a:p>
            <a:pPr>
              <a:lnSpc>
                <a:spcPct val="80000"/>
              </a:lnSpc>
            </a:pPr>
            <a:r>
              <a:rPr lang="en-GB" sz="2400" b="1" dirty="0">
                <a:solidFill>
                  <a:srgbClr val="00B050"/>
                </a:solidFill>
              </a:rPr>
              <a:t>Land grants allotted by Crown </a:t>
            </a:r>
          </a:p>
          <a:p>
            <a:pPr>
              <a:lnSpc>
                <a:spcPct val="80000"/>
              </a:lnSpc>
            </a:pPr>
            <a:r>
              <a:rPr lang="en-GB" sz="2400" b="1" dirty="0">
                <a:solidFill>
                  <a:srgbClr val="00B050"/>
                </a:solidFill>
              </a:rPr>
              <a:t>By 1570s: Crown authority on coasts, not interior; Governors General; capital city </a:t>
            </a:r>
            <a:r>
              <a:rPr lang="en-US" sz="2400" b="1" dirty="0">
                <a:solidFill>
                  <a:srgbClr val="00B050"/>
                </a:solidFill>
              </a:rPr>
              <a:t>Salvador da Bahia in North-East; </a:t>
            </a:r>
            <a:r>
              <a:rPr lang="en-US" sz="2400" b="1" dirty="0" err="1">
                <a:solidFill>
                  <a:srgbClr val="00B050"/>
                </a:solidFill>
              </a:rPr>
              <a:t>Tupi</a:t>
            </a:r>
            <a:r>
              <a:rPr lang="en-US" sz="2400" b="1" dirty="0">
                <a:solidFill>
                  <a:srgbClr val="00B050"/>
                </a:solidFill>
              </a:rPr>
              <a:t> widely spoken until 1758 expulsion of the Jesuits</a:t>
            </a:r>
          </a:p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00B050"/>
                </a:solidFill>
              </a:rPr>
              <a:t>Seventeenth century: territorial expansion but</a:t>
            </a:r>
            <a:r>
              <a:rPr lang="es-PR" sz="2400" b="1" dirty="0">
                <a:solidFill>
                  <a:srgbClr val="00B050"/>
                </a:solidFill>
              </a:rPr>
              <a:t>, </a:t>
            </a:r>
            <a:r>
              <a:rPr lang="es-PR" sz="2400" b="1" dirty="0" err="1">
                <a:solidFill>
                  <a:srgbClr val="00B050"/>
                </a:solidFill>
              </a:rPr>
              <a:t>basic</a:t>
            </a:r>
            <a:r>
              <a:rPr lang="es-PR" sz="2400" b="1" dirty="0">
                <a:solidFill>
                  <a:srgbClr val="00B050"/>
                </a:solidFill>
              </a:rPr>
              <a:t> </a:t>
            </a:r>
            <a:r>
              <a:rPr lang="es-PR" sz="2400" b="1" dirty="0" err="1">
                <a:solidFill>
                  <a:srgbClr val="00B050"/>
                </a:solidFill>
              </a:rPr>
              <a:t>shape</a:t>
            </a:r>
            <a:r>
              <a:rPr lang="es-PR" sz="2400" b="1" dirty="0">
                <a:solidFill>
                  <a:srgbClr val="00B050"/>
                </a:solidFill>
              </a:rPr>
              <a:t> of </a:t>
            </a:r>
            <a:r>
              <a:rPr lang="es-PR" sz="2400" b="1" dirty="0" err="1">
                <a:solidFill>
                  <a:srgbClr val="00B050"/>
                </a:solidFill>
              </a:rPr>
              <a:t>colony</a:t>
            </a:r>
            <a:r>
              <a:rPr lang="es-PR" sz="2400" b="1" dirty="0">
                <a:solidFill>
                  <a:srgbClr val="00B050"/>
                </a:solidFill>
              </a:rPr>
              <a:t> </a:t>
            </a:r>
            <a:r>
              <a:rPr lang="es-PR" sz="2400" b="1" dirty="0" err="1">
                <a:solidFill>
                  <a:srgbClr val="00B050"/>
                </a:solidFill>
              </a:rPr>
              <a:t>doesn’t</a:t>
            </a:r>
            <a:r>
              <a:rPr lang="es-PR" sz="2400" b="1" dirty="0">
                <a:solidFill>
                  <a:srgbClr val="00B050"/>
                </a:solidFill>
              </a:rPr>
              <a:t> </a:t>
            </a:r>
            <a:r>
              <a:rPr lang="es-PR" sz="2400" b="1" dirty="0" err="1">
                <a:solidFill>
                  <a:srgbClr val="00B050"/>
                </a:solidFill>
              </a:rPr>
              <a:t>change</a:t>
            </a:r>
            <a:endParaRPr lang="es-PR" sz="2400" b="1" dirty="0">
              <a:solidFill>
                <a:srgbClr val="00B050"/>
              </a:solidFill>
            </a:endParaRPr>
          </a:p>
          <a:p>
            <a:pPr>
              <a:lnSpc>
                <a:spcPct val="80000"/>
              </a:lnSpc>
            </a:pPr>
            <a:r>
              <a:rPr lang="es-PR" sz="2400" b="1" dirty="0" err="1">
                <a:solidFill>
                  <a:srgbClr val="00B050"/>
                </a:solidFill>
              </a:rPr>
              <a:t>Eighteenth</a:t>
            </a:r>
            <a:r>
              <a:rPr lang="es-PR" sz="2400" b="1" dirty="0">
                <a:solidFill>
                  <a:srgbClr val="00B050"/>
                </a:solidFill>
              </a:rPr>
              <a:t> </a:t>
            </a:r>
            <a:r>
              <a:rPr lang="es-PR" sz="2400" b="1" dirty="0" err="1">
                <a:solidFill>
                  <a:srgbClr val="00B050"/>
                </a:solidFill>
              </a:rPr>
              <a:t>century</a:t>
            </a:r>
            <a:r>
              <a:rPr lang="es-PR" sz="2400" b="1" dirty="0">
                <a:solidFill>
                  <a:srgbClr val="00B050"/>
                </a:solidFill>
              </a:rPr>
              <a:t>: </a:t>
            </a:r>
            <a:r>
              <a:rPr lang="es-PR" sz="2400" b="1" dirty="0" err="1">
                <a:solidFill>
                  <a:srgbClr val="00B050"/>
                </a:solidFill>
              </a:rPr>
              <a:t>population</a:t>
            </a:r>
            <a:r>
              <a:rPr lang="es-PR" sz="2400" b="1" dirty="0">
                <a:solidFill>
                  <a:srgbClr val="00B050"/>
                </a:solidFill>
              </a:rPr>
              <a:t> </a:t>
            </a:r>
            <a:r>
              <a:rPr lang="es-PR" sz="2400" b="1" dirty="0" err="1">
                <a:solidFill>
                  <a:srgbClr val="00B050"/>
                </a:solidFill>
              </a:rPr>
              <a:t>shift</a:t>
            </a:r>
            <a:r>
              <a:rPr lang="es-PR" sz="2400" b="1" dirty="0">
                <a:solidFill>
                  <a:srgbClr val="00B050"/>
                </a:solidFill>
              </a:rPr>
              <a:t> </a:t>
            </a:r>
            <a:r>
              <a:rPr lang="es-PR" sz="2400" b="1" dirty="0" err="1">
                <a:solidFill>
                  <a:srgbClr val="00B050"/>
                </a:solidFill>
              </a:rPr>
              <a:t>south</a:t>
            </a:r>
            <a:r>
              <a:rPr lang="es-PR" sz="2400" b="1" dirty="0">
                <a:solidFill>
                  <a:srgbClr val="00B050"/>
                </a:solidFill>
              </a:rPr>
              <a:t>.  Capital </a:t>
            </a:r>
            <a:r>
              <a:rPr lang="es-PR" sz="2400" b="1" dirty="0" err="1">
                <a:solidFill>
                  <a:srgbClr val="00B050"/>
                </a:solidFill>
              </a:rPr>
              <a:t>becomes</a:t>
            </a:r>
            <a:r>
              <a:rPr lang="es-PR" sz="2400" b="1" dirty="0">
                <a:solidFill>
                  <a:srgbClr val="00B050"/>
                </a:solidFill>
              </a:rPr>
              <a:t> Rio de Janeiro </a:t>
            </a:r>
            <a:r>
              <a:rPr lang="es-PR" sz="2400" b="1" dirty="0" err="1">
                <a:solidFill>
                  <a:srgbClr val="00B050"/>
                </a:solidFill>
              </a:rPr>
              <a:t>from</a:t>
            </a:r>
            <a:r>
              <a:rPr lang="es-PR" sz="2400" b="1" dirty="0">
                <a:solidFill>
                  <a:srgbClr val="00B050"/>
                </a:solidFill>
              </a:rPr>
              <a:t> 1763.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433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1219200" y="5367338"/>
            <a:ext cx="7239000" cy="1109662"/>
          </a:xfrm>
        </p:spPr>
        <p:txBody>
          <a:bodyPr>
            <a:normAutofit/>
          </a:bodyPr>
          <a:lstStyle/>
          <a:p>
            <a:r>
              <a:rPr lang="en-GB" sz="2400" b="1" dirty="0"/>
              <a:t>1519 Portuguese map showing coast of North-East Brazil; Portuguese ships; natives harvesting </a:t>
            </a:r>
            <a:r>
              <a:rPr lang="en-GB" sz="2400" b="1" dirty="0" err="1"/>
              <a:t>brazilwood</a:t>
            </a:r>
            <a:r>
              <a:rPr lang="en-GB" sz="2400" b="1" dirty="0"/>
              <a:t> </a:t>
            </a:r>
          </a:p>
          <a:p>
            <a:endParaRPr lang="en-GB" b="1" dirty="0"/>
          </a:p>
        </p:txBody>
      </p:sp>
      <p:pic>
        <p:nvPicPr>
          <p:cNvPr id="1026" name="Picture 2" descr="Image result for map of colonial braz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7475"/>
            <a:ext cx="822960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418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err="1"/>
              <a:t>Donatary</a:t>
            </a:r>
            <a:r>
              <a:rPr lang="en-GB" sz="3200" dirty="0"/>
              <a:t> captaincies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https://upload.wikimedia.org/wikipedia/commons/thumb/a/a2/Brazil_%281534%29.svg/300px-Brazil_%281534%29.svg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93" b="11993"/>
          <a:stretch>
            <a:fillRect/>
          </a:stretch>
        </p:blipFill>
        <p:spPr bwMode="auto">
          <a:xfrm>
            <a:off x="1066800" y="0"/>
            <a:ext cx="7086600" cy="472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484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Economy: Sugar Cycle (17</a:t>
            </a:r>
            <a:r>
              <a:rPr lang="en-GB" b="1" baseline="30000" dirty="0">
                <a:solidFill>
                  <a:srgbClr val="0070C0"/>
                </a:solidFill>
              </a:rPr>
              <a:t>th</a:t>
            </a:r>
            <a:r>
              <a:rPr lang="en-GB" b="1" dirty="0">
                <a:solidFill>
                  <a:srgbClr val="0070C0"/>
                </a:solidFill>
              </a:rPr>
              <a:t> century)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Portuguese already have experience growing sugar</a:t>
            </a:r>
          </a:p>
          <a:p>
            <a:r>
              <a:rPr lang="en-GB" b="1" dirty="0">
                <a:solidFill>
                  <a:srgbClr val="0070C0"/>
                </a:solidFill>
              </a:rPr>
              <a:t>Earliest Brazilian society is North-East sugar plantations</a:t>
            </a:r>
          </a:p>
          <a:p>
            <a:r>
              <a:rPr lang="en-GB" b="1" dirty="0">
                <a:solidFill>
                  <a:srgbClr val="0070C0"/>
                </a:solidFill>
              </a:rPr>
              <a:t>Indian labour unsatisfactory </a:t>
            </a:r>
            <a:r>
              <a:rPr lang="en-GB" b="1" dirty="0">
                <a:solidFill>
                  <a:srgbClr val="0070C0"/>
                </a:solidFill>
                <a:sym typeface="Wingdings" pitchFamily="2" charset="2"/>
              </a:rPr>
              <a:t> Africans imported (2000 per year by 1580s)</a:t>
            </a:r>
          </a:p>
          <a:p>
            <a:r>
              <a:rPr lang="en-GB" b="1" dirty="0">
                <a:solidFill>
                  <a:srgbClr val="0070C0"/>
                </a:solidFill>
                <a:sym typeface="Wingdings" pitchFamily="2" charset="2"/>
              </a:rPr>
              <a:t>1600-1650: Sugar provides 90-95% of Brazil’s export earnings</a:t>
            </a:r>
          </a:p>
          <a:p>
            <a:r>
              <a:rPr lang="en-GB" b="1" dirty="0">
                <a:solidFill>
                  <a:srgbClr val="0070C0"/>
                </a:solidFill>
                <a:sym typeface="Wingdings" pitchFamily="2" charset="2"/>
              </a:rPr>
              <a:t>1680s: Decline in productivity; Caribbean competition </a:t>
            </a:r>
          </a:p>
          <a:p>
            <a:endParaRPr lang="en-GB" dirty="0"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6096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Economy: Eighteenth-Century Mining Cycle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Sugar declining by end of 17</a:t>
            </a:r>
            <a:r>
              <a:rPr lang="en-GB" b="1" baseline="30000" dirty="0">
                <a:solidFill>
                  <a:srgbClr val="0070C0"/>
                </a:solidFill>
              </a:rPr>
              <a:t>th</a:t>
            </a:r>
            <a:r>
              <a:rPr lang="en-GB" b="1" dirty="0">
                <a:solidFill>
                  <a:srgbClr val="0070C0"/>
                </a:solidFill>
              </a:rPr>
              <a:t> century</a:t>
            </a:r>
          </a:p>
          <a:p>
            <a:r>
              <a:rPr lang="en-GB" b="1" dirty="0">
                <a:solidFill>
                  <a:srgbClr val="0070C0"/>
                </a:solidFill>
              </a:rPr>
              <a:t>Gold discovered 1693 in Minas </a:t>
            </a:r>
            <a:r>
              <a:rPr lang="en-GB" b="1" dirty="0" err="1">
                <a:solidFill>
                  <a:srgbClr val="0070C0"/>
                </a:solidFill>
              </a:rPr>
              <a:t>Gerais</a:t>
            </a:r>
            <a:r>
              <a:rPr lang="en-GB" b="1" dirty="0">
                <a:solidFill>
                  <a:srgbClr val="0070C0"/>
                </a:solidFill>
              </a:rPr>
              <a:t>; diamonds later</a:t>
            </a:r>
          </a:p>
          <a:p>
            <a:r>
              <a:rPr lang="en-GB" b="1" dirty="0">
                <a:solidFill>
                  <a:srgbClr val="0070C0"/>
                </a:solidFill>
              </a:rPr>
              <a:t>Brazil is world’s  biggest gold producer by early eighteenth century</a:t>
            </a:r>
          </a:p>
          <a:p>
            <a:r>
              <a:rPr lang="en-GB" b="1" dirty="0">
                <a:solidFill>
                  <a:srgbClr val="0070C0"/>
                </a:solidFill>
              </a:rPr>
              <a:t>Shift of power, wealth, population to South-East </a:t>
            </a:r>
          </a:p>
          <a:p>
            <a:r>
              <a:rPr lang="en-GB" b="1" dirty="0">
                <a:solidFill>
                  <a:srgbClr val="0070C0"/>
                </a:solidFill>
              </a:rPr>
              <a:t>Mining also based on slave labour</a:t>
            </a:r>
          </a:p>
          <a:p>
            <a:r>
              <a:rPr lang="en-GB" b="1" dirty="0">
                <a:solidFill>
                  <a:srgbClr val="0070C0"/>
                </a:solidFill>
              </a:rPr>
              <a:t>Mining wealth flows to Portugal but spent on lavish building projects/ dependent trading relationship with Britain and northern Europe</a:t>
            </a:r>
          </a:p>
          <a:p>
            <a:r>
              <a:rPr lang="en-GB" b="1" dirty="0">
                <a:solidFill>
                  <a:srgbClr val="0070C0"/>
                </a:solidFill>
              </a:rPr>
              <a:t>Mercantilism: Brazilian wealth does not mainly lead to economic diversification within Brazil itself</a:t>
            </a:r>
          </a:p>
        </p:txBody>
      </p:sp>
    </p:spTree>
    <p:extLst>
      <p:ext uri="{BB962C8B-B14F-4D97-AF65-F5344CB8AC3E}">
        <p14:creationId xmlns:p14="http://schemas.microsoft.com/office/powerpoint/2010/main" val="3351152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88640"/>
            <a:ext cx="762000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60747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816</Words>
  <Application>Microsoft Office PowerPoint</Application>
  <PresentationFormat>On-screen Show (4:3)</PresentationFormat>
  <Paragraphs>98</Paragraphs>
  <Slides>26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Wingdings</vt:lpstr>
      <vt:lpstr>Office Theme</vt:lpstr>
      <vt:lpstr>Week 2: Late Colonial Brazil</vt:lpstr>
      <vt:lpstr>PowerPoint Presentation</vt:lpstr>
      <vt:lpstr>Portuguese expansion into Africa: 16th-century coastal trading feitorias</vt:lpstr>
      <vt:lpstr>“Discovery” and Early Administration</vt:lpstr>
      <vt:lpstr>PowerPoint Presentation</vt:lpstr>
      <vt:lpstr>Donatary captaincies</vt:lpstr>
      <vt:lpstr>Economy: Sugar Cycle (17th century)</vt:lpstr>
      <vt:lpstr>Economy: Eighteenth-Century Mining Cycle</vt:lpstr>
      <vt:lpstr>PowerPoint Presentation</vt:lpstr>
      <vt:lpstr>The town of Ouro Preto (“Black Gold”) in Minas Gerais</vt:lpstr>
      <vt:lpstr>Society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Brazil by 1750</vt:lpstr>
      <vt:lpstr>Portuguese problems by 1750</vt:lpstr>
      <vt:lpstr>Portuguese solutions</vt:lpstr>
      <vt:lpstr>PowerPoint Presentation</vt:lpstr>
      <vt:lpstr>Pombaline Reforms</vt:lpstr>
      <vt:lpstr>PowerPoint Presentation</vt:lpstr>
      <vt:lpstr>Results of reforms</vt:lpstr>
      <vt:lpstr>Tensions in late eighteenth century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2: Late Colonial Brazil, 1750-1807 </dc:title>
  <dc:creator>user</dc:creator>
  <cp:lastModifiedBy>camillia</cp:lastModifiedBy>
  <cp:revision>17</cp:revision>
  <dcterms:created xsi:type="dcterms:W3CDTF">2006-08-16T00:00:00Z</dcterms:created>
  <dcterms:modified xsi:type="dcterms:W3CDTF">2016-10-23T14:14:19Z</dcterms:modified>
</cp:coreProperties>
</file>