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68" r:id="rId3"/>
    <p:sldId id="269" r:id="rId4"/>
    <p:sldId id="277" r:id="rId5"/>
    <p:sldId id="278" r:id="rId6"/>
    <p:sldId id="275" r:id="rId7"/>
    <p:sldId id="279" r:id="rId8"/>
    <p:sldId id="280" r:id="rId9"/>
    <p:sldId id="281" r:id="rId10"/>
    <p:sldId id="282" r:id="rId11"/>
    <p:sldId id="284" r:id="rId12"/>
    <p:sldId id="283" r:id="rId13"/>
    <p:sldId id="285" r:id="rId14"/>
    <p:sldId id="274" r:id="rId15"/>
    <p:sldId id="276" r:id="rId16"/>
    <p:sldId id="286" r:id="rId17"/>
    <p:sldId id="262" r:id="rId18"/>
    <p:sldId id="287" r:id="rId19"/>
    <p:sldId id="263" r:id="rId20"/>
    <p:sldId id="288" r:id="rId21"/>
    <p:sldId id="289" r:id="rId22"/>
    <p:sldId id="295" r:id="rId23"/>
    <p:sldId id="290" r:id="rId24"/>
    <p:sldId id="291" r:id="rId25"/>
    <p:sldId id="293" r:id="rId26"/>
    <p:sldId id="296" r:id="rId27"/>
    <p:sldId id="294" r:id="rId28"/>
    <p:sldId id="265" r:id="rId29"/>
    <p:sldId id="266" r:id="rId30"/>
    <p:sldId id="267" r:id="rId31"/>
    <p:sldId id="297" r:id="rId32"/>
    <p:sldId id="298" r:id="rId33"/>
    <p:sldId id="299" r:id="rId34"/>
    <p:sldId id="300"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724"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112D7A-D3FF-468C-914B-404A61D38B2A}" type="datetimeFigureOut">
              <a:rPr lang="en-GB" smtClean="0"/>
              <a:t>15/03/2017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5C0D44-048F-4D23-9931-C706BAEC3C2B}" type="slidenum">
              <a:rPr lang="en-GB" smtClean="0"/>
              <a:t>‹#›</a:t>
            </a:fld>
            <a:endParaRPr lang="en-GB"/>
          </a:p>
        </p:txBody>
      </p:sp>
    </p:spTree>
    <p:extLst>
      <p:ext uri="{BB962C8B-B14F-4D97-AF65-F5344CB8AC3E}">
        <p14:creationId xmlns:p14="http://schemas.microsoft.com/office/powerpoint/2010/main" val="3956343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1334D17-893E-49C8-A1D3-C27A43314FCA}" type="slidenum">
              <a:rPr lang="en-GB" smtClean="0"/>
              <a:pPr/>
              <a:t>14</a:t>
            </a:fld>
            <a:endParaRPr lang="en-GB"/>
          </a:p>
        </p:txBody>
      </p:sp>
    </p:spTree>
    <p:extLst>
      <p:ext uri="{BB962C8B-B14F-4D97-AF65-F5344CB8AC3E}">
        <p14:creationId xmlns:p14="http://schemas.microsoft.com/office/powerpoint/2010/main" val="3170488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1334D17-893E-49C8-A1D3-C27A43314FCA}" type="slidenum">
              <a:rPr lang="en-GB" smtClean="0"/>
              <a:pPr/>
              <a:t>15</a:t>
            </a:fld>
            <a:endParaRPr lang="en-GB"/>
          </a:p>
        </p:txBody>
      </p:sp>
    </p:spTree>
    <p:extLst>
      <p:ext uri="{BB962C8B-B14F-4D97-AF65-F5344CB8AC3E}">
        <p14:creationId xmlns:p14="http://schemas.microsoft.com/office/powerpoint/2010/main" val="3607200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err="1"/>
              <a:t>Benedita</a:t>
            </a:r>
            <a:r>
              <a:rPr lang="en-GB" baseline="0" dirty="0"/>
              <a:t> </a:t>
            </a:r>
            <a:r>
              <a:rPr lang="en-GB" baseline="0" dirty="0" err="1"/>
              <a:t>da</a:t>
            </a:r>
            <a:r>
              <a:rPr lang="en-GB" baseline="0" dirty="0"/>
              <a:t> Silva; Gilberto Gil; Marina Silva; </a:t>
            </a:r>
            <a:r>
              <a:rPr lang="en-GB" baseline="0" dirty="0" err="1"/>
              <a:t>Joaquim</a:t>
            </a:r>
            <a:r>
              <a:rPr lang="en-GB" baseline="0" dirty="0"/>
              <a:t> </a:t>
            </a:r>
            <a:r>
              <a:rPr lang="en-GB" baseline="0" dirty="0" err="1"/>
              <a:t>Barbosa</a:t>
            </a:r>
            <a:endParaRPr lang="en-GB" dirty="0"/>
          </a:p>
        </p:txBody>
      </p:sp>
      <p:sp>
        <p:nvSpPr>
          <p:cNvPr id="4" name="Slide Number Placeholder 3"/>
          <p:cNvSpPr>
            <a:spLocks noGrp="1"/>
          </p:cNvSpPr>
          <p:nvPr>
            <p:ph type="sldNum" sz="quarter" idx="10"/>
          </p:nvPr>
        </p:nvSpPr>
        <p:spPr/>
        <p:txBody>
          <a:bodyPr/>
          <a:lstStyle/>
          <a:p>
            <a:fld id="{01334D17-893E-49C8-A1D3-C27A43314FCA}" type="slidenum">
              <a:rPr lang="en-GB" smtClean="0"/>
              <a:pPr/>
              <a:t>17</a:t>
            </a:fld>
            <a:endParaRPr lang="en-GB"/>
          </a:p>
        </p:txBody>
      </p:sp>
    </p:spTree>
    <p:extLst>
      <p:ext uri="{BB962C8B-B14F-4D97-AF65-F5344CB8AC3E}">
        <p14:creationId xmlns:p14="http://schemas.microsoft.com/office/powerpoint/2010/main" val="1351197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Jose </a:t>
            </a:r>
            <a:r>
              <a:rPr lang="en-GB" dirty="0" err="1"/>
              <a:t>Sarney</a:t>
            </a:r>
            <a:r>
              <a:rPr lang="en-GB" dirty="0"/>
              <a:t>, Fernando </a:t>
            </a:r>
            <a:r>
              <a:rPr lang="en-GB" dirty="0" err="1"/>
              <a:t>Collor</a:t>
            </a:r>
            <a:r>
              <a:rPr lang="en-GB" dirty="0"/>
              <a:t>, Renan</a:t>
            </a:r>
            <a:r>
              <a:rPr lang="en-GB" baseline="0" dirty="0"/>
              <a:t> </a:t>
            </a:r>
            <a:r>
              <a:rPr lang="en-GB" baseline="0" dirty="0" err="1"/>
              <a:t>Calheiros</a:t>
            </a:r>
            <a:r>
              <a:rPr lang="en-GB" baseline="0" dirty="0"/>
              <a:t> </a:t>
            </a:r>
            <a:endParaRPr lang="en-GB" dirty="0"/>
          </a:p>
        </p:txBody>
      </p:sp>
      <p:sp>
        <p:nvSpPr>
          <p:cNvPr id="4" name="Slide Number Placeholder 3"/>
          <p:cNvSpPr>
            <a:spLocks noGrp="1"/>
          </p:cNvSpPr>
          <p:nvPr>
            <p:ph type="sldNum" sz="quarter" idx="10"/>
          </p:nvPr>
        </p:nvSpPr>
        <p:spPr/>
        <p:txBody>
          <a:bodyPr/>
          <a:lstStyle/>
          <a:p>
            <a:fld id="{01334D17-893E-49C8-A1D3-C27A43314FCA}" type="slidenum">
              <a:rPr lang="en-GB" smtClean="0"/>
              <a:pPr/>
              <a:t>19</a:t>
            </a:fld>
            <a:endParaRPr lang="en-GB"/>
          </a:p>
        </p:txBody>
      </p:sp>
    </p:spTree>
    <p:extLst>
      <p:ext uri="{BB962C8B-B14F-4D97-AF65-F5344CB8AC3E}">
        <p14:creationId xmlns:p14="http://schemas.microsoft.com/office/powerpoint/2010/main" val="376543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1334D17-893E-49C8-A1D3-C27A43314FCA}" type="slidenum">
              <a:rPr lang="en-GB" smtClean="0"/>
              <a:pPr/>
              <a:t>28</a:t>
            </a:fld>
            <a:endParaRPr lang="en-GB"/>
          </a:p>
        </p:txBody>
      </p:sp>
    </p:spTree>
    <p:extLst>
      <p:ext uri="{BB962C8B-B14F-4D97-AF65-F5344CB8AC3E}">
        <p14:creationId xmlns:p14="http://schemas.microsoft.com/office/powerpoint/2010/main" val="3248471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G20 summit</a:t>
            </a:r>
            <a:r>
              <a:rPr lang="en-GB" baseline="0" dirty="0"/>
              <a:t> in London April 2009. Obama: “</a:t>
            </a:r>
            <a:r>
              <a:rPr lang="en-GB" baseline="0" dirty="0" err="1"/>
              <a:t>Esse</a:t>
            </a:r>
            <a:r>
              <a:rPr lang="en-GB" baseline="0" dirty="0"/>
              <a:t> eh o </a:t>
            </a:r>
            <a:r>
              <a:rPr lang="en-GB" baseline="0" dirty="0" err="1"/>
              <a:t>cara</a:t>
            </a:r>
            <a:r>
              <a:rPr lang="en-GB" baseline="0" dirty="0"/>
              <a:t>” ; “o politico </a:t>
            </a:r>
            <a:r>
              <a:rPr lang="en-GB" baseline="0" dirty="0" err="1"/>
              <a:t>mais</a:t>
            </a:r>
            <a:r>
              <a:rPr lang="en-GB" baseline="0" dirty="0"/>
              <a:t> popular </a:t>
            </a:r>
            <a:r>
              <a:rPr lang="en-GB" baseline="0" dirty="0" err="1"/>
              <a:t>da</a:t>
            </a:r>
            <a:r>
              <a:rPr lang="en-GB" baseline="0" dirty="0"/>
              <a:t> Terra”</a:t>
            </a:r>
            <a:endParaRPr lang="en-GB" dirty="0"/>
          </a:p>
        </p:txBody>
      </p:sp>
      <p:sp>
        <p:nvSpPr>
          <p:cNvPr id="4" name="Slide Number Placeholder 3"/>
          <p:cNvSpPr>
            <a:spLocks noGrp="1"/>
          </p:cNvSpPr>
          <p:nvPr>
            <p:ph type="sldNum" sz="quarter" idx="10"/>
          </p:nvPr>
        </p:nvSpPr>
        <p:spPr/>
        <p:txBody>
          <a:bodyPr/>
          <a:lstStyle/>
          <a:p>
            <a:fld id="{01334D17-893E-49C8-A1D3-C27A43314FCA}" type="slidenum">
              <a:rPr lang="en-GB" smtClean="0"/>
              <a:pPr/>
              <a:t>29</a:t>
            </a:fld>
            <a:endParaRPr lang="en-GB"/>
          </a:p>
        </p:txBody>
      </p:sp>
    </p:spTree>
    <p:extLst>
      <p:ext uri="{BB962C8B-B14F-4D97-AF65-F5344CB8AC3E}">
        <p14:creationId xmlns:p14="http://schemas.microsoft.com/office/powerpoint/2010/main" val="3043302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Lula with </a:t>
            </a:r>
            <a:r>
              <a:rPr lang="en-GB" dirty="0" err="1"/>
              <a:t>Romario</a:t>
            </a:r>
            <a:r>
              <a:rPr lang="en-GB" baseline="0" dirty="0"/>
              <a:t> (player) and </a:t>
            </a:r>
            <a:r>
              <a:rPr lang="en-GB" baseline="0" dirty="0" err="1"/>
              <a:t>Dunga</a:t>
            </a:r>
            <a:r>
              <a:rPr lang="en-GB" baseline="0" dirty="0"/>
              <a:t> (2010 coach and former Brazil player)</a:t>
            </a:r>
            <a:endParaRPr lang="en-GB" dirty="0"/>
          </a:p>
        </p:txBody>
      </p:sp>
      <p:sp>
        <p:nvSpPr>
          <p:cNvPr id="4" name="Slide Number Placeholder 3"/>
          <p:cNvSpPr>
            <a:spLocks noGrp="1"/>
          </p:cNvSpPr>
          <p:nvPr>
            <p:ph type="sldNum" sz="quarter" idx="10"/>
          </p:nvPr>
        </p:nvSpPr>
        <p:spPr/>
        <p:txBody>
          <a:bodyPr/>
          <a:lstStyle/>
          <a:p>
            <a:fld id="{915C0D44-048F-4D23-9931-C706BAEC3C2B}" type="slidenum">
              <a:rPr lang="en-GB" smtClean="0"/>
              <a:t>30</a:t>
            </a:fld>
            <a:endParaRPr lang="en-GB"/>
          </a:p>
        </p:txBody>
      </p:sp>
    </p:spTree>
    <p:extLst>
      <p:ext uri="{BB962C8B-B14F-4D97-AF65-F5344CB8AC3E}">
        <p14:creationId xmlns:p14="http://schemas.microsoft.com/office/powerpoint/2010/main" val="5259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CF0A21C-410B-4886-8C5A-3470A918ECDB}" type="datetimeFigureOut">
              <a:rPr lang="en-GB" smtClean="0"/>
              <a:t>15/03/2017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60B226-AC5B-40CE-BF2F-0EDE26B35645}" type="slidenum">
              <a:rPr lang="en-GB" smtClean="0"/>
              <a:t>‹#›</a:t>
            </a:fld>
            <a:endParaRPr lang="en-GB"/>
          </a:p>
        </p:txBody>
      </p:sp>
    </p:spTree>
    <p:extLst>
      <p:ext uri="{BB962C8B-B14F-4D97-AF65-F5344CB8AC3E}">
        <p14:creationId xmlns:p14="http://schemas.microsoft.com/office/powerpoint/2010/main" val="2404161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CF0A21C-410B-4886-8C5A-3470A918ECDB}" type="datetimeFigureOut">
              <a:rPr lang="en-GB" smtClean="0"/>
              <a:t>15/03/2017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60B226-AC5B-40CE-BF2F-0EDE26B35645}" type="slidenum">
              <a:rPr lang="en-GB" smtClean="0"/>
              <a:t>‹#›</a:t>
            </a:fld>
            <a:endParaRPr lang="en-GB"/>
          </a:p>
        </p:txBody>
      </p:sp>
    </p:spTree>
    <p:extLst>
      <p:ext uri="{BB962C8B-B14F-4D97-AF65-F5344CB8AC3E}">
        <p14:creationId xmlns:p14="http://schemas.microsoft.com/office/powerpoint/2010/main" val="3297972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CF0A21C-410B-4886-8C5A-3470A918ECDB}" type="datetimeFigureOut">
              <a:rPr lang="en-GB" smtClean="0"/>
              <a:t>15/03/2017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60B226-AC5B-40CE-BF2F-0EDE26B35645}" type="slidenum">
              <a:rPr lang="en-GB" smtClean="0"/>
              <a:t>‹#›</a:t>
            </a:fld>
            <a:endParaRPr lang="en-GB"/>
          </a:p>
        </p:txBody>
      </p:sp>
    </p:spTree>
    <p:extLst>
      <p:ext uri="{BB962C8B-B14F-4D97-AF65-F5344CB8AC3E}">
        <p14:creationId xmlns:p14="http://schemas.microsoft.com/office/powerpoint/2010/main" val="2433459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CF0A21C-410B-4886-8C5A-3470A918ECDB}" type="datetimeFigureOut">
              <a:rPr lang="en-GB" smtClean="0"/>
              <a:t>15/03/2017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60B226-AC5B-40CE-BF2F-0EDE26B35645}" type="slidenum">
              <a:rPr lang="en-GB" smtClean="0"/>
              <a:t>‹#›</a:t>
            </a:fld>
            <a:endParaRPr lang="en-GB"/>
          </a:p>
        </p:txBody>
      </p:sp>
    </p:spTree>
    <p:extLst>
      <p:ext uri="{BB962C8B-B14F-4D97-AF65-F5344CB8AC3E}">
        <p14:creationId xmlns:p14="http://schemas.microsoft.com/office/powerpoint/2010/main" val="2877797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F0A21C-410B-4886-8C5A-3470A918ECDB}" type="datetimeFigureOut">
              <a:rPr lang="en-GB" smtClean="0"/>
              <a:t>15/03/2017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60B226-AC5B-40CE-BF2F-0EDE26B35645}" type="slidenum">
              <a:rPr lang="en-GB" smtClean="0"/>
              <a:t>‹#›</a:t>
            </a:fld>
            <a:endParaRPr lang="en-GB"/>
          </a:p>
        </p:txBody>
      </p:sp>
    </p:spTree>
    <p:extLst>
      <p:ext uri="{BB962C8B-B14F-4D97-AF65-F5344CB8AC3E}">
        <p14:creationId xmlns:p14="http://schemas.microsoft.com/office/powerpoint/2010/main" val="437682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CF0A21C-410B-4886-8C5A-3470A918ECDB}" type="datetimeFigureOut">
              <a:rPr lang="en-GB" smtClean="0"/>
              <a:t>15/03/2017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60B226-AC5B-40CE-BF2F-0EDE26B35645}" type="slidenum">
              <a:rPr lang="en-GB" smtClean="0"/>
              <a:t>‹#›</a:t>
            </a:fld>
            <a:endParaRPr lang="en-GB"/>
          </a:p>
        </p:txBody>
      </p:sp>
    </p:spTree>
    <p:extLst>
      <p:ext uri="{BB962C8B-B14F-4D97-AF65-F5344CB8AC3E}">
        <p14:creationId xmlns:p14="http://schemas.microsoft.com/office/powerpoint/2010/main" val="4250662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CF0A21C-410B-4886-8C5A-3470A918ECDB}" type="datetimeFigureOut">
              <a:rPr lang="en-GB" smtClean="0"/>
              <a:t>15/03/2017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B60B226-AC5B-40CE-BF2F-0EDE26B35645}" type="slidenum">
              <a:rPr lang="en-GB" smtClean="0"/>
              <a:t>‹#›</a:t>
            </a:fld>
            <a:endParaRPr lang="en-GB"/>
          </a:p>
        </p:txBody>
      </p:sp>
    </p:spTree>
    <p:extLst>
      <p:ext uri="{BB962C8B-B14F-4D97-AF65-F5344CB8AC3E}">
        <p14:creationId xmlns:p14="http://schemas.microsoft.com/office/powerpoint/2010/main" val="2223300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CF0A21C-410B-4886-8C5A-3470A918ECDB}" type="datetimeFigureOut">
              <a:rPr lang="en-GB" smtClean="0"/>
              <a:t>15/03/2017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60B226-AC5B-40CE-BF2F-0EDE26B35645}" type="slidenum">
              <a:rPr lang="en-GB" smtClean="0"/>
              <a:t>‹#›</a:t>
            </a:fld>
            <a:endParaRPr lang="en-GB"/>
          </a:p>
        </p:txBody>
      </p:sp>
    </p:spTree>
    <p:extLst>
      <p:ext uri="{BB962C8B-B14F-4D97-AF65-F5344CB8AC3E}">
        <p14:creationId xmlns:p14="http://schemas.microsoft.com/office/powerpoint/2010/main" val="3008971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F0A21C-410B-4886-8C5A-3470A918ECDB}" type="datetimeFigureOut">
              <a:rPr lang="en-GB" smtClean="0"/>
              <a:t>15/03/2017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B60B226-AC5B-40CE-BF2F-0EDE26B35645}" type="slidenum">
              <a:rPr lang="en-GB" smtClean="0"/>
              <a:t>‹#›</a:t>
            </a:fld>
            <a:endParaRPr lang="en-GB"/>
          </a:p>
        </p:txBody>
      </p:sp>
    </p:spTree>
    <p:extLst>
      <p:ext uri="{BB962C8B-B14F-4D97-AF65-F5344CB8AC3E}">
        <p14:creationId xmlns:p14="http://schemas.microsoft.com/office/powerpoint/2010/main" val="755543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F0A21C-410B-4886-8C5A-3470A918ECDB}" type="datetimeFigureOut">
              <a:rPr lang="en-GB" smtClean="0"/>
              <a:t>15/03/2017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60B226-AC5B-40CE-BF2F-0EDE26B35645}" type="slidenum">
              <a:rPr lang="en-GB" smtClean="0"/>
              <a:t>‹#›</a:t>
            </a:fld>
            <a:endParaRPr lang="en-GB"/>
          </a:p>
        </p:txBody>
      </p:sp>
    </p:spTree>
    <p:extLst>
      <p:ext uri="{BB962C8B-B14F-4D97-AF65-F5344CB8AC3E}">
        <p14:creationId xmlns:p14="http://schemas.microsoft.com/office/powerpoint/2010/main" val="1500111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F0A21C-410B-4886-8C5A-3470A918ECDB}" type="datetimeFigureOut">
              <a:rPr lang="en-GB" smtClean="0"/>
              <a:t>15/03/2017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60B226-AC5B-40CE-BF2F-0EDE26B35645}" type="slidenum">
              <a:rPr lang="en-GB" smtClean="0"/>
              <a:t>‹#›</a:t>
            </a:fld>
            <a:endParaRPr lang="en-GB"/>
          </a:p>
        </p:txBody>
      </p:sp>
    </p:spTree>
    <p:extLst>
      <p:ext uri="{BB962C8B-B14F-4D97-AF65-F5344CB8AC3E}">
        <p14:creationId xmlns:p14="http://schemas.microsoft.com/office/powerpoint/2010/main" val="1861785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F0A21C-410B-4886-8C5A-3470A918ECDB}" type="datetimeFigureOut">
              <a:rPr lang="en-GB" smtClean="0"/>
              <a:t>15/03/2017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60B226-AC5B-40CE-BF2F-0EDE26B35645}" type="slidenum">
              <a:rPr lang="en-GB" smtClean="0"/>
              <a:t>‹#›</a:t>
            </a:fld>
            <a:endParaRPr lang="en-GB"/>
          </a:p>
        </p:txBody>
      </p:sp>
    </p:spTree>
    <p:extLst>
      <p:ext uri="{BB962C8B-B14F-4D97-AF65-F5344CB8AC3E}">
        <p14:creationId xmlns:p14="http://schemas.microsoft.com/office/powerpoint/2010/main" val="1445130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File:Lula_-_foto_oficial05012007_edit.jp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images.google.co.uk/imgres?imgurl=http://fernandafreitas.files.wordpress.com/2009/11/benedita_da_silva1.jpg&amp;imgrefurl=http://fernandafreitas.wordpress.com/2009/11/05/quem-lembra-da-benedita-diga-eu/&amp;usg=__TSMlr0Fc48zPU3b-m4EQgMOisa8=&amp;h=528&amp;w=450&amp;sz=58&amp;hl=en&amp;start=3&amp;um=1&amp;itbs=1&amp;tbnid=np-z8FcegkP5MM:&amp;tbnh=132&amp;tbnw=113&amp;prev=/images?q=benedita+da+silva&amp;um=1&amp;hl=en&amp;sa=X&amp;rlz=1I7DLUK_en-GB&amp;tbs=isch:1" TargetMode="External"/><Relationship Id="rId7" Type="http://schemas.openxmlformats.org/officeDocument/2006/relationships/hyperlink" Target="http://en.wikipedia.org/wiki/File:Marinasilva13122006.jp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pt.wikipedia.org/wiki/Ficheiro:Gilberto_Gil_1719MC198.jpg" TargetMode="External"/><Relationship Id="rId10" Type="http://schemas.openxmlformats.org/officeDocument/2006/relationships/image" Target="../media/image7.jpeg"/><Relationship Id="rId4" Type="http://schemas.openxmlformats.org/officeDocument/2006/relationships/image" Target="../media/image4.jpeg"/><Relationship Id="rId9" Type="http://schemas.openxmlformats.org/officeDocument/2006/relationships/hyperlink" Target="http://pt.wikipedia.org/wiki/Ficheiro:Joaquim_barbosa_stf.jp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hyperlink" Target="http://commons.wikimedia.org/wiki/File:Sarneyoficial.jpg" TargetMode="External"/><Relationship Id="rId7" Type="http://schemas.openxmlformats.org/officeDocument/2006/relationships/hyperlink" Target="http://en.wikipedia.org/wiki/File:Calheiros10102006.jp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hyperlink" Target="http://pt.wikipedia.org/wiki/Ficheiro:Fernando_collor.jpg" TargetMode="Externa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en.wikipedia.org/wiki/File:BRIC_leaders_in_2008.jp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2"/>
            <a:ext cx="9144000" cy="3309937"/>
          </a:xfrm>
        </p:spPr>
        <p:txBody>
          <a:bodyPr>
            <a:normAutofit/>
          </a:bodyPr>
          <a:lstStyle/>
          <a:p>
            <a:r>
              <a:rPr lang="en-GB" b="1" dirty="0">
                <a:latin typeface="+mn-lt"/>
              </a:rPr>
              <a:t>Week 1: Lula and the PT in office, 2002-2010: </a:t>
            </a:r>
            <a:br>
              <a:rPr lang="en-GB" b="1" dirty="0">
                <a:latin typeface="+mn-lt"/>
              </a:rPr>
            </a:br>
            <a:r>
              <a:rPr lang="en-GB" b="1" dirty="0">
                <a:latin typeface="+mn-lt"/>
              </a:rPr>
              <a:t> </a:t>
            </a:r>
            <a:r>
              <a:rPr lang="en-GB" sz="5300" b="1" dirty="0">
                <a:latin typeface="+mn-lt"/>
              </a:rPr>
              <a:t>New solutions or old problems? </a:t>
            </a: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14563590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Lula and the rise of the PT</a:t>
            </a:r>
          </a:p>
        </p:txBody>
      </p:sp>
      <p:sp>
        <p:nvSpPr>
          <p:cNvPr id="3" name="Content Placeholder 2"/>
          <p:cNvSpPr>
            <a:spLocks noGrp="1"/>
          </p:cNvSpPr>
          <p:nvPr>
            <p:ph idx="1"/>
          </p:nvPr>
        </p:nvSpPr>
        <p:spPr/>
        <p:txBody>
          <a:bodyPr>
            <a:normAutofit lnSpcReduction="10000"/>
          </a:bodyPr>
          <a:lstStyle/>
          <a:p>
            <a:pPr lvl="0"/>
            <a:r>
              <a:rPr lang="en-GB" dirty="0"/>
              <a:t>Lula: migrant to S Paulo, humble origins in Pernambuco (North-East): Brazil’s first non-elite president</a:t>
            </a:r>
          </a:p>
          <a:p>
            <a:pPr lvl="0"/>
            <a:r>
              <a:rPr lang="en-GB" dirty="0"/>
              <a:t>rises to prominence in UNION POLITICS towards the end of 1970s: leads major </a:t>
            </a:r>
            <a:r>
              <a:rPr lang="en-GB" b="1" dirty="0"/>
              <a:t>strikes in S Paulo 1978-80 that challenged the military’s economic policies.</a:t>
            </a:r>
            <a:r>
              <a:rPr lang="en-GB" dirty="0"/>
              <a:t> </a:t>
            </a:r>
          </a:p>
          <a:p>
            <a:pPr lvl="0"/>
            <a:r>
              <a:rPr lang="en-GB" dirty="0"/>
              <a:t>Significant </a:t>
            </a:r>
            <a:r>
              <a:rPr lang="en-GB" b="1" dirty="0"/>
              <a:t>prejudice </a:t>
            </a:r>
            <a:r>
              <a:rPr lang="en-GB" dirty="0"/>
              <a:t>against Lula as non-elite, poorly educated </a:t>
            </a:r>
          </a:p>
          <a:p>
            <a:pPr lvl="0"/>
            <a:r>
              <a:rPr lang="en-GB" b="1" dirty="0"/>
              <a:t>Fears of international banking sector </a:t>
            </a:r>
            <a:r>
              <a:rPr lang="en-GB" dirty="0"/>
              <a:t>about </a:t>
            </a:r>
            <a:r>
              <a:rPr lang="en-GB" b="1" dirty="0"/>
              <a:t>foreign investment (e.g. in 1998 election): </a:t>
            </a:r>
            <a:r>
              <a:rPr lang="en-GB" dirty="0"/>
              <a:t>PT much more conservative in power than anticipated</a:t>
            </a:r>
          </a:p>
          <a:p>
            <a:pPr lvl="0"/>
            <a:r>
              <a:rPr lang="en-GB" b="1" dirty="0"/>
              <a:t>Hopes on Left: </a:t>
            </a:r>
            <a:r>
              <a:rPr lang="en-GB" dirty="0"/>
              <a:t>PT has not lived up to either</a:t>
            </a:r>
            <a:endParaRPr lang="en-GB" b="1" dirty="0"/>
          </a:p>
        </p:txBody>
      </p:sp>
    </p:spTree>
    <p:extLst>
      <p:ext uri="{BB962C8B-B14F-4D97-AF65-F5344CB8AC3E}">
        <p14:creationId xmlns:p14="http://schemas.microsoft.com/office/powerpoint/2010/main" val="1773263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The Workers’ Party: Union organising in Sao Paulo, 1980</a:t>
            </a:r>
          </a:p>
        </p:txBody>
      </p:sp>
      <p:sp>
        <p:nvSpPr>
          <p:cNvPr id="3" name="Content Placeholder 2"/>
          <p:cNvSpPr>
            <a:spLocks noGrp="1"/>
          </p:cNvSpPr>
          <p:nvPr>
            <p:ph idx="1"/>
          </p:nvPr>
        </p:nvSpPr>
        <p:spPr/>
        <p:txBody>
          <a:bodyPr/>
          <a:lstStyle/>
          <a:p>
            <a:endParaRPr lang="en-GB" dirty="0"/>
          </a:p>
        </p:txBody>
      </p:sp>
      <p:sp>
        <p:nvSpPr>
          <p:cNvPr id="4" name="Text Placeholder 3"/>
          <p:cNvSpPr>
            <a:spLocks noGrp="1"/>
          </p:cNvSpPr>
          <p:nvPr>
            <p:ph type="body" sz="half" idx="2"/>
          </p:nvPr>
        </p:nvSpPr>
        <p:spPr/>
        <p:txBody>
          <a:bodyPr>
            <a:normAutofit/>
          </a:bodyPr>
          <a:lstStyle/>
          <a:p>
            <a:endParaRPr lang="en-GB" sz="3200" dirty="0"/>
          </a:p>
          <a:p>
            <a:r>
              <a:rPr lang="en-GB" sz="3200" dirty="0"/>
              <a:t>Luiz </a:t>
            </a:r>
            <a:r>
              <a:rPr lang="en-GB" sz="3200" dirty="0" err="1"/>
              <a:t>Inacio</a:t>
            </a:r>
            <a:r>
              <a:rPr lang="en-GB" sz="3200" dirty="0"/>
              <a:t> “Lula” da Silva, later President of Brazil </a:t>
            </a:r>
          </a:p>
        </p:txBody>
      </p:sp>
      <p:pic>
        <p:nvPicPr>
          <p:cNvPr id="8194" name="Picture 2" descr="http://img651.imageshack.us/img651/6315/postblog6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2026" y="278969"/>
            <a:ext cx="7301154" cy="5765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7844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Workers’ Party (</a:t>
            </a:r>
            <a:r>
              <a:rPr lang="en-GB" b="1" dirty="0" err="1"/>
              <a:t>Partido</a:t>
            </a:r>
            <a:r>
              <a:rPr lang="en-GB" b="1" dirty="0"/>
              <a:t> dos </a:t>
            </a:r>
            <a:r>
              <a:rPr lang="en-GB" b="1" dirty="0" err="1"/>
              <a:t>Trabalhadores</a:t>
            </a:r>
            <a:r>
              <a:rPr lang="en-GB" b="1" dirty="0"/>
              <a:t>), PT</a:t>
            </a:r>
          </a:p>
        </p:txBody>
      </p:sp>
      <p:sp>
        <p:nvSpPr>
          <p:cNvPr id="3" name="Content Placeholder 2"/>
          <p:cNvSpPr>
            <a:spLocks noGrp="1"/>
          </p:cNvSpPr>
          <p:nvPr>
            <p:ph idx="1"/>
          </p:nvPr>
        </p:nvSpPr>
        <p:spPr/>
        <p:txBody>
          <a:bodyPr>
            <a:normAutofit fontScale="92500"/>
          </a:bodyPr>
          <a:lstStyle/>
          <a:p>
            <a:pPr lvl="0"/>
            <a:r>
              <a:rPr lang="en-GB" b="1" dirty="0"/>
              <a:t>Founded in late 70s </a:t>
            </a:r>
            <a:r>
              <a:rPr lang="en-GB" dirty="0"/>
              <a:t>S Paulo: opposition to dictatorship; workers’ rights </a:t>
            </a:r>
          </a:p>
          <a:p>
            <a:pPr lvl="0"/>
            <a:r>
              <a:rPr lang="en-GB" dirty="0"/>
              <a:t>decentralised style of organising: no major funders – party funded by members’ contributions</a:t>
            </a:r>
          </a:p>
          <a:p>
            <a:pPr lvl="0"/>
            <a:r>
              <a:rPr lang="en-GB" dirty="0"/>
              <a:t>close links with MST, Base Communities (Liberation Theology movement). </a:t>
            </a:r>
          </a:p>
          <a:p>
            <a:pPr lvl="0"/>
            <a:r>
              <a:rPr lang="en-GB" dirty="0"/>
              <a:t>traditional base among working class in south-east; plus major support from middle-class left</a:t>
            </a:r>
          </a:p>
          <a:p>
            <a:pPr lvl="0"/>
            <a:r>
              <a:rPr lang="en-GB" dirty="0"/>
              <a:t>Major electoral force since 1989. </a:t>
            </a:r>
          </a:p>
          <a:p>
            <a:pPr lvl="0"/>
            <a:r>
              <a:rPr lang="en-GB" dirty="0"/>
              <a:t>Lula was main contender against </a:t>
            </a:r>
            <a:r>
              <a:rPr lang="en-GB" b="1" dirty="0" err="1"/>
              <a:t>Collor</a:t>
            </a:r>
            <a:r>
              <a:rPr lang="en-GB" b="1" dirty="0"/>
              <a:t> in 1989</a:t>
            </a:r>
            <a:r>
              <a:rPr lang="en-GB" dirty="0"/>
              <a:t>, and </a:t>
            </a:r>
            <a:r>
              <a:rPr lang="en-GB" b="1" dirty="0"/>
              <a:t>FHC in 1994 and 1998</a:t>
            </a:r>
          </a:p>
          <a:p>
            <a:pPr lvl="0"/>
            <a:r>
              <a:rPr lang="en-GB" b="1" dirty="0"/>
              <a:t>E.g. 1998:</a:t>
            </a:r>
            <a:r>
              <a:rPr lang="en-GB" dirty="0"/>
              <a:t> FHC elected with </a:t>
            </a:r>
            <a:r>
              <a:rPr lang="en-GB" b="1" dirty="0"/>
              <a:t>53% </a:t>
            </a:r>
            <a:r>
              <a:rPr lang="en-GB" dirty="0"/>
              <a:t>of the vote, Lula gets </a:t>
            </a:r>
            <a:r>
              <a:rPr lang="en-GB" b="1" dirty="0"/>
              <a:t>32%</a:t>
            </a:r>
          </a:p>
          <a:p>
            <a:endParaRPr lang="en-GB" dirty="0"/>
          </a:p>
        </p:txBody>
      </p:sp>
    </p:spTree>
    <p:extLst>
      <p:ext uri="{BB962C8B-B14F-4D97-AF65-F5344CB8AC3E}">
        <p14:creationId xmlns:p14="http://schemas.microsoft.com/office/powerpoint/2010/main" val="876929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 change of image</a:t>
            </a:r>
          </a:p>
        </p:txBody>
      </p:sp>
      <p:sp>
        <p:nvSpPr>
          <p:cNvPr id="3" name="Content Placeholder 2"/>
          <p:cNvSpPr>
            <a:spLocks noGrp="1"/>
          </p:cNvSpPr>
          <p:nvPr>
            <p:ph idx="1"/>
          </p:nvPr>
        </p:nvSpPr>
        <p:spPr/>
        <p:txBody>
          <a:bodyPr>
            <a:normAutofit/>
          </a:bodyPr>
          <a:lstStyle/>
          <a:p>
            <a:pPr lvl="0"/>
            <a:r>
              <a:rPr lang="en-GB" dirty="0"/>
              <a:t>from fiery socialist labour leader to better presented and less radical</a:t>
            </a:r>
          </a:p>
          <a:p>
            <a:pPr lvl="0"/>
            <a:r>
              <a:rPr lang="en-GB" dirty="0"/>
              <a:t> </a:t>
            </a:r>
            <a:r>
              <a:rPr lang="en-GB" b="1" dirty="0"/>
              <a:t>“Letter to the Brazilian People” (June 2002):</a:t>
            </a:r>
          </a:p>
          <a:p>
            <a:pPr lvl="0"/>
            <a:r>
              <a:rPr lang="en-GB" b="1" dirty="0"/>
              <a:t> </a:t>
            </a:r>
            <a:r>
              <a:rPr lang="en-GB" dirty="0"/>
              <a:t>denounces failures of neoliberalism under Cardoso &amp; economic injustice; introduces idea of </a:t>
            </a:r>
            <a:r>
              <a:rPr lang="en-GB" b="1" dirty="0"/>
              <a:t>“Brazil, a country for all,”</a:t>
            </a:r>
            <a:r>
              <a:rPr lang="en-GB" dirty="0"/>
              <a:t> which later becomes a PT government slogan; </a:t>
            </a:r>
          </a:p>
          <a:p>
            <a:pPr lvl="0"/>
            <a:r>
              <a:rPr lang="en-GB" b="1" dirty="0"/>
              <a:t>But:</a:t>
            </a:r>
            <a:r>
              <a:rPr lang="en-GB" dirty="0"/>
              <a:t> </a:t>
            </a:r>
            <a:r>
              <a:rPr lang="en-GB" b="1" dirty="0"/>
              <a:t>reassures Wall St: contracts will be respected, no expropriation </a:t>
            </a:r>
          </a:p>
          <a:p>
            <a:pPr lvl="0"/>
            <a:r>
              <a:rPr lang="en-GB" b="1" dirty="0" err="1"/>
              <a:t>Globo</a:t>
            </a:r>
            <a:r>
              <a:rPr lang="en-GB" b="1" dirty="0"/>
              <a:t> media channel:  </a:t>
            </a:r>
            <a:r>
              <a:rPr lang="en-GB" dirty="0"/>
              <a:t>savagely anti-Lula in 1989 election (backs </a:t>
            </a:r>
            <a:r>
              <a:rPr lang="en-GB" dirty="0" err="1"/>
              <a:t>Collor</a:t>
            </a:r>
            <a:r>
              <a:rPr lang="en-GB" dirty="0"/>
              <a:t>); but </a:t>
            </a:r>
            <a:r>
              <a:rPr lang="en-GB" b="1" dirty="0"/>
              <a:t>favours Lula </a:t>
            </a:r>
            <a:r>
              <a:rPr lang="en-GB" dirty="0"/>
              <a:t>in 2002 </a:t>
            </a:r>
          </a:p>
          <a:p>
            <a:pPr lvl="0"/>
            <a:r>
              <a:rPr lang="en-GB" dirty="0"/>
              <a:t>Significant </a:t>
            </a:r>
            <a:r>
              <a:rPr lang="en-GB" b="1" dirty="0"/>
              <a:t>SHIFT on the Brazilian political scene</a:t>
            </a:r>
            <a:endParaRPr lang="en-GB" dirty="0"/>
          </a:p>
          <a:p>
            <a:endParaRPr lang="en-GB" dirty="0"/>
          </a:p>
        </p:txBody>
      </p:sp>
    </p:spTree>
    <p:extLst>
      <p:ext uri="{BB962C8B-B14F-4D97-AF65-F5344CB8AC3E}">
        <p14:creationId xmlns:p14="http://schemas.microsoft.com/office/powerpoint/2010/main" val="4236665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GB" b="1" dirty="0">
                <a:solidFill>
                  <a:srgbClr val="FFFF00"/>
                </a:solidFill>
              </a:rPr>
            </a:br>
            <a:r>
              <a:rPr lang="en-GB" b="1" dirty="0" err="1"/>
              <a:t>Luiz</a:t>
            </a:r>
            <a:r>
              <a:rPr lang="en-GB" b="1" dirty="0"/>
              <a:t> </a:t>
            </a:r>
            <a:r>
              <a:rPr lang="en-GB" b="1" dirty="0" err="1"/>
              <a:t>Inácio</a:t>
            </a:r>
            <a:r>
              <a:rPr lang="en-GB" b="1" dirty="0"/>
              <a:t> “Lula” </a:t>
            </a:r>
            <a:r>
              <a:rPr lang="en-GB" b="1" dirty="0" err="1"/>
              <a:t>da</a:t>
            </a:r>
            <a:r>
              <a:rPr lang="en-GB" b="1" dirty="0"/>
              <a:t> Silva</a:t>
            </a:r>
            <a:br>
              <a:rPr lang="en-GB" dirty="0"/>
            </a:br>
            <a:endParaRPr lang="en-GB" dirty="0"/>
          </a:p>
        </p:txBody>
      </p:sp>
      <p:sp>
        <p:nvSpPr>
          <p:cNvPr id="3" name="Content Placeholder 2"/>
          <p:cNvSpPr>
            <a:spLocks noGrp="1"/>
          </p:cNvSpPr>
          <p:nvPr>
            <p:ph idx="1"/>
          </p:nvPr>
        </p:nvSpPr>
        <p:spPr/>
        <p:txBody>
          <a:bodyPr/>
          <a:lstStyle/>
          <a:p>
            <a:endParaRPr lang="en-GB" dirty="0"/>
          </a:p>
        </p:txBody>
      </p:sp>
      <p:pic>
        <p:nvPicPr>
          <p:cNvPr id="2050" name="Picture 2" descr="Portrait of Luiz Inácio Lula da Silva">
            <a:hlinkClick r:id="rId3" tooltip="Luiz Inácio Lula da Silva"/>
          </p:cNvPr>
          <p:cNvPicPr>
            <a:picLocks noChangeAspect="1" noChangeArrowheads="1"/>
          </p:cNvPicPr>
          <p:nvPr/>
        </p:nvPicPr>
        <p:blipFill>
          <a:blip r:embed="rId4" cstate="print"/>
          <a:srcRect/>
          <a:stretch>
            <a:fillRect/>
          </a:stretch>
        </p:blipFill>
        <p:spPr bwMode="auto">
          <a:xfrm>
            <a:off x="4310050" y="1571612"/>
            <a:ext cx="3500462" cy="5072098"/>
          </a:xfrm>
          <a:prstGeom prst="rect">
            <a:avLst/>
          </a:prstGeom>
          <a:noFill/>
        </p:spPr>
      </p:pic>
    </p:spTree>
    <p:extLst>
      <p:ext uri="{BB962C8B-B14F-4D97-AF65-F5344CB8AC3E}">
        <p14:creationId xmlns:p14="http://schemas.microsoft.com/office/powerpoint/2010/main" val="1984712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1524000" y="1122362"/>
            <a:ext cx="9144000" cy="4618037"/>
          </a:xfrm>
        </p:spPr>
        <p:txBody>
          <a:bodyPr>
            <a:noAutofit/>
          </a:bodyPr>
          <a:lstStyle/>
          <a:p>
            <a:r>
              <a:rPr lang="en-GB" sz="4000" b="1" dirty="0"/>
              <a:t>…</a:t>
            </a:r>
            <a:r>
              <a:rPr lang="en-GB" sz="4000" b="1" i="1" dirty="0"/>
              <a:t>but how much really changed?</a:t>
            </a:r>
          </a:p>
        </p:txBody>
      </p:sp>
      <p:sp>
        <p:nvSpPr>
          <p:cNvPr id="5" name="Text Placeholder 4"/>
          <p:cNvSpPr>
            <a:spLocks noGrp="1"/>
          </p:cNvSpPr>
          <p:nvPr>
            <p:ph type="subTitle" idx="1"/>
          </p:nvPr>
        </p:nvSpPr>
        <p:spPr>
          <a:xfrm>
            <a:off x="1198536" y="697424"/>
            <a:ext cx="9144000" cy="4560376"/>
          </a:xfrm>
        </p:spPr>
        <p:txBody>
          <a:bodyPr>
            <a:normAutofit lnSpcReduction="10000"/>
          </a:bodyPr>
          <a:lstStyle/>
          <a:p>
            <a:r>
              <a:rPr lang="en-GB" sz="4000" b="1" i="1" dirty="0"/>
              <a:t>“The hour has come to transform Brazil into that nation we have always dreamed of: a sovereign and worthy nation that is aware of its own importance on the international scene and, at the same time, able to house, clothe, and treat with justice all its children.” </a:t>
            </a:r>
          </a:p>
          <a:p>
            <a:r>
              <a:rPr lang="en-GB" sz="4000" b="1" dirty="0"/>
              <a:t>(Inaugural address, January 2003)</a:t>
            </a:r>
            <a:endParaRPr lang="en-GB" sz="4000" dirty="0"/>
          </a:p>
        </p:txBody>
      </p:sp>
    </p:spTree>
    <p:extLst>
      <p:ext uri="{BB962C8B-B14F-4D97-AF65-F5344CB8AC3E}">
        <p14:creationId xmlns:p14="http://schemas.microsoft.com/office/powerpoint/2010/main" val="3380219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PT in power: symbolic importance of new faces</a:t>
            </a:r>
          </a:p>
        </p:txBody>
      </p:sp>
      <p:sp>
        <p:nvSpPr>
          <p:cNvPr id="3" name="Content Placeholder 2"/>
          <p:cNvSpPr>
            <a:spLocks noGrp="1"/>
          </p:cNvSpPr>
          <p:nvPr>
            <p:ph idx="1"/>
          </p:nvPr>
        </p:nvSpPr>
        <p:spPr/>
        <p:txBody>
          <a:bodyPr>
            <a:normAutofit/>
          </a:bodyPr>
          <a:lstStyle/>
          <a:p>
            <a:pPr lvl="0"/>
            <a:r>
              <a:rPr lang="en-GB" sz="3200" b="1" dirty="0" err="1"/>
              <a:t>Benedita</a:t>
            </a:r>
            <a:r>
              <a:rPr lang="en-GB" sz="3200" b="1" dirty="0"/>
              <a:t> da Silva, </a:t>
            </a:r>
            <a:r>
              <a:rPr lang="en-GB" sz="3200" dirty="0"/>
              <a:t>first black woman senator, brought up in Rio favela, active in women’s movement</a:t>
            </a:r>
          </a:p>
          <a:p>
            <a:pPr lvl="0"/>
            <a:r>
              <a:rPr lang="en-GB" sz="3200" b="1" dirty="0"/>
              <a:t>Marina Silva, </a:t>
            </a:r>
            <a:r>
              <a:rPr lang="en-GB" sz="3200" dirty="0"/>
              <a:t>PT senator from Amazonas, indigenous &amp; black ancestry, formerly a maid, linked to environmental movements, becomes minister for environment. </a:t>
            </a:r>
          </a:p>
          <a:p>
            <a:pPr lvl="0"/>
            <a:r>
              <a:rPr lang="en-GB" sz="3200" b="1" dirty="0"/>
              <a:t>Gilberto Gil, </a:t>
            </a:r>
            <a:r>
              <a:rPr lang="en-GB" sz="3200" dirty="0"/>
              <a:t>Afro-</a:t>
            </a:r>
            <a:r>
              <a:rPr lang="en-GB" sz="3200" dirty="0" err="1"/>
              <a:t>Bahian</a:t>
            </a:r>
            <a:r>
              <a:rPr lang="en-GB" sz="3200" dirty="0"/>
              <a:t> singer prominent in </a:t>
            </a:r>
            <a:r>
              <a:rPr lang="en-GB" sz="3200" dirty="0" err="1"/>
              <a:t>tropicalismo</a:t>
            </a:r>
            <a:r>
              <a:rPr lang="en-GB" sz="3200" dirty="0"/>
              <a:t> of 1960s, becomes </a:t>
            </a:r>
            <a:r>
              <a:rPr lang="en-GB" sz="3200" b="1" dirty="0"/>
              <a:t>minister for culture. </a:t>
            </a:r>
          </a:p>
          <a:p>
            <a:pPr lvl="0"/>
            <a:r>
              <a:rPr lang="en-GB" sz="3200" dirty="0"/>
              <a:t>First black judge, </a:t>
            </a:r>
            <a:r>
              <a:rPr lang="en-GB" sz="3200" b="1" dirty="0"/>
              <a:t>Joaquim Barbosa, </a:t>
            </a:r>
            <a:r>
              <a:rPr lang="en-GB" sz="3200" dirty="0"/>
              <a:t>heads Supreme Court</a:t>
            </a:r>
          </a:p>
          <a:p>
            <a:endParaRPr lang="en-GB" dirty="0"/>
          </a:p>
        </p:txBody>
      </p:sp>
    </p:spTree>
    <p:extLst>
      <p:ext uri="{BB962C8B-B14F-4D97-AF65-F5344CB8AC3E}">
        <p14:creationId xmlns:p14="http://schemas.microsoft.com/office/powerpoint/2010/main" val="3479585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dirty="0"/>
          </a:p>
        </p:txBody>
      </p:sp>
      <p:pic>
        <p:nvPicPr>
          <p:cNvPr id="70658" name="Picture 2" descr="http://t3.gstatic.com/images?q=tbn:np-z8FcegkP5MM:http://fernandafreitas.files.wordpress.com/2009/11/benedita_da_silva1.jpg">
            <a:hlinkClick r:id="rId3"/>
          </p:cNvPr>
          <p:cNvPicPr>
            <a:picLocks noChangeAspect="1" noChangeArrowheads="1"/>
          </p:cNvPicPr>
          <p:nvPr/>
        </p:nvPicPr>
        <p:blipFill>
          <a:blip r:embed="rId4" cstate="print"/>
          <a:srcRect/>
          <a:stretch>
            <a:fillRect/>
          </a:stretch>
        </p:blipFill>
        <p:spPr bwMode="auto">
          <a:xfrm>
            <a:off x="1952596" y="428604"/>
            <a:ext cx="2214578" cy="3000396"/>
          </a:xfrm>
          <a:prstGeom prst="rect">
            <a:avLst/>
          </a:prstGeom>
          <a:noFill/>
        </p:spPr>
      </p:pic>
      <p:pic>
        <p:nvPicPr>
          <p:cNvPr id="70660" name="Picture 4" descr="http://upload.wikimedia.org/wikipedia/commons/thumb/6/65/Gilberto_Gil_1719MC198.jpg/180px-Gilberto_Gil_1719MC198.jpg">
            <a:hlinkClick r:id="rId5"/>
          </p:cNvPr>
          <p:cNvPicPr>
            <a:picLocks noChangeAspect="1" noChangeArrowheads="1"/>
          </p:cNvPicPr>
          <p:nvPr/>
        </p:nvPicPr>
        <p:blipFill>
          <a:blip r:embed="rId6" cstate="print"/>
          <a:srcRect/>
          <a:stretch>
            <a:fillRect/>
          </a:stretch>
        </p:blipFill>
        <p:spPr bwMode="auto">
          <a:xfrm>
            <a:off x="6238876" y="357166"/>
            <a:ext cx="3571900" cy="2571768"/>
          </a:xfrm>
          <a:prstGeom prst="rect">
            <a:avLst/>
          </a:prstGeom>
          <a:noFill/>
        </p:spPr>
      </p:pic>
      <p:pic>
        <p:nvPicPr>
          <p:cNvPr id="70662" name="Picture 6" descr="http://upload.wikimedia.org/wikipedia/commons/thumb/5/56/Marinasilva13122006.jpg/220px-Marinasilva13122006.jpg">
            <a:hlinkClick r:id="rId7"/>
          </p:cNvPr>
          <p:cNvPicPr>
            <a:picLocks noChangeAspect="1" noChangeArrowheads="1"/>
          </p:cNvPicPr>
          <p:nvPr/>
        </p:nvPicPr>
        <p:blipFill>
          <a:blip r:embed="rId8" cstate="print"/>
          <a:srcRect/>
          <a:stretch>
            <a:fillRect/>
          </a:stretch>
        </p:blipFill>
        <p:spPr bwMode="auto">
          <a:xfrm>
            <a:off x="3452794" y="3571876"/>
            <a:ext cx="2095500" cy="3000376"/>
          </a:xfrm>
          <a:prstGeom prst="rect">
            <a:avLst/>
          </a:prstGeom>
          <a:noFill/>
        </p:spPr>
      </p:pic>
      <p:pic>
        <p:nvPicPr>
          <p:cNvPr id="70664" name="Picture 8" descr="Joaquim Barbosa">
            <a:hlinkClick r:id="rId9" tooltip="Joaquim Barbosa"/>
          </p:cNvPr>
          <p:cNvPicPr>
            <a:picLocks noChangeAspect="1" noChangeArrowheads="1"/>
          </p:cNvPicPr>
          <p:nvPr/>
        </p:nvPicPr>
        <p:blipFill>
          <a:blip r:embed="rId10" cstate="print"/>
          <a:srcRect/>
          <a:stretch>
            <a:fillRect/>
          </a:stretch>
        </p:blipFill>
        <p:spPr bwMode="auto">
          <a:xfrm>
            <a:off x="6667504" y="3214686"/>
            <a:ext cx="2857520" cy="3357586"/>
          </a:xfrm>
          <a:prstGeom prst="rect">
            <a:avLst/>
          </a:prstGeom>
          <a:noFill/>
        </p:spPr>
      </p:pic>
    </p:spTree>
    <p:extLst>
      <p:ext uri="{BB962C8B-B14F-4D97-AF65-F5344CB8AC3E}">
        <p14:creationId xmlns:p14="http://schemas.microsoft.com/office/powerpoint/2010/main" val="26817644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But… alliances with the “old” politicians…</a:t>
            </a:r>
          </a:p>
        </p:txBody>
      </p:sp>
      <p:sp>
        <p:nvSpPr>
          <p:cNvPr id="3" name="Content Placeholder 2"/>
          <p:cNvSpPr>
            <a:spLocks noGrp="1"/>
          </p:cNvSpPr>
          <p:nvPr>
            <p:ph idx="1"/>
          </p:nvPr>
        </p:nvSpPr>
        <p:spPr/>
        <p:txBody>
          <a:bodyPr/>
          <a:lstStyle/>
          <a:p>
            <a:pPr lvl="0"/>
            <a:r>
              <a:rPr lang="en-GB" sz="3600" dirty="0"/>
              <a:t>PT </a:t>
            </a:r>
            <a:r>
              <a:rPr lang="en-GB" sz="3600" b="1" dirty="0"/>
              <a:t>lacks majority in congress</a:t>
            </a:r>
            <a:r>
              <a:rPr lang="en-GB" sz="3600" dirty="0"/>
              <a:t>; </a:t>
            </a:r>
            <a:r>
              <a:rPr lang="en-GB" sz="3600" b="1" dirty="0"/>
              <a:t>needs to compromise; impact is watered down</a:t>
            </a:r>
          </a:p>
          <a:p>
            <a:pPr lvl="0"/>
            <a:r>
              <a:rPr lang="en-GB" sz="3600" dirty="0"/>
              <a:t>Criticised for reliance on “political barons” – e.g. </a:t>
            </a:r>
            <a:r>
              <a:rPr lang="en-GB" sz="3600" b="1" dirty="0"/>
              <a:t>José </a:t>
            </a:r>
            <a:r>
              <a:rPr lang="en-GB" sz="3600" b="1" dirty="0" err="1"/>
              <a:t>Sarney</a:t>
            </a:r>
            <a:r>
              <a:rPr lang="en-GB" sz="3600" b="1" dirty="0"/>
              <a:t>, Fernando </a:t>
            </a:r>
            <a:r>
              <a:rPr lang="en-GB" sz="3600" b="1" dirty="0" err="1"/>
              <a:t>Collor</a:t>
            </a:r>
            <a:r>
              <a:rPr lang="en-GB" sz="3600" b="1" dirty="0"/>
              <a:t>; Renan </a:t>
            </a:r>
            <a:r>
              <a:rPr lang="en-GB" sz="3600" b="1" dirty="0" err="1"/>
              <a:t>Calheiros</a:t>
            </a:r>
            <a:r>
              <a:rPr lang="en-GB" sz="3600" b="1" dirty="0"/>
              <a:t> </a:t>
            </a:r>
            <a:r>
              <a:rPr lang="en-GB" sz="3600" dirty="0"/>
              <a:t>(head of senate, later </a:t>
            </a:r>
            <a:r>
              <a:rPr lang="en-GB" sz="3600" b="1" dirty="0"/>
              <a:t>impeached on corruption charges</a:t>
            </a:r>
          </a:p>
          <a:p>
            <a:pPr lvl="0"/>
            <a:r>
              <a:rPr lang="en-GB" sz="3600" b="1" dirty="0"/>
              <a:t>These figures represent the “old” style of doing politics…</a:t>
            </a:r>
          </a:p>
          <a:p>
            <a:pPr marL="0" lvl="0" indent="0">
              <a:buNone/>
            </a:pPr>
            <a:endParaRPr lang="en-GB" dirty="0"/>
          </a:p>
        </p:txBody>
      </p:sp>
    </p:spTree>
    <p:extLst>
      <p:ext uri="{BB962C8B-B14F-4D97-AF65-F5344CB8AC3E}">
        <p14:creationId xmlns:p14="http://schemas.microsoft.com/office/powerpoint/2010/main" val="138949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2" descr="Sarneyoficial.jpg">
            <a:hlinkClick r:id="rId3"/>
          </p:cNvPr>
          <p:cNvPicPr>
            <a:picLocks noChangeAspect="1" noChangeArrowheads="1"/>
          </p:cNvPicPr>
          <p:nvPr/>
        </p:nvPicPr>
        <p:blipFill>
          <a:blip r:embed="rId4" cstate="print"/>
          <a:srcRect/>
          <a:stretch>
            <a:fillRect/>
          </a:stretch>
        </p:blipFill>
        <p:spPr bwMode="auto">
          <a:xfrm>
            <a:off x="1738283" y="214290"/>
            <a:ext cx="2603329" cy="3732328"/>
          </a:xfrm>
          <a:prstGeom prst="rect">
            <a:avLst/>
          </a:prstGeom>
          <a:noFill/>
        </p:spPr>
      </p:pic>
      <p:pic>
        <p:nvPicPr>
          <p:cNvPr id="5" name="Picture 2" descr="Fernando Collor de Mello">
            <a:hlinkClick r:id="rId5" tooltip="Fernando Collor de Mello"/>
          </p:cNvPr>
          <p:cNvPicPr>
            <a:picLocks noChangeAspect="1" noChangeArrowheads="1"/>
          </p:cNvPicPr>
          <p:nvPr/>
        </p:nvPicPr>
        <p:blipFill>
          <a:blip r:embed="rId6" cstate="print"/>
          <a:srcRect/>
          <a:stretch>
            <a:fillRect/>
          </a:stretch>
        </p:blipFill>
        <p:spPr bwMode="auto">
          <a:xfrm>
            <a:off x="4667240" y="1714488"/>
            <a:ext cx="2714644" cy="4000528"/>
          </a:xfrm>
          <a:prstGeom prst="rect">
            <a:avLst/>
          </a:prstGeom>
          <a:noFill/>
        </p:spPr>
      </p:pic>
      <p:pic>
        <p:nvPicPr>
          <p:cNvPr id="72706" name="Picture 2" descr="http://upload.wikimedia.org/wikipedia/commons/thumb/4/4f/Calheiros10102006.jpg/180px-Calheiros10102006.jpg">
            <a:hlinkClick r:id="rId7"/>
          </p:cNvPr>
          <p:cNvPicPr>
            <a:picLocks noChangeAspect="1" noChangeArrowheads="1"/>
          </p:cNvPicPr>
          <p:nvPr/>
        </p:nvPicPr>
        <p:blipFill>
          <a:blip r:embed="rId8" cstate="print"/>
          <a:srcRect/>
          <a:stretch>
            <a:fillRect/>
          </a:stretch>
        </p:blipFill>
        <p:spPr bwMode="auto">
          <a:xfrm>
            <a:off x="7739074" y="2928934"/>
            <a:ext cx="2500330" cy="3643338"/>
          </a:xfrm>
          <a:prstGeom prst="rect">
            <a:avLst/>
          </a:prstGeom>
          <a:noFill/>
        </p:spPr>
      </p:pic>
    </p:spTree>
    <p:extLst>
      <p:ext uri="{BB962C8B-B14F-4D97-AF65-F5344CB8AC3E}">
        <p14:creationId xmlns:p14="http://schemas.microsoft.com/office/powerpoint/2010/main" val="4269809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Weeks 1-2 next term</a:t>
            </a:r>
          </a:p>
        </p:txBody>
      </p:sp>
      <p:sp>
        <p:nvSpPr>
          <p:cNvPr id="3" name="Content Placeholder 2"/>
          <p:cNvSpPr>
            <a:spLocks noGrp="1"/>
          </p:cNvSpPr>
          <p:nvPr>
            <p:ph idx="1"/>
          </p:nvPr>
        </p:nvSpPr>
        <p:spPr/>
        <p:txBody>
          <a:bodyPr>
            <a:normAutofit lnSpcReduction="10000"/>
          </a:bodyPr>
          <a:lstStyle/>
          <a:p>
            <a:pPr marL="0" indent="0">
              <a:buNone/>
            </a:pPr>
            <a:r>
              <a:rPr lang="en-GB" b="1" dirty="0"/>
              <a:t>Week 1: Conclusions</a:t>
            </a:r>
          </a:p>
          <a:p>
            <a:r>
              <a:rPr lang="en-GB" dirty="0"/>
              <a:t>A brief look at Brazil since Lula: Dilma Rousseff and impeachment (2011-16); World Cup and Olympics; riots</a:t>
            </a:r>
          </a:p>
          <a:p>
            <a:r>
              <a:rPr lang="en-GB" dirty="0"/>
              <a:t>A look back at themes and trends in Brazilian history </a:t>
            </a:r>
          </a:p>
          <a:p>
            <a:r>
              <a:rPr lang="en-GB" b="1" dirty="0"/>
              <a:t>Seminar readings </a:t>
            </a:r>
            <a:r>
              <a:rPr lang="en-GB" dirty="0"/>
              <a:t>are detailed on course website as usual</a:t>
            </a:r>
          </a:p>
          <a:p>
            <a:r>
              <a:rPr lang="en-GB" b="1" dirty="0"/>
              <a:t>Week 2: Revision and exam practice</a:t>
            </a:r>
          </a:p>
          <a:p>
            <a:r>
              <a:rPr lang="en-GB" dirty="0"/>
              <a:t>12-1 lecture slot: </a:t>
            </a:r>
            <a:r>
              <a:rPr lang="en-GB" b="1" dirty="0"/>
              <a:t>one question from the sample paper, in exam conditions</a:t>
            </a:r>
          </a:p>
          <a:p>
            <a:r>
              <a:rPr lang="en-GB" dirty="0"/>
              <a:t>Seminar: revision techniques, discuss answers to sample paper questions, anything else you want to go over?</a:t>
            </a:r>
          </a:p>
          <a:p>
            <a:pPr marL="0" indent="0">
              <a:buNone/>
            </a:pPr>
            <a:endParaRPr lang="en-GB" b="1" dirty="0"/>
          </a:p>
        </p:txBody>
      </p:sp>
    </p:spTree>
    <p:extLst>
      <p:ext uri="{BB962C8B-B14F-4D97-AF65-F5344CB8AC3E}">
        <p14:creationId xmlns:p14="http://schemas.microsoft.com/office/powerpoint/2010/main" val="11254678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Economic policies</a:t>
            </a:r>
          </a:p>
        </p:txBody>
      </p:sp>
      <p:sp>
        <p:nvSpPr>
          <p:cNvPr id="3" name="Content Placeholder 2"/>
          <p:cNvSpPr>
            <a:spLocks noGrp="1"/>
          </p:cNvSpPr>
          <p:nvPr>
            <p:ph idx="1"/>
          </p:nvPr>
        </p:nvSpPr>
        <p:spPr/>
        <p:txBody>
          <a:bodyPr>
            <a:normAutofit/>
          </a:bodyPr>
          <a:lstStyle/>
          <a:p>
            <a:r>
              <a:rPr lang="en-GB" dirty="0"/>
              <a:t>Need to reassure </a:t>
            </a:r>
            <a:r>
              <a:rPr lang="en-GB" b="1" dirty="0"/>
              <a:t>international markets (prevent investors from pulling out) </a:t>
            </a:r>
            <a:r>
              <a:rPr lang="en-GB" b="1" dirty="0">
                <a:sym typeface="Wingdings" panose="05000000000000000000" pitchFamily="2" charset="2"/>
              </a:rPr>
              <a:t> economic policy is as conservative as that of FHC</a:t>
            </a:r>
            <a:endParaRPr lang="en-GB" b="1" dirty="0"/>
          </a:p>
          <a:p>
            <a:r>
              <a:rPr lang="en-GB" dirty="0"/>
              <a:t>High interest to discourage inflation; sticks to the IMF plan negotiated by Cardoso.</a:t>
            </a:r>
          </a:p>
          <a:p>
            <a:r>
              <a:rPr lang="en-GB" dirty="0"/>
              <a:t>Brazil doing well </a:t>
            </a:r>
            <a:r>
              <a:rPr lang="en-GB" b="1" dirty="0"/>
              <a:t>economically</a:t>
            </a:r>
            <a:r>
              <a:rPr lang="en-GB" dirty="0"/>
              <a:t> as result of FHC reforms: inflation under control; </a:t>
            </a:r>
            <a:r>
              <a:rPr lang="en-GB" i="1" dirty="0"/>
              <a:t>real</a:t>
            </a:r>
            <a:r>
              <a:rPr lang="en-GB" dirty="0"/>
              <a:t> strengthens; exports flourishing </a:t>
            </a:r>
          </a:p>
          <a:p>
            <a:r>
              <a:rPr lang="en-GB" dirty="0"/>
              <a:t>Brazil becomes </a:t>
            </a:r>
            <a:r>
              <a:rPr lang="en-GB" b="1" dirty="0"/>
              <a:t>world’s second biggest soya exporter</a:t>
            </a:r>
            <a:r>
              <a:rPr lang="en-GB" dirty="0"/>
              <a:t>; is on way to </a:t>
            </a:r>
            <a:r>
              <a:rPr lang="en-GB" b="1" dirty="0"/>
              <a:t>energy self-sufficiency;</a:t>
            </a:r>
            <a:r>
              <a:rPr lang="en-GB" dirty="0"/>
              <a:t> pioneers </a:t>
            </a:r>
            <a:r>
              <a:rPr lang="en-GB" b="1" dirty="0"/>
              <a:t>flex cars (ethanol and petrol) in 2004;</a:t>
            </a:r>
            <a:r>
              <a:rPr lang="en-GB" dirty="0"/>
              <a:t> develops </a:t>
            </a:r>
            <a:r>
              <a:rPr lang="en-GB" b="1" dirty="0"/>
              <a:t>sugar industry to produce ethanol; produces 40% of the world’s sugar by 2006</a:t>
            </a:r>
            <a:endParaRPr lang="en-GB" dirty="0"/>
          </a:p>
        </p:txBody>
      </p:sp>
    </p:spTree>
    <p:extLst>
      <p:ext uri="{BB962C8B-B14F-4D97-AF65-F5344CB8AC3E}">
        <p14:creationId xmlns:p14="http://schemas.microsoft.com/office/powerpoint/2010/main" val="2724511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Social reforms</a:t>
            </a:r>
          </a:p>
        </p:txBody>
      </p:sp>
      <p:sp>
        <p:nvSpPr>
          <p:cNvPr id="3" name="Content Placeholder 2"/>
          <p:cNvSpPr>
            <a:spLocks noGrp="1"/>
          </p:cNvSpPr>
          <p:nvPr>
            <p:ph idx="1"/>
          </p:nvPr>
        </p:nvSpPr>
        <p:spPr/>
        <p:txBody>
          <a:bodyPr>
            <a:normAutofit fontScale="92500" lnSpcReduction="10000"/>
          </a:bodyPr>
          <a:lstStyle/>
          <a:p>
            <a:pPr lvl="0"/>
            <a:r>
              <a:rPr lang="en-GB" b="1" dirty="0" err="1"/>
              <a:t>Fome</a:t>
            </a:r>
            <a:r>
              <a:rPr lang="en-GB" b="1" dirty="0"/>
              <a:t> Zero (Zero Hunger) programme: combat hunger </a:t>
            </a:r>
            <a:r>
              <a:rPr lang="en-GB" dirty="0"/>
              <a:t>(still significant problem)</a:t>
            </a:r>
            <a:endParaRPr lang="en-GB" b="1" dirty="0"/>
          </a:p>
          <a:p>
            <a:pPr lvl="0"/>
            <a:r>
              <a:rPr lang="en-GB" dirty="0"/>
              <a:t>More significant “</a:t>
            </a:r>
            <a:r>
              <a:rPr lang="en-GB" b="1" dirty="0" err="1"/>
              <a:t>Bolsa</a:t>
            </a:r>
            <a:r>
              <a:rPr lang="en-GB" b="1" dirty="0"/>
              <a:t> </a:t>
            </a:r>
            <a:r>
              <a:rPr lang="en-GB" b="1" dirty="0" err="1"/>
              <a:t>Família</a:t>
            </a:r>
            <a:r>
              <a:rPr lang="en-GB" dirty="0"/>
              <a:t>” (“Family Purse”) programme: based on “</a:t>
            </a:r>
            <a:r>
              <a:rPr lang="en-GB" dirty="0" err="1"/>
              <a:t>Bolsa</a:t>
            </a:r>
            <a:r>
              <a:rPr lang="en-GB" dirty="0"/>
              <a:t> </a:t>
            </a:r>
            <a:r>
              <a:rPr lang="en-GB" dirty="0" err="1"/>
              <a:t>Escola</a:t>
            </a:r>
            <a:r>
              <a:rPr lang="en-GB" dirty="0"/>
              <a:t>” under FHC; basic nutrition to women and children if children </a:t>
            </a:r>
            <a:r>
              <a:rPr lang="en-GB" b="1" dirty="0"/>
              <a:t>stay in school</a:t>
            </a:r>
            <a:r>
              <a:rPr lang="en-GB" dirty="0"/>
              <a:t>. </a:t>
            </a:r>
          </a:p>
          <a:p>
            <a:pPr lvl="0"/>
            <a:r>
              <a:rPr lang="en-GB" dirty="0"/>
              <a:t>Especially significant in </a:t>
            </a:r>
            <a:r>
              <a:rPr lang="en-GB" b="1" dirty="0"/>
              <a:t>north-east: boosts PT’s popularity in NE </a:t>
            </a:r>
          </a:p>
          <a:p>
            <a:pPr lvl="0"/>
            <a:r>
              <a:rPr lang="en-GB" dirty="0"/>
              <a:t>By 2011, </a:t>
            </a:r>
            <a:r>
              <a:rPr lang="en-GB" b="1" dirty="0"/>
              <a:t>26% of the Brazilian population were covered by the programme. </a:t>
            </a:r>
          </a:p>
          <a:p>
            <a:pPr lvl="0"/>
            <a:r>
              <a:rPr lang="en-GB" b="1" dirty="0"/>
              <a:t>But: </a:t>
            </a:r>
            <a:r>
              <a:rPr lang="en-GB" dirty="0"/>
              <a:t>high </a:t>
            </a:r>
            <a:r>
              <a:rPr lang="en-GB" b="1" dirty="0"/>
              <a:t>unemployment</a:t>
            </a:r>
            <a:r>
              <a:rPr lang="en-GB" dirty="0"/>
              <a:t>; </a:t>
            </a:r>
            <a:r>
              <a:rPr lang="en-GB" b="1" dirty="0"/>
              <a:t>wages</a:t>
            </a:r>
            <a:r>
              <a:rPr lang="en-GB" dirty="0"/>
              <a:t> fall </a:t>
            </a:r>
            <a:r>
              <a:rPr lang="en-GB" b="1" dirty="0"/>
              <a:t>14%</a:t>
            </a:r>
            <a:r>
              <a:rPr lang="en-GB" dirty="0"/>
              <a:t> from 2002-2003. </a:t>
            </a:r>
          </a:p>
          <a:p>
            <a:pPr lvl="0"/>
            <a:r>
              <a:rPr lang="en-GB" dirty="0"/>
              <a:t>Huge income differences</a:t>
            </a:r>
          </a:p>
          <a:p>
            <a:pPr lvl="0"/>
            <a:r>
              <a:rPr lang="en-GB" b="1" dirty="0"/>
              <a:t>Afro-Brazilians: 45% of population but 65% of poor</a:t>
            </a:r>
            <a:endParaRPr lang="en-GB" dirty="0"/>
          </a:p>
        </p:txBody>
      </p:sp>
    </p:spTree>
    <p:extLst>
      <p:ext uri="{BB962C8B-B14F-4D97-AF65-F5344CB8AC3E}">
        <p14:creationId xmlns:p14="http://schemas.microsoft.com/office/powerpoint/2010/main" val="8589611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pic>
        <p:nvPicPr>
          <p:cNvPr id="1026" name="Picture 2" descr="File:Lulaspeec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5100" y="774700"/>
            <a:ext cx="8928100" cy="5907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24761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Corruption: the 2005 “</a:t>
            </a:r>
            <a:r>
              <a:rPr lang="en-GB" b="1" dirty="0" err="1"/>
              <a:t>mensalão</a:t>
            </a:r>
            <a:r>
              <a:rPr lang="en-GB" b="1" dirty="0"/>
              <a:t>” scandal</a:t>
            </a:r>
          </a:p>
        </p:txBody>
      </p:sp>
      <p:sp>
        <p:nvSpPr>
          <p:cNvPr id="3" name="Content Placeholder 2"/>
          <p:cNvSpPr>
            <a:spLocks noGrp="1"/>
          </p:cNvSpPr>
          <p:nvPr>
            <p:ph idx="1"/>
          </p:nvPr>
        </p:nvSpPr>
        <p:spPr/>
        <p:txBody>
          <a:bodyPr>
            <a:normAutofit/>
          </a:bodyPr>
          <a:lstStyle/>
          <a:p>
            <a:pPr lvl="0"/>
            <a:r>
              <a:rPr lang="en-GB" b="1" dirty="0"/>
              <a:t>Massive “big monthly payment” scandal: </a:t>
            </a:r>
            <a:r>
              <a:rPr lang="en-GB" dirty="0"/>
              <a:t>PT congressional leaders systematically buy votes for cash</a:t>
            </a:r>
          </a:p>
          <a:p>
            <a:pPr lvl="0"/>
            <a:r>
              <a:rPr lang="en-GB" dirty="0"/>
              <a:t>Every member of Lula’s close circle indicted: </a:t>
            </a:r>
          </a:p>
          <a:p>
            <a:pPr lvl="0"/>
            <a:r>
              <a:rPr lang="en-GB" dirty="0"/>
              <a:t>José </a:t>
            </a:r>
            <a:r>
              <a:rPr lang="en-GB" dirty="0" err="1"/>
              <a:t>Dirceu</a:t>
            </a:r>
            <a:r>
              <a:rPr lang="en-GB" dirty="0"/>
              <a:t>, Lula’s chief of staff, resigns 2005, expelled from politics until 2016 </a:t>
            </a:r>
          </a:p>
          <a:p>
            <a:pPr lvl="0"/>
            <a:r>
              <a:rPr lang="en-GB" b="1" dirty="0"/>
              <a:t>Antonio </a:t>
            </a:r>
            <a:r>
              <a:rPr lang="en-GB" b="1" dirty="0" err="1"/>
              <a:t>Palocci</a:t>
            </a:r>
            <a:r>
              <a:rPr lang="en-GB" dirty="0"/>
              <a:t>, finance minister, also forced to resign</a:t>
            </a:r>
          </a:p>
          <a:p>
            <a:pPr lvl="0"/>
            <a:r>
              <a:rPr lang="en-GB" dirty="0"/>
              <a:t>High profile trials</a:t>
            </a:r>
          </a:p>
          <a:p>
            <a:pPr lvl="0"/>
            <a:r>
              <a:rPr lang="en-GB" b="1" dirty="0"/>
              <a:t>Several politicians are serving prison sentences (unprecedented in Brazil)</a:t>
            </a:r>
            <a:endParaRPr lang="en-GB" dirty="0"/>
          </a:p>
          <a:p>
            <a:endParaRPr lang="en-GB" dirty="0"/>
          </a:p>
        </p:txBody>
      </p:sp>
    </p:spTree>
    <p:extLst>
      <p:ext uri="{BB962C8B-B14F-4D97-AF65-F5344CB8AC3E}">
        <p14:creationId xmlns:p14="http://schemas.microsoft.com/office/powerpoint/2010/main" val="37074906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a:t>
            </a:r>
            <a:r>
              <a:rPr lang="en-GB" b="1" dirty="0" err="1"/>
              <a:t>mensalão</a:t>
            </a:r>
            <a:r>
              <a:rPr lang="en-GB" b="1" dirty="0"/>
              <a:t> and old-school politicians</a:t>
            </a:r>
          </a:p>
        </p:txBody>
      </p:sp>
      <p:sp>
        <p:nvSpPr>
          <p:cNvPr id="3" name="Content Placeholder 2"/>
          <p:cNvSpPr>
            <a:spLocks noGrp="1"/>
          </p:cNvSpPr>
          <p:nvPr>
            <p:ph idx="1"/>
          </p:nvPr>
        </p:nvSpPr>
        <p:spPr/>
        <p:txBody>
          <a:bodyPr>
            <a:normAutofit lnSpcReduction="10000"/>
          </a:bodyPr>
          <a:lstStyle/>
          <a:p>
            <a:r>
              <a:rPr lang="en-GB" dirty="0"/>
              <a:t>PT needs to cosy up even more to </a:t>
            </a:r>
            <a:r>
              <a:rPr lang="en-GB" b="1" dirty="0"/>
              <a:t>regional political machines( </a:t>
            </a:r>
            <a:r>
              <a:rPr lang="en-GB" dirty="0"/>
              <a:t>political cartels, controlled by local bosses, aim to get a</a:t>
            </a:r>
            <a:r>
              <a:rPr lang="en-GB" b="1" dirty="0"/>
              <a:t>ccess to power and state resources – “physiological” rather than “ideological”</a:t>
            </a:r>
          </a:p>
          <a:p>
            <a:r>
              <a:rPr lang="en-GB" b="1" dirty="0"/>
              <a:t>R</a:t>
            </a:r>
            <a:r>
              <a:rPr lang="en-GB" dirty="0"/>
              <a:t>egional machines prospered under military and FHC, still v powerful. </a:t>
            </a:r>
          </a:p>
          <a:p>
            <a:r>
              <a:rPr lang="en-GB" b="1" dirty="0"/>
              <a:t>1988 constitution: disproportionate weight to small states: </a:t>
            </a:r>
            <a:r>
              <a:rPr lang="en-GB" dirty="0"/>
              <a:t>e.g</a:t>
            </a:r>
            <a:r>
              <a:rPr lang="en-GB" b="1" dirty="0"/>
              <a:t>. Roraima has one deputy per 26,000 citizens, state of SP has one deputy per 336,000.</a:t>
            </a:r>
          </a:p>
          <a:p>
            <a:pPr lvl="0"/>
            <a:r>
              <a:rPr lang="en-GB" dirty="0"/>
              <a:t>Lula courts unsavoury old-school politicians</a:t>
            </a:r>
          </a:p>
          <a:p>
            <a:pPr lvl="0"/>
            <a:r>
              <a:rPr lang="en-GB" b="1" dirty="0"/>
              <a:t>Ratings temporarily affected but </a:t>
            </a:r>
            <a:r>
              <a:rPr lang="en-GB" b="1" dirty="0" err="1"/>
              <a:t>mensalão</a:t>
            </a:r>
            <a:r>
              <a:rPr lang="en-GB" b="1" dirty="0"/>
              <a:t> scandal never “stuck” to Lula himself.</a:t>
            </a:r>
            <a:endParaRPr lang="en-GB" dirty="0"/>
          </a:p>
        </p:txBody>
      </p:sp>
    </p:spTree>
    <p:extLst>
      <p:ext uri="{BB962C8B-B14F-4D97-AF65-F5344CB8AC3E}">
        <p14:creationId xmlns:p14="http://schemas.microsoft.com/office/powerpoint/2010/main" val="27954373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Meanwhile, other splits in the PT…</a:t>
            </a:r>
          </a:p>
        </p:txBody>
      </p:sp>
      <p:sp>
        <p:nvSpPr>
          <p:cNvPr id="3" name="Content Placeholder 2"/>
          <p:cNvSpPr>
            <a:spLocks noGrp="1"/>
          </p:cNvSpPr>
          <p:nvPr>
            <p:ph idx="1"/>
          </p:nvPr>
        </p:nvSpPr>
        <p:spPr/>
        <p:txBody>
          <a:bodyPr>
            <a:normAutofit/>
          </a:bodyPr>
          <a:lstStyle/>
          <a:p>
            <a:pPr lvl="0"/>
            <a:r>
              <a:rPr lang="en-GB" sz="3600" dirty="0"/>
              <a:t>Left is dissatisfied with pace of social change</a:t>
            </a:r>
          </a:p>
          <a:p>
            <a:pPr lvl="0"/>
            <a:r>
              <a:rPr lang="en-GB" sz="3600" dirty="0"/>
              <a:t>New party, </a:t>
            </a:r>
            <a:r>
              <a:rPr lang="en-GB" sz="3600" b="1" dirty="0"/>
              <a:t>PSOL, headed by former PT member </a:t>
            </a:r>
            <a:r>
              <a:rPr lang="en-GB" sz="3600" b="1" dirty="0" err="1"/>
              <a:t>Heloisa</a:t>
            </a:r>
            <a:r>
              <a:rPr lang="en-GB" sz="3600" b="1" dirty="0"/>
              <a:t> Helena, </a:t>
            </a:r>
            <a:r>
              <a:rPr lang="en-GB" sz="3600" dirty="0"/>
              <a:t>competes with PT from 2005</a:t>
            </a:r>
          </a:p>
          <a:p>
            <a:pPr lvl="0"/>
            <a:r>
              <a:rPr lang="en-GB" sz="3600" b="1" dirty="0"/>
              <a:t>Marina Silva </a:t>
            </a:r>
            <a:r>
              <a:rPr lang="en-GB" sz="3600" dirty="0"/>
              <a:t>(environment minister) </a:t>
            </a:r>
            <a:r>
              <a:rPr lang="en-GB" sz="3600" b="1" dirty="0"/>
              <a:t>resigns in 2008 over failures on green issues; joins Green Party, runs for president against </a:t>
            </a:r>
            <a:r>
              <a:rPr lang="en-GB" sz="3600" b="1" dirty="0" err="1"/>
              <a:t>Dilma</a:t>
            </a:r>
            <a:r>
              <a:rPr lang="en-GB" sz="3600" b="1" dirty="0"/>
              <a:t> </a:t>
            </a:r>
            <a:r>
              <a:rPr lang="en-GB" sz="3600" b="1" dirty="0" err="1"/>
              <a:t>Rousseff</a:t>
            </a:r>
            <a:r>
              <a:rPr lang="en-GB" sz="3600" b="1" dirty="0"/>
              <a:t> in 2010 and gets 20% of votes; will run against her again in 2014.</a:t>
            </a:r>
            <a:endParaRPr lang="en-GB" sz="3600" dirty="0"/>
          </a:p>
        </p:txBody>
      </p:sp>
    </p:spTree>
    <p:extLst>
      <p:ext uri="{BB962C8B-B14F-4D97-AF65-F5344CB8AC3E}">
        <p14:creationId xmlns:p14="http://schemas.microsoft.com/office/powerpoint/2010/main" val="4303047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2050" name="Picture 2" descr="http://oglobo.globo.com/blogs/arquivos_upload/2012/07/129_289-alt-marin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5100" y="749300"/>
            <a:ext cx="9245600" cy="49910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70847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PT: Raising Brazil’s world profile</a:t>
            </a:r>
          </a:p>
        </p:txBody>
      </p:sp>
      <p:sp>
        <p:nvSpPr>
          <p:cNvPr id="3" name="Content Placeholder 2"/>
          <p:cNvSpPr>
            <a:spLocks noGrp="1"/>
          </p:cNvSpPr>
          <p:nvPr>
            <p:ph idx="1"/>
          </p:nvPr>
        </p:nvSpPr>
        <p:spPr/>
        <p:txBody>
          <a:bodyPr>
            <a:normAutofit fontScale="85000" lnSpcReduction="20000"/>
          </a:bodyPr>
          <a:lstStyle/>
          <a:p>
            <a:pPr lvl="0"/>
            <a:r>
              <a:rPr lang="en-GB" dirty="0"/>
              <a:t>Lula criticised for travelling a lot while in office</a:t>
            </a:r>
          </a:p>
          <a:p>
            <a:pPr lvl="0"/>
            <a:r>
              <a:rPr lang="en-GB" dirty="0"/>
              <a:t>Significant achievements in raising Brazil’s international profile </a:t>
            </a:r>
          </a:p>
          <a:p>
            <a:pPr lvl="0"/>
            <a:r>
              <a:rPr lang="en-GB" dirty="0"/>
              <a:t>Brazil positions self as </a:t>
            </a:r>
            <a:r>
              <a:rPr lang="en-GB" b="1" dirty="0"/>
              <a:t>leader of the third world</a:t>
            </a:r>
            <a:r>
              <a:rPr lang="en-GB" dirty="0"/>
              <a:t>; one of the BRICs </a:t>
            </a:r>
            <a:r>
              <a:rPr lang="en-GB" b="1" dirty="0"/>
              <a:t>Brazil, Russia, India, China</a:t>
            </a:r>
            <a:endParaRPr lang="en-GB" dirty="0"/>
          </a:p>
          <a:p>
            <a:pPr lvl="0"/>
            <a:r>
              <a:rPr lang="en-GB" dirty="0"/>
              <a:t>Active within Latin America, e.g. MERCOSUR (trade organisation, counterweight to US)</a:t>
            </a:r>
          </a:p>
          <a:p>
            <a:pPr lvl="0"/>
            <a:r>
              <a:rPr lang="en-GB" dirty="0"/>
              <a:t>Role of </a:t>
            </a:r>
            <a:r>
              <a:rPr lang="en-GB" b="1" dirty="0"/>
              <a:t>moderate:</a:t>
            </a:r>
            <a:r>
              <a:rPr lang="en-GB" dirty="0"/>
              <a:t> interaction not alignment, with more radical new left in </a:t>
            </a:r>
            <a:r>
              <a:rPr lang="en-GB" dirty="0" err="1"/>
              <a:t>Lat</a:t>
            </a:r>
            <a:r>
              <a:rPr lang="en-GB" dirty="0"/>
              <a:t> Am (Chávez, Morales...); good relations with both Bush and Chávez, plus </a:t>
            </a:r>
            <a:r>
              <a:rPr lang="en-GB" dirty="0" err="1"/>
              <a:t>Raúl</a:t>
            </a:r>
            <a:r>
              <a:rPr lang="en-GB" dirty="0"/>
              <a:t> Castro too; mediation in Colombia/ Venezuela; </a:t>
            </a:r>
          </a:p>
          <a:p>
            <a:pPr lvl="0"/>
            <a:r>
              <a:rPr lang="en-GB" dirty="0"/>
              <a:t>Obama at 2009 G20 summit: Lula is “the man”, “the most popular leader on the planet”</a:t>
            </a:r>
          </a:p>
          <a:p>
            <a:pPr lvl="0"/>
            <a:r>
              <a:rPr lang="en-GB" dirty="0"/>
              <a:t>Role in </a:t>
            </a:r>
            <a:r>
              <a:rPr lang="en-GB" b="1" dirty="0"/>
              <a:t>peace keeping e.g. Haiti</a:t>
            </a:r>
          </a:p>
          <a:p>
            <a:pPr lvl="0"/>
            <a:r>
              <a:rPr lang="en-GB" b="1" dirty="0"/>
              <a:t>High-profile sporting events: 2014 World Cup, 2016 Olympics</a:t>
            </a:r>
            <a:endParaRPr lang="en-GB" dirty="0"/>
          </a:p>
          <a:p>
            <a:endParaRPr lang="en-GB" dirty="0"/>
          </a:p>
        </p:txBody>
      </p:sp>
    </p:spTree>
    <p:extLst>
      <p:ext uri="{BB962C8B-B14F-4D97-AF65-F5344CB8AC3E}">
        <p14:creationId xmlns:p14="http://schemas.microsoft.com/office/powerpoint/2010/main" val="10165593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BRIC leaders</a:t>
            </a:r>
          </a:p>
        </p:txBody>
      </p:sp>
      <p:sp>
        <p:nvSpPr>
          <p:cNvPr id="3" name="Content Placeholder 2"/>
          <p:cNvSpPr>
            <a:spLocks noGrp="1"/>
          </p:cNvSpPr>
          <p:nvPr>
            <p:ph idx="1"/>
          </p:nvPr>
        </p:nvSpPr>
        <p:spPr/>
        <p:txBody>
          <a:bodyPr/>
          <a:lstStyle/>
          <a:p>
            <a:endParaRPr lang="en-GB" dirty="0"/>
          </a:p>
        </p:txBody>
      </p:sp>
      <p:pic>
        <p:nvPicPr>
          <p:cNvPr id="58370" name="Picture 2" descr="http://upload.wikimedia.org/wikipedia/commons/thumb/0/08/BRIC_leaders_in_2008.jpg/220px-BRIC_leaders_in_2008.jpg">
            <a:hlinkClick r:id="rId3"/>
          </p:cNvPr>
          <p:cNvPicPr>
            <a:picLocks noChangeAspect="1" noChangeArrowheads="1"/>
          </p:cNvPicPr>
          <p:nvPr/>
        </p:nvPicPr>
        <p:blipFill>
          <a:blip r:embed="rId4" cstate="print"/>
          <a:srcRect/>
          <a:stretch>
            <a:fillRect/>
          </a:stretch>
        </p:blipFill>
        <p:spPr bwMode="auto">
          <a:xfrm>
            <a:off x="3452794" y="1714488"/>
            <a:ext cx="4857784" cy="3714776"/>
          </a:xfrm>
          <a:prstGeom prst="rect">
            <a:avLst/>
          </a:prstGeom>
          <a:noFill/>
        </p:spPr>
      </p:pic>
    </p:spTree>
    <p:extLst>
      <p:ext uri="{BB962C8B-B14F-4D97-AF65-F5344CB8AC3E}">
        <p14:creationId xmlns:p14="http://schemas.microsoft.com/office/powerpoint/2010/main" val="3940099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66562" name="Picture 2" descr="Obama (dir.) cumprimenta o presidente Lula durante cúpula do G20, em Londres Foto: BBC Brasil"/>
          <p:cNvPicPr>
            <a:picLocks noChangeAspect="1" noChangeArrowheads="1"/>
          </p:cNvPicPr>
          <p:nvPr/>
        </p:nvPicPr>
        <p:blipFill>
          <a:blip r:embed="rId3" cstate="print"/>
          <a:srcRect/>
          <a:stretch>
            <a:fillRect/>
          </a:stretch>
        </p:blipFill>
        <p:spPr bwMode="auto">
          <a:xfrm>
            <a:off x="1952596" y="571480"/>
            <a:ext cx="8072494" cy="5929354"/>
          </a:xfrm>
          <a:prstGeom prst="rect">
            <a:avLst/>
          </a:prstGeom>
          <a:noFill/>
        </p:spPr>
      </p:pic>
    </p:spTree>
    <p:extLst>
      <p:ext uri="{BB962C8B-B14F-4D97-AF65-F5344CB8AC3E}">
        <p14:creationId xmlns:p14="http://schemas.microsoft.com/office/powerpoint/2010/main" val="2466224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Last time…</a:t>
            </a:r>
          </a:p>
        </p:txBody>
      </p:sp>
      <p:sp>
        <p:nvSpPr>
          <p:cNvPr id="3" name="Content Placeholder 2"/>
          <p:cNvSpPr>
            <a:spLocks noGrp="1"/>
          </p:cNvSpPr>
          <p:nvPr>
            <p:ph idx="1"/>
          </p:nvPr>
        </p:nvSpPr>
        <p:spPr/>
        <p:txBody>
          <a:bodyPr/>
          <a:lstStyle/>
          <a:p>
            <a:pPr lvl="0"/>
            <a:r>
              <a:rPr lang="en-GB" sz="4000" dirty="0"/>
              <a:t>Politics in the 1980s: “</a:t>
            </a:r>
            <a:r>
              <a:rPr lang="en-GB" sz="4000" dirty="0" err="1"/>
              <a:t>abertura</a:t>
            </a:r>
            <a:r>
              <a:rPr lang="en-GB" sz="4000" dirty="0"/>
              <a:t>” process initiated by military eventually brings a new generation of democratic politicians into power</a:t>
            </a:r>
          </a:p>
          <a:p>
            <a:pPr lvl="0"/>
            <a:r>
              <a:rPr lang="en-GB" sz="4000" dirty="0"/>
              <a:t>Into 1990s: does anything </a:t>
            </a:r>
            <a:r>
              <a:rPr lang="en-GB" sz="4000" b="1" dirty="0"/>
              <a:t>improve </a:t>
            </a:r>
            <a:r>
              <a:rPr lang="en-GB" sz="4000" dirty="0"/>
              <a:t>as result of democratic transition?</a:t>
            </a:r>
          </a:p>
          <a:p>
            <a:endParaRPr lang="en-GB" dirty="0"/>
          </a:p>
        </p:txBody>
      </p:sp>
    </p:spTree>
    <p:extLst>
      <p:ext uri="{BB962C8B-B14F-4D97-AF65-F5344CB8AC3E}">
        <p14:creationId xmlns:p14="http://schemas.microsoft.com/office/powerpoint/2010/main" val="16021270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2007 announcement that Brazil will host 2014 World Cup</a:t>
            </a:r>
          </a:p>
        </p:txBody>
      </p:sp>
      <p:sp>
        <p:nvSpPr>
          <p:cNvPr id="3" name="Content Placeholder 2"/>
          <p:cNvSpPr>
            <a:spLocks noGrp="1"/>
          </p:cNvSpPr>
          <p:nvPr>
            <p:ph idx="1"/>
          </p:nvPr>
        </p:nvSpPr>
        <p:spPr/>
        <p:txBody>
          <a:bodyPr/>
          <a:lstStyle/>
          <a:p>
            <a:endParaRPr lang="en-GB" dirty="0"/>
          </a:p>
        </p:txBody>
      </p:sp>
      <p:pic>
        <p:nvPicPr>
          <p:cNvPr id="4098" name="Picture 2" descr="Former Brazil star Romario, Brazil coach Dunga, and Brazilian President Luiz Inacio Lula da Silva in Zuri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2700" y="1825625"/>
            <a:ext cx="6070600" cy="4600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33811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Lula’s second term: successes</a:t>
            </a:r>
          </a:p>
        </p:txBody>
      </p:sp>
      <p:sp>
        <p:nvSpPr>
          <p:cNvPr id="3" name="Content Placeholder 2"/>
          <p:cNvSpPr>
            <a:spLocks noGrp="1"/>
          </p:cNvSpPr>
          <p:nvPr>
            <p:ph idx="1"/>
          </p:nvPr>
        </p:nvSpPr>
        <p:spPr/>
        <p:txBody>
          <a:bodyPr>
            <a:normAutofit lnSpcReduction="10000"/>
          </a:bodyPr>
          <a:lstStyle/>
          <a:p>
            <a:pPr lvl="0"/>
            <a:r>
              <a:rPr lang="en-GB" dirty="0"/>
              <a:t>Despite problems, PT and Lula still pretty popular; comfortable win in 2006 second round</a:t>
            </a:r>
          </a:p>
          <a:p>
            <a:pPr lvl="0"/>
            <a:r>
              <a:rPr lang="en-GB" b="1" dirty="0"/>
              <a:t>Economy </a:t>
            </a:r>
            <a:r>
              <a:rPr lang="en-GB" dirty="0"/>
              <a:t>continued well: </a:t>
            </a:r>
            <a:r>
              <a:rPr lang="en-GB" b="1" dirty="0"/>
              <a:t>growth; inflation under control</a:t>
            </a:r>
          </a:p>
          <a:p>
            <a:pPr lvl="0"/>
            <a:r>
              <a:rPr lang="en-GB" dirty="0"/>
              <a:t>Brazil weathered 2008 global crisis well (diversified economy) </a:t>
            </a:r>
          </a:p>
          <a:p>
            <a:pPr lvl="0"/>
            <a:r>
              <a:rPr lang="en-GB" dirty="0"/>
              <a:t>Major global </a:t>
            </a:r>
            <a:r>
              <a:rPr lang="en-GB" b="1" dirty="0"/>
              <a:t>commodities boom –</a:t>
            </a:r>
            <a:r>
              <a:rPr lang="en-GB" dirty="0"/>
              <a:t>mining, agricultural products e.g. </a:t>
            </a:r>
            <a:r>
              <a:rPr lang="en-GB" b="1" dirty="0"/>
              <a:t>soya, sugar, oranges, coffee…</a:t>
            </a:r>
          </a:p>
          <a:p>
            <a:pPr lvl="0"/>
            <a:r>
              <a:rPr lang="en-GB" dirty="0"/>
              <a:t>Inherited stable economy from FHC, who also reformed the banking system; </a:t>
            </a:r>
          </a:p>
          <a:p>
            <a:pPr lvl="0"/>
            <a:r>
              <a:rPr lang="en-GB" dirty="0"/>
              <a:t>D</a:t>
            </a:r>
            <a:r>
              <a:rPr lang="en-GB" b="1" dirty="0"/>
              <a:t>eclining birth rates: n</a:t>
            </a:r>
            <a:r>
              <a:rPr lang="en-GB" dirty="0"/>
              <a:t>et annual population increase fell from </a:t>
            </a:r>
            <a:r>
              <a:rPr lang="en-GB" b="1" dirty="0"/>
              <a:t>2.7% per year in 1980, to 1.9% in 2005.</a:t>
            </a:r>
            <a:r>
              <a:rPr lang="en-GB" dirty="0"/>
              <a:t> </a:t>
            </a:r>
          </a:p>
        </p:txBody>
      </p:sp>
    </p:spTree>
    <p:extLst>
      <p:ext uri="{BB962C8B-B14F-4D97-AF65-F5344CB8AC3E}">
        <p14:creationId xmlns:p14="http://schemas.microsoft.com/office/powerpoint/2010/main" val="34083306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Lula’s second term &amp; beyond: challenges</a:t>
            </a:r>
          </a:p>
        </p:txBody>
      </p:sp>
      <p:sp>
        <p:nvSpPr>
          <p:cNvPr id="3" name="Content Placeholder 2"/>
          <p:cNvSpPr>
            <a:spLocks noGrp="1"/>
          </p:cNvSpPr>
          <p:nvPr>
            <p:ph idx="1"/>
          </p:nvPr>
        </p:nvSpPr>
        <p:spPr/>
        <p:txBody>
          <a:bodyPr/>
          <a:lstStyle/>
          <a:p>
            <a:pPr lvl="0"/>
            <a:r>
              <a:rPr lang="en-GB" sz="3200" b="1" dirty="0"/>
              <a:t>Education remains huge challenge: </a:t>
            </a:r>
          </a:p>
          <a:p>
            <a:pPr lvl="0"/>
            <a:r>
              <a:rPr lang="en-GB" sz="3200" b="1" dirty="0"/>
              <a:t>13%</a:t>
            </a:r>
            <a:r>
              <a:rPr lang="en-GB" sz="3200" dirty="0"/>
              <a:t> Brazilians still completely illiterate by 2009; </a:t>
            </a:r>
            <a:r>
              <a:rPr lang="en-GB" sz="3200" b="1" dirty="0"/>
              <a:t>one of the lowest rates of literacy in Latin America</a:t>
            </a:r>
            <a:r>
              <a:rPr lang="en-GB" sz="3200" dirty="0"/>
              <a:t>, only Haiti and four Central American countries (much smaller and poorer) do worse</a:t>
            </a:r>
          </a:p>
          <a:p>
            <a:pPr lvl="0"/>
            <a:r>
              <a:rPr lang="en-GB" sz="3200" dirty="0"/>
              <a:t>Major </a:t>
            </a:r>
            <a:r>
              <a:rPr lang="en-GB" sz="3200" b="1" dirty="0"/>
              <a:t>social inequality </a:t>
            </a:r>
            <a:r>
              <a:rPr lang="en-GB" sz="3200" dirty="0"/>
              <a:t>continues. Brazil in the upper 50s and lower 60s of </a:t>
            </a:r>
            <a:r>
              <a:rPr lang="en-GB" sz="3200" dirty="0" err="1"/>
              <a:t>Gini</a:t>
            </a:r>
            <a:r>
              <a:rPr lang="en-GB" sz="3200" dirty="0"/>
              <a:t> index; most </a:t>
            </a:r>
            <a:r>
              <a:rPr lang="en-GB" sz="3200" dirty="0" err="1"/>
              <a:t>Lat</a:t>
            </a:r>
            <a:r>
              <a:rPr lang="en-GB" sz="3200" dirty="0"/>
              <a:t> Am countries in mid-to-upper 50s; “developed” countries are in 30s and 40s. </a:t>
            </a:r>
          </a:p>
          <a:p>
            <a:endParaRPr lang="en-GB" dirty="0"/>
          </a:p>
        </p:txBody>
      </p:sp>
    </p:spTree>
    <p:extLst>
      <p:ext uri="{BB962C8B-B14F-4D97-AF65-F5344CB8AC3E}">
        <p14:creationId xmlns:p14="http://schemas.microsoft.com/office/powerpoint/2010/main" val="37683922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Seminar questions: Brazil since Fernando Henrique Cardoso</a:t>
            </a:r>
          </a:p>
        </p:txBody>
      </p:sp>
      <p:sp>
        <p:nvSpPr>
          <p:cNvPr id="3" name="Content Placeholder 2"/>
          <p:cNvSpPr>
            <a:spLocks noGrp="1"/>
          </p:cNvSpPr>
          <p:nvPr>
            <p:ph idx="1"/>
          </p:nvPr>
        </p:nvSpPr>
        <p:spPr/>
        <p:txBody>
          <a:bodyPr/>
          <a:lstStyle/>
          <a:p>
            <a:r>
              <a:rPr lang="en-GB" sz="3600" dirty="0"/>
              <a:t>Were Lula’s successes all thanks to FHC?</a:t>
            </a:r>
          </a:p>
          <a:p>
            <a:r>
              <a:rPr lang="en-GB" sz="3600" dirty="0"/>
              <a:t>Did the election of Lula and the PT represent a new departure for Brazilian politics and national life?</a:t>
            </a:r>
          </a:p>
          <a:p>
            <a:r>
              <a:rPr lang="en-GB" sz="3600" dirty="0"/>
              <a:t>Did electoral victory change the PT itself? How?</a:t>
            </a:r>
          </a:p>
          <a:p>
            <a:r>
              <a:rPr lang="en-GB" sz="3600" dirty="0"/>
              <a:t>How has Brazil’s international profile shifted in the last 20 years or so? Is this significant</a:t>
            </a:r>
            <a:r>
              <a:rPr lang="en-GB" sz="3200" dirty="0"/>
              <a:t>?</a:t>
            </a:r>
          </a:p>
          <a:p>
            <a:endParaRPr lang="en-GB" dirty="0"/>
          </a:p>
        </p:txBody>
      </p:sp>
    </p:spTree>
    <p:extLst>
      <p:ext uri="{BB962C8B-B14F-4D97-AF65-F5344CB8AC3E}">
        <p14:creationId xmlns:p14="http://schemas.microsoft.com/office/powerpoint/2010/main" val="17304504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Reading</a:t>
            </a:r>
          </a:p>
        </p:txBody>
      </p:sp>
      <p:sp>
        <p:nvSpPr>
          <p:cNvPr id="3" name="Content Placeholder 2"/>
          <p:cNvSpPr>
            <a:spLocks noGrp="1"/>
          </p:cNvSpPr>
          <p:nvPr>
            <p:ph idx="1"/>
          </p:nvPr>
        </p:nvSpPr>
        <p:spPr/>
        <p:txBody>
          <a:bodyPr/>
          <a:lstStyle/>
          <a:p>
            <a:r>
              <a:rPr lang="en-GB" sz="3600" b="1" dirty="0"/>
              <a:t>Skidmore,</a:t>
            </a:r>
            <a:r>
              <a:rPr lang="en-GB" sz="3600" b="1" i="1" dirty="0"/>
              <a:t> Brazil</a:t>
            </a:r>
            <a:r>
              <a:rPr lang="en-GB" sz="3600" b="1" dirty="0"/>
              <a:t>, Chapter 9 </a:t>
            </a:r>
            <a:r>
              <a:rPr lang="en-GB" sz="3600" dirty="0"/>
              <a:t>(in the newer edition)</a:t>
            </a:r>
            <a:endParaRPr lang="en-GB" sz="3600" b="1" dirty="0"/>
          </a:p>
          <a:p>
            <a:r>
              <a:rPr lang="en-GB" sz="3600" b="1" dirty="0"/>
              <a:t>Bryan McCann, </a:t>
            </a:r>
            <a:r>
              <a:rPr lang="en-GB" sz="3600" b="1" i="1" dirty="0"/>
              <a:t>The Throes of Democracy: Brazil since 1989</a:t>
            </a:r>
            <a:r>
              <a:rPr lang="en-GB" sz="3600" b="1" dirty="0"/>
              <a:t>, chapter 1, "The Rise of the Left“</a:t>
            </a:r>
          </a:p>
          <a:p>
            <a:r>
              <a:rPr lang="en-GB" sz="3600" b="1" dirty="0"/>
              <a:t>Richard Bourne,</a:t>
            </a:r>
            <a:r>
              <a:rPr lang="en-GB" sz="3600" b="1" i="1" dirty="0"/>
              <a:t> Lula of Brazil: The Story So Far</a:t>
            </a:r>
            <a:r>
              <a:rPr lang="en-GB" sz="3600" b="1" dirty="0"/>
              <a:t> (2008), chapters 1 (“A Tough Start in Life,” 3 (“The PT, the Workers’ Party”, 5 (“Overview of the First Term”).</a:t>
            </a:r>
          </a:p>
          <a:p>
            <a:endParaRPr lang="en-GB" dirty="0"/>
          </a:p>
        </p:txBody>
      </p:sp>
    </p:spTree>
    <p:extLst>
      <p:ext uri="{BB962C8B-B14F-4D97-AF65-F5344CB8AC3E}">
        <p14:creationId xmlns:p14="http://schemas.microsoft.com/office/powerpoint/2010/main" val="1189519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Improvements</a:t>
            </a:r>
          </a:p>
        </p:txBody>
      </p:sp>
      <p:sp>
        <p:nvSpPr>
          <p:cNvPr id="3" name="Content Placeholder 2"/>
          <p:cNvSpPr>
            <a:spLocks noGrp="1"/>
          </p:cNvSpPr>
          <p:nvPr>
            <p:ph idx="1"/>
          </p:nvPr>
        </p:nvSpPr>
        <p:spPr/>
        <p:txBody>
          <a:bodyPr>
            <a:normAutofit lnSpcReduction="10000"/>
          </a:bodyPr>
          <a:lstStyle/>
          <a:p>
            <a:pPr lvl="0"/>
            <a:r>
              <a:rPr lang="en-GB" dirty="0"/>
              <a:t>Military retire from politics fairly conclusively in 1985</a:t>
            </a:r>
          </a:p>
          <a:p>
            <a:pPr lvl="0"/>
            <a:r>
              <a:rPr lang="en-GB" dirty="0"/>
              <a:t>Since 1985, democratic and generally fair elections are held regularly; by 2002, Brazil is </a:t>
            </a:r>
            <a:r>
              <a:rPr lang="en-GB" b="1" dirty="0"/>
              <a:t>4</a:t>
            </a:r>
            <a:r>
              <a:rPr lang="en-GB" b="1" baseline="30000" dirty="0"/>
              <a:t>th</a:t>
            </a:r>
            <a:r>
              <a:rPr lang="en-GB" b="1" dirty="0"/>
              <a:t> largest democracy in the world, electorate &gt; 115 M, voting 100% electronic </a:t>
            </a:r>
          </a:p>
          <a:p>
            <a:pPr lvl="0"/>
            <a:r>
              <a:rPr lang="en-GB" dirty="0"/>
              <a:t>Significant influence of new social movements in democratic era – MST, women’s movement, indigenous, or black movement</a:t>
            </a:r>
          </a:p>
          <a:p>
            <a:pPr lvl="0"/>
            <a:r>
              <a:rPr lang="en-GB" b="1" dirty="0"/>
              <a:t>“Brazil has become more pluralistic, with a greater array of actors entering the public arena, making heretofore marginal demands suddenly central, stretching the … body politic in ways that were unpredictable a few decades ago…” [</a:t>
            </a:r>
            <a:r>
              <a:rPr lang="en-GB" dirty="0"/>
              <a:t>Brian McCann, </a:t>
            </a:r>
            <a:r>
              <a:rPr lang="en-GB" i="1" dirty="0"/>
              <a:t>The Throes of Democracy: Brazil Since 1989 </a:t>
            </a:r>
            <a:r>
              <a:rPr lang="en-GB" dirty="0"/>
              <a:t>(2008)</a:t>
            </a:r>
            <a:r>
              <a:rPr lang="en-GB" b="1" dirty="0"/>
              <a:t>]</a:t>
            </a:r>
            <a:endParaRPr lang="en-GB" dirty="0"/>
          </a:p>
          <a:p>
            <a:endParaRPr lang="en-GB" dirty="0"/>
          </a:p>
        </p:txBody>
      </p:sp>
    </p:spTree>
    <p:extLst>
      <p:ext uri="{BB962C8B-B14F-4D97-AF65-F5344CB8AC3E}">
        <p14:creationId xmlns:p14="http://schemas.microsoft.com/office/powerpoint/2010/main" val="3532339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Ongoing problems</a:t>
            </a:r>
          </a:p>
        </p:txBody>
      </p:sp>
      <p:sp>
        <p:nvSpPr>
          <p:cNvPr id="3" name="Content Placeholder 2"/>
          <p:cNvSpPr>
            <a:spLocks noGrp="1"/>
          </p:cNvSpPr>
          <p:nvPr>
            <p:ph idx="1"/>
          </p:nvPr>
        </p:nvSpPr>
        <p:spPr/>
        <p:txBody>
          <a:bodyPr>
            <a:normAutofit/>
          </a:bodyPr>
          <a:lstStyle/>
          <a:p>
            <a:pPr lvl="0"/>
            <a:r>
              <a:rPr lang="en-GB" b="1" dirty="0"/>
              <a:t>Major political corruption is ongoing (e.g. </a:t>
            </a:r>
            <a:r>
              <a:rPr lang="en-GB" b="1" dirty="0" err="1"/>
              <a:t>Sarney</a:t>
            </a:r>
            <a:r>
              <a:rPr lang="en-GB" b="1" dirty="0"/>
              <a:t>, </a:t>
            </a:r>
            <a:r>
              <a:rPr lang="en-GB" b="1" dirty="0" err="1"/>
              <a:t>Collor</a:t>
            </a:r>
            <a:r>
              <a:rPr lang="en-GB" b="1" dirty="0"/>
              <a:t>) </a:t>
            </a:r>
          </a:p>
          <a:p>
            <a:pPr lvl="0"/>
            <a:r>
              <a:rPr lang="en-GB" dirty="0"/>
              <a:t>Young, volatile electorate with little experience of democracy</a:t>
            </a:r>
          </a:p>
          <a:p>
            <a:pPr lvl="0"/>
            <a:r>
              <a:rPr lang="en-GB" b="1" dirty="0"/>
              <a:t>High illiteracy </a:t>
            </a:r>
            <a:r>
              <a:rPr lang="en-GB" b="1" dirty="0">
                <a:sym typeface="Wingdings" panose="05000000000000000000" pitchFamily="2" charset="2"/>
              </a:rPr>
              <a:t> </a:t>
            </a:r>
            <a:r>
              <a:rPr lang="en-GB" b="1" dirty="0"/>
              <a:t>major role for TV campaigns: large media corporations (especially </a:t>
            </a:r>
            <a:r>
              <a:rPr lang="en-GB" b="1" dirty="0" err="1"/>
              <a:t>Globo</a:t>
            </a:r>
            <a:r>
              <a:rPr lang="en-GB" b="1" dirty="0"/>
              <a:t>)</a:t>
            </a:r>
          </a:p>
          <a:p>
            <a:pPr lvl="0"/>
            <a:r>
              <a:rPr lang="en-GB" dirty="0"/>
              <a:t>Multiple</a:t>
            </a:r>
            <a:r>
              <a:rPr lang="en-GB" b="1" dirty="0"/>
              <a:t> political parties </a:t>
            </a:r>
            <a:r>
              <a:rPr lang="en-GB" dirty="0"/>
              <a:t>with shifting platforms</a:t>
            </a:r>
          </a:p>
          <a:p>
            <a:pPr lvl="0"/>
            <a:r>
              <a:rPr lang="en-GB" b="1" dirty="0"/>
              <a:t>Hyper-inflation </a:t>
            </a:r>
            <a:r>
              <a:rPr lang="en-GB" dirty="0"/>
              <a:t>remains major problem (especially for the poor) until mid-90s</a:t>
            </a:r>
          </a:p>
          <a:p>
            <a:pPr lvl="0"/>
            <a:r>
              <a:rPr lang="en-GB" dirty="0"/>
              <a:t>Brazil becoming yet more </a:t>
            </a:r>
            <a:r>
              <a:rPr lang="en-GB" b="1" dirty="0"/>
              <a:t>socially/ economically unequal </a:t>
            </a:r>
            <a:endParaRPr lang="en-GB" dirty="0"/>
          </a:p>
          <a:p>
            <a:endParaRPr lang="en-GB" dirty="0"/>
          </a:p>
        </p:txBody>
      </p:sp>
    </p:spTree>
    <p:extLst>
      <p:ext uri="{BB962C8B-B14F-4D97-AF65-F5344CB8AC3E}">
        <p14:creationId xmlns:p14="http://schemas.microsoft.com/office/powerpoint/2010/main" val="4292148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Fernando Henrique Cardoso (PSDB), 1995-2002</a:t>
            </a:r>
          </a:p>
        </p:txBody>
      </p:sp>
      <p:sp>
        <p:nvSpPr>
          <p:cNvPr id="3" name="Content Placeholder 2"/>
          <p:cNvSpPr>
            <a:spLocks noGrp="1"/>
          </p:cNvSpPr>
          <p:nvPr>
            <p:ph idx="1"/>
          </p:nvPr>
        </p:nvSpPr>
        <p:spPr/>
        <p:txBody>
          <a:bodyPr/>
          <a:lstStyle/>
          <a:p>
            <a:endParaRPr lang="en-GB" dirty="0"/>
          </a:p>
        </p:txBody>
      </p:sp>
      <p:pic>
        <p:nvPicPr>
          <p:cNvPr id="5122" name="Picture 2" descr="http://upload.wikimedia.org/wikipedia/commons/1/14/Fhc-col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5058" y="1825625"/>
            <a:ext cx="3766088" cy="4823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7810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Cardoso: achievements</a:t>
            </a:r>
          </a:p>
        </p:txBody>
      </p:sp>
      <p:sp>
        <p:nvSpPr>
          <p:cNvPr id="3" name="Content Placeholder 2"/>
          <p:cNvSpPr>
            <a:spLocks noGrp="1"/>
          </p:cNvSpPr>
          <p:nvPr>
            <p:ph idx="1"/>
          </p:nvPr>
        </p:nvSpPr>
        <p:spPr/>
        <p:txBody>
          <a:bodyPr>
            <a:normAutofit/>
          </a:bodyPr>
          <a:lstStyle/>
          <a:p>
            <a:pPr lvl="0"/>
            <a:r>
              <a:rPr lang="en-GB" b="1" dirty="0"/>
              <a:t>Stabilises economy </a:t>
            </a:r>
            <a:r>
              <a:rPr lang="en-GB" dirty="0"/>
              <a:t>via the 1994 </a:t>
            </a:r>
            <a:r>
              <a:rPr lang="en-GB" b="1" dirty="0"/>
              <a:t>Real Plan; inflation from 1094% to 15% in 1 year</a:t>
            </a:r>
            <a:endParaRPr lang="en-GB" dirty="0"/>
          </a:p>
          <a:p>
            <a:pPr lvl="0"/>
            <a:r>
              <a:rPr lang="en-GB" b="1" dirty="0"/>
              <a:t>Measures for social justice</a:t>
            </a:r>
            <a:r>
              <a:rPr lang="en-GB" dirty="0"/>
              <a:t> (later expanded under Lula): </a:t>
            </a:r>
            <a:r>
              <a:rPr lang="en-GB" b="1" dirty="0"/>
              <a:t>racial quotas</a:t>
            </a:r>
            <a:r>
              <a:rPr lang="en-GB" dirty="0"/>
              <a:t> in diplomatic and judicial corps; </a:t>
            </a:r>
            <a:r>
              <a:rPr lang="en-GB" b="1" dirty="0"/>
              <a:t>gradual land reform </a:t>
            </a:r>
            <a:r>
              <a:rPr lang="en-GB" dirty="0"/>
              <a:t>(although MST not satisfied); </a:t>
            </a:r>
            <a:r>
              <a:rPr lang="en-GB" b="1" dirty="0" err="1"/>
              <a:t>Bolsa</a:t>
            </a:r>
            <a:r>
              <a:rPr lang="en-GB" b="1" dirty="0"/>
              <a:t> </a:t>
            </a:r>
            <a:r>
              <a:rPr lang="en-GB" b="1" dirty="0" err="1"/>
              <a:t>Escola</a:t>
            </a:r>
            <a:r>
              <a:rPr lang="en-GB" b="1" dirty="0"/>
              <a:t> (School Grant) </a:t>
            </a:r>
            <a:r>
              <a:rPr lang="en-GB" dirty="0"/>
              <a:t>to keep kids in school (precursor to </a:t>
            </a:r>
            <a:r>
              <a:rPr lang="en-GB" dirty="0" err="1"/>
              <a:t>Bolsa</a:t>
            </a:r>
            <a:r>
              <a:rPr lang="en-GB" dirty="0"/>
              <a:t> </a:t>
            </a:r>
            <a:r>
              <a:rPr lang="en-GB" dirty="0" err="1"/>
              <a:t>Familia</a:t>
            </a:r>
            <a:r>
              <a:rPr lang="en-GB" dirty="0"/>
              <a:t> under Lula) </a:t>
            </a:r>
          </a:p>
          <a:p>
            <a:pPr lvl="0"/>
            <a:r>
              <a:rPr lang="en-GB" b="1" dirty="0"/>
              <a:t>Privatisation of state assets. </a:t>
            </a:r>
            <a:r>
              <a:rPr lang="en-GB" dirty="0"/>
              <a:t>Some successful e.g.</a:t>
            </a:r>
            <a:r>
              <a:rPr lang="en-GB" b="1" dirty="0"/>
              <a:t> steel, fertilizer, iron</a:t>
            </a:r>
            <a:endParaRPr lang="en-GB" dirty="0"/>
          </a:p>
          <a:p>
            <a:pPr lvl="0"/>
            <a:r>
              <a:rPr lang="en-GB" dirty="0"/>
              <a:t>Others fail e.g. </a:t>
            </a:r>
            <a:r>
              <a:rPr lang="en-GB" b="1" dirty="0"/>
              <a:t>electricity industry: major blackouts in 2000-2001</a:t>
            </a:r>
            <a:r>
              <a:rPr lang="en-GB" dirty="0"/>
              <a:t>; all are very </a:t>
            </a:r>
            <a:r>
              <a:rPr lang="en-GB" b="1" dirty="0"/>
              <a:t>politically divisive</a:t>
            </a:r>
          </a:p>
          <a:p>
            <a:endParaRPr lang="en-GB" dirty="0"/>
          </a:p>
        </p:txBody>
      </p:sp>
    </p:spTree>
    <p:extLst>
      <p:ext uri="{BB962C8B-B14F-4D97-AF65-F5344CB8AC3E}">
        <p14:creationId xmlns:p14="http://schemas.microsoft.com/office/powerpoint/2010/main" val="360270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Cardoso: limitations</a:t>
            </a:r>
          </a:p>
        </p:txBody>
      </p:sp>
      <p:sp>
        <p:nvSpPr>
          <p:cNvPr id="3" name="Content Placeholder 2"/>
          <p:cNvSpPr>
            <a:spLocks noGrp="1"/>
          </p:cNvSpPr>
          <p:nvPr>
            <p:ph idx="1"/>
          </p:nvPr>
        </p:nvSpPr>
        <p:spPr/>
        <p:txBody>
          <a:bodyPr>
            <a:normAutofit/>
          </a:bodyPr>
          <a:lstStyle/>
          <a:p>
            <a:pPr lvl="0"/>
            <a:r>
              <a:rPr lang="en-GB" b="1" dirty="0"/>
              <a:t>Huge energy expended to amend constitution to </a:t>
            </a:r>
            <a:r>
              <a:rPr lang="en-GB" b="1" i="1" dirty="0"/>
              <a:t>second term </a:t>
            </a:r>
            <a:r>
              <a:rPr lang="en-GB" b="1" dirty="0"/>
              <a:t>(re-elected 1998)</a:t>
            </a:r>
          </a:p>
          <a:p>
            <a:pPr lvl="0"/>
            <a:r>
              <a:rPr lang="en-GB" dirty="0"/>
              <a:t>seen as pushing through constitutional change purely in own interest; allegations of corruption e.g. cash for votes; damages his political reputation </a:t>
            </a:r>
          </a:p>
          <a:p>
            <a:pPr lvl="0"/>
            <a:r>
              <a:rPr lang="en-GB" b="1" dirty="0"/>
              <a:t>Plano Real undermined in late 90s by world currency panic; </a:t>
            </a:r>
            <a:r>
              <a:rPr lang="en-GB" dirty="0"/>
              <a:t>hike in interest rates declared (</a:t>
            </a:r>
            <a:r>
              <a:rPr lang="en-GB" b="1" dirty="0"/>
              <a:t>40% i</a:t>
            </a:r>
            <a:r>
              <a:rPr lang="en-GB" dirty="0"/>
              <a:t>n 1997-8); second </a:t>
            </a:r>
            <a:r>
              <a:rPr lang="en-GB" b="1" dirty="0"/>
              <a:t>austerity package; crisis avoided</a:t>
            </a:r>
            <a:r>
              <a:rPr lang="en-GB" dirty="0"/>
              <a:t> but growth very slow </a:t>
            </a:r>
          </a:p>
          <a:p>
            <a:pPr lvl="0"/>
            <a:r>
              <a:rPr lang="en-GB" dirty="0"/>
              <a:t>Economic problems </a:t>
            </a:r>
            <a:r>
              <a:rPr lang="en-GB" dirty="0">
                <a:sym typeface="Wingdings" panose="05000000000000000000" pitchFamily="2" charset="2"/>
              </a:rPr>
              <a:t> </a:t>
            </a:r>
            <a:r>
              <a:rPr lang="en-GB" b="1" dirty="0"/>
              <a:t>lack of investment in public services</a:t>
            </a:r>
            <a:r>
              <a:rPr lang="en-GB" dirty="0"/>
              <a:t>; </a:t>
            </a:r>
            <a:r>
              <a:rPr lang="en-GB" b="1" dirty="0"/>
              <a:t>increasing economic and social inequality; urban crisis</a:t>
            </a:r>
            <a:endParaRPr lang="en-GB" dirty="0"/>
          </a:p>
          <a:p>
            <a:endParaRPr lang="en-GB" dirty="0"/>
          </a:p>
        </p:txBody>
      </p:sp>
    </p:spTree>
    <p:extLst>
      <p:ext uri="{BB962C8B-B14F-4D97-AF65-F5344CB8AC3E}">
        <p14:creationId xmlns:p14="http://schemas.microsoft.com/office/powerpoint/2010/main" val="451152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In sum: FHC’s legacy</a:t>
            </a:r>
          </a:p>
        </p:txBody>
      </p:sp>
      <p:sp>
        <p:nvSpPr>
          <p:cNvPr id="3" name="Content Placeholder 2"/>
          <p:cNvSpPr>
            <a:spLocks noGrp="1"/>
          </p:cNvSpPr>
          <p:nvPr>
            <p:ph idx="1"/>
          </p:nvPr>
        </p:nvSpPr>
        <p:spPr/>
        <p:txBody>
          <a:bodyPr/>
          <a:lstStyle/>
          <a:p>
            <a:pPr lvl="0"/>
            <a:r>
              <a:rPr lang="en-GB" sz="3600" b="1" dirty="0"/>
              <a:t>Crucial legacy of price stability</a:t>
            </a:r>
            <a:endParaRPr lang="en-GB" sz="3600" dirty="0"/>
          </a:p>
          <a:p>
            <a:pPr lvl="0"/>
            <a:r>
              <a:rPr lang="en-GB" sz="3600" dirty="0"/>
              <a:t>Brazil weathers international economic crisis better than e.g. </a:t>
            </a:r>
            <a:r>
              <a:rPr lang="en-GB" sz="3600" b="1" dirty="0"/>
              <a:t>Argentina</a:t>
            </a:r>
            <a:r>
              <a:rPr lang="en-GB" sz="3600" dirty="0"/>
              <a:t> (defaults on loans); </a:t>
            </a:r>
          </a:p>
          <a:p>
            <a:pPr lvl="0"/>
            <a:r>
              <a:rPr lang="en-GB" sz="3600" b="1" dirty="0"/>
              <a:t>No return to hyperinflation</a:t>
            </a:r>
          </a:p>
          <a:p>
            <a:pPr lvl="0"/>
            <a:r>
              <a:rPr lang="en-GB" sz="3600" dirty="0"/>
              <a:t>But: virtually no </a:t>
            </a:r>
            <a:r>
              <a:rPr lang="en-GB" sz="3600" b="1" dirty="0"/>
              <a:t>growth; </a:t>
            </a:r>
            <a:r>
              <a:rPr lang="en-GB" sz="3600" dirty="0"/>
              <a:t>little real poverty reduction; growing inequality </a:t>
            </a:r>
          </a:p>
          <a:p>
            <a:pPr lvl="0"/>
            <a:endParaRPr lang="en-GB" dirty="0"/>
          </a:p>
        </p:txBody>
      </p:sp>
    </p:spTree>
    <p:extLst>
      <p:ext uri="{BB962C8B-B14F-4D97-AF65-F5344CB8AC3E}">
        <p14:creationId xmlns:p14="http://schemas.microsoft.com/office/powerpoint/2010/main" val="568990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246</TotalTime>
  <Words>2071</Words>
  <Application>Microsoft Office PowerPoint</Application>
  <PresentationFormat>Widescreen</PresentationFormat>
  <Paragraphs>149</Paragraphs>
  <Slides>34</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Calibri Light</vt:lpstr>
      <vt:lpstr>Wingdings</vt:lpstr>
      <vt:lpstr>Office Theme</vt:lpstr>
      <vt:lpstr>Week 1: Lula and the PT in office, 2002-2010:   New solutions or old problems? </vt:lpstr>
      <vt:lpstr>Weeks 1-2 next term</vt:lpstr>
      <vt:lpstr>Last time…</vt:lpstr>
      <vt:lpstr>Improvements</vt:lpstr>
      <vt:lpstr>Ongoing problems</vt:lpstr>
      <vt:lpstr>Fernando Henrique Cardoso (PSDB), 1995-2002</vt:lpstr>
      <vt:lpstr>Cardoso: achievements</vt:lpstr>
      <vt:lpstr>Cardoso: limitations</vt:lpstr>
      <vt:lpstr>In sum: FHC’s legacy</vt:lpstr>
      <vt:lpstr>Lula and the rise of the PT</vt:lpstr>
      <vt:lpstr>The Workers’ Party: Union organising in Sao Paulo, 1980</vt:lpstr>
      <vt:lpstr>The Workers’ Party (Partido dos Trabalhadores), PT</vt:lpstr>
      <vt:lpstr>A change of image</vt:lpstr>
      <vt:lpstr> Luiz Inácio “Lula” da Silva </vt:lpstr>
      <vt:lpstr>…but how much really changed?</vt:lpstr>
      <vt:lpstr>The PT in power: symbolic importance of new faces</vt:lpstr>
      <vt:lpstr>PowerPoint Presentation</vt:lpstr>
      <vt:lpstr>But… alliances with the “old” politicians…</vt:lpstr>
      <vt:lpstr>PowerPoint Presentation</vt:lpstr>
      <vt:lpstr>Economic policies</vt:lpstr>
      <vt:lpstr>Social reforms</vt:lpstr>
      <vt:lpstr>PowerPoint Presentation</vt:lpstr>
      <vt:lpstr>Corruption: the 2005 “mensalão” scandal</vt:lpstr>
      <vt:lpstr>The mensalão and old-school politicians</vt:lpstr>
      <vt:lpstr>Meanwhile, other splits in the PT…</vt:lpstr>
      <vt:lpstr>PowerPoint Presentation</vt:lpstr>
      <vt:lpstr>The PT: Raising Brazil’s world profile</vt:lpstr>
      <vt:lpstr>BRIC leaders</vt:lpstr>
      <vt:lpstr>PowerPoint Presentation</vt:lpstr>
      <vt:lpstr>2007 announcement that Brazil will host 2014 World Cup</vt:lpstr>
      <vt:lpstr>Lula’s second term: successes</vt:lpstr>
      <vt:lpstr>Lula’s second term &amp; beyond: challenges</vt:lpstr>
      <vt:lpstr>Seminar questions: Brazil since Fernando Henrique Cardoso</vt:lpstr>
      <vt:lpstr>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camillia</cp:lastModifiedBy>
  <cp:revision>24</cp:revision>
  <dcterms:created xsi:type="dcterms:W3CDTF">2014-04-22T13:39:34Z</dcterms:created>
  <dcterms:modified xsi:type="dcterms:W3CDTF">2017-03-15T21:26:23Z</dcterms:modified>
</cp:coreProperties>
</file>