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71" r:id="rId3"/>
    <p:sldId id="272" r:id="rId4"/>
    <p:sldId id="273" r:id="rId5"/>
    <p:sldId id="263" r:id="rId6"/>
    <p:sldId id="274" r:id="rId7"/>
    <p:sldId id="264" r:id="rId8"/>
    <p:sldId id="265" r:id="rId9"/>
    <p:sldId id="267" r:id="rId10"/>
    <p:sldId id="279" r:id="rId11"/>
    <p:sldId id="268" r:id="rId12"/>
    <p:sldId id="269" r:id="rId13"/>
    <p:sldId id="277" r:id="rId14"/>
    <p:sldId id="276" r:id="rId15"/>
    <p:sldId id="278" r:id="rId16"/>
    <p:sldId id="280" r:id="rId17"/>
    <p:sldId id="281" r:id="rId18"/>
    <p:sldId id="282" r:id="rId19"/>
    <p:sldId id="283" r:id="rId20"/>
    <p:sldId id="284" r:id="rId21"/>
    <p:sldId id="286" r:id="rId22"/>
    <p:sldId id="287" r:id="rId23"/>
    <p:sldId id="290" r:id="rId24"/>
    <p:sldId id="291" r:id="rId25"/>
    <p:sldId id="293" r:id="rId26"/>
    <p:sldId id="298" r:id="rId27"/>
    <p:sldId id="299" r:id="rId28"/>
    <p:sldId id="300" r:id="rId29"/>
    <p:sldId id="301" r:id="rId30"/>
    <p:sldId id="303" r:id="rId31"/>
    <p:sldId id="304" r:id="rId32"/>
    <p:sldId id="30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67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F4C0F-0EE3-4AD8-8F68-EF1D1C64BF7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C9BEF-6357-4B56-8E8E-DDFA7094DF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817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77B8A-0748-47F8-8559-FBABD62E22E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4102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34D17-893E-49C8-A1D3-C27A43314FCA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9837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Benedita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da</a:t>
            </a:r>
            <a:r>
              <a:rPr lang="en-GB" baseline="0" dirty="0" smtClean="0"/>
              <a:t> Silva; Gilberto Gil; Marina Silva; </a:t>
            </a:r>
            <a:r>
              <a:rPr lang="en-GB" baseline="0" dirty="0" err="1" smtClean="0"/>
              <a:t>Joaquim</a:t>
            </a:r>
            <a:r>
              <a:rPr lang="en-GB" baseline="0" dirty="0" smtClean="0"/>
              <a:t> </a:t>
            </a:r>
            <a:r>
              <a:rPr lang="en-GB" baseline="0" dirty="0" err="1" smtClean="0"/>
              <a:t>Barbosa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34D17-893E-49C8-A1D3-C27A43314FCA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3045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34D17-893E-49C8-A1D3-C27A43314FCA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3696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G20 summit</a:t>
            </a:r>
            <a:r>
              <a:rPr lang="en-GB" baseline="0" dirty="0" smtClean="0"/>
              <a:t> in London April 2009. Obama: “</a:t>
            </a:r>
            <a:r>
              <a:rPr lang="en-GB" baseline="0" dirty="0" err="1" smtClean="0"/>
              <a:t>Esse</a:t>
            </a:r>
            <a:r>
              <a:rPr lang="en-GB" baseline="0" dirty="0" smtClean="0"/>
              <a:t> eh o </a:t>
            </a:r>
            <a:r>
              <a:rPr lang="en-GB" baseline="0" dirty="0" err="1" smtClean="0"/>
              <a:t>cara</a:t>
            </a:r>
            <a:r>
              <a:rPr lang="en-GB" baseline="0" dirty="0" smtClean="0"/>
              <a:t>” ; “o politico </a:t>
            </a:r>
            <a:r>
              <a:rPr lang="en-GB" baseline="0" dirty="0" err="1" smtClean="0"/>
              <a:t>mais</a:t>
            </a:r>
            <a:r>
              <a:rPr lang="en-GB" baseline="0" dirty="0" smtClean="0"/>
              <a:t> popular </a:t>
            </a:r>
            <a:r>
              <a:rPr lang="en-GB" baseline="0" dirty="0" err="1" smtClean="0"/>
              <a:t>da</a:t>
            </a:r>
            <a:r>
              <a:rPr lang="en-GB" baseline="0" dirty="0" smtClean="0"/>
              <a:t> Terra”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34D17-893E-49C8-A1D3-C27A43314FCA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6909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Lula with </a:t>
            </a:r>
            <a:r>
              <a:rPr lang="en-GB" dirty="0" err="1" smtClean="0"/>
              <a:t>Romario</a:t>
            </a:r>
            <a:r>
              <a:rPr lang="en-GB" baseline="0" dirty="0" smtClean="0"/>
              <a:t> (player) and </a:t>
            </a:r>
            <a:r>
              <a:rPr lang="en-GB" baseline="0" dirty="0" err="1" smtClean="0"/>
              <a:t>Dunga</a:t>
            </a:r>
            <a:r>
              <a:rPr lang="en-GB" baseline="0" dirty="0" smtClean="0"/>
              <a:t> (2010 coach and former Brazil player)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5C0D44-048F-4D23-9931-C706BAEC3C2B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650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77B8A-0748-47F8-8559-FBABD62E22E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267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77B8A-0748-47F8-8559-FBABD62E22E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970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77B8A-0748-47F8-8559-FBABD62E22E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173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77B8A-0748-47F8-8559-FBABD62E22E6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741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77B8A-0748-47F8-8559-FBABD62E22E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590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77B8A-0748-47F8-8559-FBABD62E22E6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8767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806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Igreja</a:t>
            </a:r>
            <a:r>
              <a:rPr lang="en-GB" baseline="0" dirty="0"/>
              <a:t> </a:t>
            </a:r>
            <a:r>
              <a:rPr lang="en-GB" baseline="0" dirty="0" err="1"/>
              <a:t>da</a:t>
            </a:r>
            <a:r>
              <a:rPr lang="en-GB" baseline="0" dirty="0"/>
              <a:t> </a:t>
            </a:r>
            <a:r>
              <a:rPr lang="en-GB" baseline="0" dirty="0" err="1"/>
              <a:t>Candelaria</a:t>
            </a:r>
            <a:r>
              <a:rPr lang="en-GB" baseline="0" dirty="0"/>
              <a:t>, site of July </a:t>
            </a:r>
            <a:r>
              <a:rPr lang="en-GB" baseline="0"/>
              <a:t>1993 massacre of </a:t>
            </a:r>
            <a:r>
              <a:rPr lang="en-GB" baseline="0" dirty="0"/>
              <a:t>street children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77B8A-0748-47F8-8559-FBABD62E22E6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656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1099863-E407-43BD-84E1-624E2DA695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2B54609-9661-41C3-9601-2F7458D6F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C3D8548-A165-4BED-A785-7735AE25B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BDFA-158A-4DAE-AA45-9E5A14BC02FD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BC3DEF1-4341-4DDE-B8E4-BF8AA53AD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EB20AA4-52D2-45DA-BA72-2D0047E9C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AF4C-455B-4113-8C52-7866492FD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682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23DCF57-37F9-4DC0-BC40-1438DC885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E6CF4B6-9F1C-4818-A803-AA4ECCFAF5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95894F4-54A5-46EC-9421-4C536AD11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BDFA-158A-4DAE-AA45-9E5A14BC02FD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E8D2D12-20F4-4026-85A4-9A4A2FF95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4461D02-C580-4A4C-846B-4C6BEE03C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AF4C-455B-4113-8C52-7866492FD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03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5BBAC1A6-BBA1-465D-9BE1-BC378CA486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34921EA-9234-47C7-839E-AB932B8455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5FCF973-C7A5-4CCF-99A9-7661FFBB5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BDFA-158A-4DAE-AA45-9E5A14BC02FD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9D09D64-031B-4490-8A6B-071292E5B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FF1D551-E39D-4951-97D8-58D76285D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AF4C-455B-4113-8C52-7866492FD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573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EE00D51-A5C4-4268-9051-CBE5BADC1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93E31CF-8618-458A-B836-20927A306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3D6A78C-EAD2-4786-B883-5025257BB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BDFA-158A-4DAE-AA45-9E5A14BC02FD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AA16809-9FDC-4FD8-9B0D-D2EB25824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F3BF8A6-1E8D-4E18-9CE8-F560D9AE9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AF4C-455B-4113-8C52-7866492FD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528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7004549-D6DF-4D91-AB51-122AF47F2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97E6930-C849-4CCC-8725-1190D68C5A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0E3599B-E464-4251-A36E-73B2D6B75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BDFA-158A-4DAE-AA45-9E5A14BC02FD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300A21A-4ADB-47B9-BC2B-882C376FA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02FA07E-FC8C-404D-BDA8-7A04452DA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AF4C-455B-4113-8C52-7866492FD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59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EB4E60F-9ABA-4F8E-8E11-B2A50E56E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2DE3054-64CD-4E63-8FF2-25AB27A6DF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CE8B740-3FEF-4009-BD31-8849BC3C08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1853F66-ED74-4150-A89F-1F4BE1F39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BDFA-158A-4DAE-AA45-9E5A14BC02FD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C836FC9-BEF2-422E-AB2D-8D1179F2E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CAA124F-9C28-478D-9371-A82E7BC4B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AF4C-455B-4113-8C52-7866492FD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389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A9FFE0C-306A-4410-85F7-4F1023EC1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9C09E4D-3F58-4FE2-8B72-D006FC4D2C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7A9DDE3-A32B-49DE-A290-0143078D2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46345C4-F72F-4134-B927-9EE015333D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62EF649-6FC5-4849-93B3-152F1844AB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56C65A6C-2AE2-4125-B4FB-7A3FD4DD7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BDFA-158A-4DAE-AA45-9E5A14BC02FD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FBBD38A0-7AF5-4E31-BA1E-ED0145026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37188DF-A9FB-465B-8184-D9BE6BAF5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AF4C-455B-4113-8C52-7866492FD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009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5EC4F12-24CE-4D51-B9FD-C3334BC95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74A6279-68CD-4408-AAEB-81286ED28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BDFA-158A-4DAE-AA45-9E5A14BC02FD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2CA2D8E-E99B-4C8B-9AC4-01F150021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8407C87-4A1D-4978-84DF-C01A1F191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AF4C-455B-4113-8C52-7866492FD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296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0C5E87E-71B5-49B7-9580-EF459B7CC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BDFA-158A-4DAE-AA45-9E5A14BC02FD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056A1F9-91BB-458E-9C7E-8EFD5BBB5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E62C1F0-B2D4-4446-9F98-AA85617C5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AF4C-455B-4113-8C52-7866492FD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060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57FAA0-87CE-4980-91C3-01361F659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7932CA0-728B-41AD-A5F5-8D67F0368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220DC9C-2550-41FC-90A3-88A05C2BD9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FDCEC24-0D29-40A4-AD1D-4C0F235D7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BDFA-158A-4DAE-AA45-9E5A14BC02FD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77B8B33-586E-4102-88D5-82153F69F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75F16D4-F17A-46D8-8A61-C4BB9A78D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AF4C-455B-4113-8C52-7866492FD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79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0D3D58-3719-4064-B957-46DCB8FF4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AACDE36-B873-48DB-A189-8EDA7C4ADF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1301B96-171D-4B3C-B8F5-427CDD90CA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996871D-5171-4A9B-81E9-F27B0CD30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BDFA-158A-4DAE-AA45-9E5A14BC02FD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C8A631E-E9D4-45F6-AB7F-1BF81AD69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A26AD0E-C9A3-421F-9753-6962CFEFC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AF4C-455B-4113-8C52-7866492FD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788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844DCE62-8267-496F-89BF-A5F5102CC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9163B18-50F8-4D16-99D6-2C36E2F159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38ABC7C-4162-4FF9-A0B8-D2312EFEFD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0BDFA-158A-4DAE-AA45-9E5A14BC02FD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42AA115-4AA7-4300-BF55-4B9E13EC14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4D9C0A6-2168-43BF-998B-93DA2DE4D5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2AF4C-455B-4113-8C52-7866492FD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038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Candelaria2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Lula_-_foto_oficial05012007_edit.jp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http://images.google.co.uk/imgres?imgurl=http://fernandafreitas.files.wordpress.com/2009/11/benedita_da_silva1.jpg&amp;imgrefurl=http://fernandafreitas.wordpress.com/2009/11/05/quem-lembra-da-benedita-diga-eu/&amp;usg=__TSMlr0Fc48zPU3b-m4EQgMOisa8=&amp;h=528&amp;w=450&amp;sz=58&amp;hl=en&amp;start=3&amp;um=1&amp;itbs=1&amp;tbnid=np-z8FcegkP5MM:&amp;tbnh=132&amp;tbnw=113&amp;prev=/images?q=benedita+da+silva&amp;um=1&amp;hl=en&amp;sa=X&amp;rlz=1I7DLUK_en-GB&amp;tbs=isch:1" TargetMode="External"/><Relationship Id="rId7" Type="http://schemas.openxmlformats.org/officeDocument/2006/relationships/hyperlink" Target="http://en.wikipedia.org/wiki/File:Marinasilva13122006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hyperlink" Target="http://pt.wikipedia.org/wiki/Ficheiro:Gilberto_Gil_1719MC198.jpg" TargetMode="External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hyperlink" Target="http://pt.wikipedia.org/wiki/Ficheiro:Joaquim_barbosa_stf.jpg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BRIC_leaders_in_2008.jp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Sarneyoficial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t.wikipedia.org/wiki/Ficheiro:Fernando_collor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CE18928-F748-40ED-AB51-DB5E292BC2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Week 1: New challenges, old  problems: from the return to democracy to </a:t>
            </a:r>
            <a:r>
              <a:rPr lang="en-GB" dirty="0" smtClean="0"/>
              <a:t>Lula in </a:t>
            </a:r>
            <a:r>
              <a:rPr lang="en-GB" dirty="0"/>
              <a:t>office (1985-2011)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2AA1D5E-FC15-44E8-B885-E0E9E59CD7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803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Fernando Henrique Cardoso (PSDB), 1995-2002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2" name="Picture 2" descr="http://upload.wikimedia.org/wikipedia/commons/1/14/Fhc-col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058" y="1825625"/>
            <a:ext cx="3766088" cy="4823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810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Fernando Henrique Cardoso (FHC), 1994-2002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4000" dirty="0"/>
              <a:t>Success of Real Plan </a:t>
            </a:r>
            <a:r>
              <a:rPr lang="en-GB" sz="4000" dirty="0">
                <a:sym typeface="Wingdings" pitchFamily="2" charset="2"/>
              </a:rPr>
              <a:t> elected 1994</a:t>
            </a:r>
          </a:p>
          <a:p>
            <a:r>
              <a:rPr lang="en-GB" sz="4000" b="1" dirty="0">
                <a:sym typeface="Wingdings" pitchFamily="2" charset="2"/>
              </a:rPr>
              <a:t>Neoliberalism…</a:t>
            </a:r>
          </a:p>
          <a:p>
            <a:r>
              <a:rPr lang="en-GB" sz="4000" dirty="0">
                <a:sym typeface="Wingdings" pitchFamily="2" charset="2"/>
              </a:rPr>
              <a:t>cut state spending; sale of state assets; reduce deficit</a:t>
            </a:r>
          </a:p>
          <a:p>
            <a:r>
              <a:rPr lang="en-GB" sz="4000" dirty="0">
                <a:sym typeface="Wingdings" pitchFamily="2" charset="2"/>
              </a:rPr>
              <a:t>Achieves </a:t>
            </a:r>
            <a:r>
              <a:rPr lang="en-GB" sz="4000" b="1" dirty="0">
                <a:sym typeface="Wingdings" pitchFamily="2" charset="2"/>
              </a:rPr>
              <a:t>stable economy </a:t>
            </a:r>
            <a:r>
              <a:rPr lang="en-GB" sz="4000" dirty="0">
                <a:sym typeface="Wingdings" pitchFamily="2" charset="2"/>
              </a:rPr>
              <a:t>but price is: </a:t>
            </a:r>
            <a:r>
              <a:rPr lang="en-GB" sz="4000" b="1" dirty="0">
                <a:sym typeface="Wingdings" pitchFamily="2" charset="2"/>
              </a:rPr>
              <a:t>very low growth</a:t>
            </a:r>
          </a:p>
          <a:p>
            <a:r>
              <a:rPr lang="en-GB" sz="4000" b="1" dirty="0">
                <a:sym typeface="Wingdings" pitchFamily="2" charset="2"/>
              </a:rPr>
              <a:t>Ever-growing social inequality</a:t>
            </a:r>
          </a:p>
          <a:p>
            <a:r>
              <a:rPr lang="en-GB" sz="4000" b="1" dirty="0"/>
              <a:t>Some limited measures for social justice:</a:t>
            </a:r>
            <a:r>
              <a:rPr lang="en-GB" sz="4000" dirty="0"/>
              <a:t> (later expanded under Lula): </a:t>
            </a:r>
            <a:r>
              <a:rPr lang="en-GB" sz="4000" b="1" dirty="0"/>
              <a:t>racial quotas</a:t>
            </a:r>
            <a:r>
              <a:rPr lang="en-GB" sz="4000" dirty="0"/>
              <a:t> in diplomatic and judicial corps; </a:t>
            </a:r>
            <a:r>
              <a:rPr lang="en-GB" sz="4000" b="1" dirty="0"/>
              <a:t>gradual land reform </a:t>
            </a:r>
            <a:r>
              <a:rPr lang="en-GB" sz="4000" dirty="0"/>
              <a:t>(although MST not satisfied); </a:t>
            </a:r>
            <a:r>
              <a:rPr lang="en-GB" sz="4000" b="1" dirty="0"/>
              <a:t>Bolsa Escola (School Grant)</a:t>
            </a:r>
            <a:endParaRPr lang="en-GB" sz="4000" dirty="0"/>
          </a:p>
          <a:p>
            <a:endParaRPr lang="en-GB" sz="40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2352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Socioeconomic problems of 80s and 90s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Widening </a:t>
            </a:r>
            <a:r>
              <a:rPr lang="en-GB" sz="3600" b="1" dirty="0"/>
              <a:t>gap between rich and poor </a:t>
            </a:r>
          </a:p>
          <a:p>
            <a:r>
              <a:rPr lang="en-GB" sz="3600" dirty="0"/>
              <a:t>Rise in </a:t>
            </a:r>
            <a:r>
              <a:rPr lang="en-GB" sz="3600" b="1" dirty="0"/>
              <a:t>urban crime </a:t>
            </a:r>
            <a:r>
              <a:rPr lang="en-GB" sz="3600" dirty="0"/>
              <a:t>and </a:t>
            </a:r>
            <a:r>
              <a:rPr lang="en-GB" sz="3600" b="1" dirty="0"/>
              <a:t>police violence</a:t>
            </a:r>
          </a:p>
          <a:p>
            <a:r>
              <a:rPr lang="en-GB" sz="3600" dirty="0"/>
              <a:t>Hardening of attitudes towards poor, street children massacred at </a:t>
            </a:r>
            <a:r>
              <a:rPr lang="en-GB" sz="3600" dirty="0" err="1"/>
              <a:t>Candelaria</a:t>
            </a:r>
            <a:r>
              <a:rPr lang="en-GB" sz="3600" dirty="0"/>
              <a:t> church in Rio…</a:t>
            </a:r>
          </a:p>
          <a:p>
            <a:r>
              <a:rPr lang="en-GB" sz="3600" dirty="0"/>
              <a:t>Growth of </a:t>
            </a:r>
            <a:r>
              <a:rPr lang="en-GB" sz="3600" b="1" dirty="0"/>
              <a:t>drug traffic</a:t>
            </a:r>
            <a:endParaRPr lang="en-GB" sz="3600" dirty="0"/>
          </a:p>
          <a:p>
            <a:r>
              <a:rPr lang="en-GB" sz="3600" dirty="0"/>
              <a:t>Dismal record in public </a:t>
            </a:r>
            <a:r>
              <a:rPr lang="en-GB" sz="3600" b="1" dirty="0"/>
              <a:t>education and health care: </a:t>
            </a:r>
            <a:r>
              <a:rPr lang="en-GB" sz="3600" dirty="0"/>
              <a:t>illiteracy </a:t>
            </a:r>
            <a:r>
              <a:rPr lang="en-GB" sz="3600" b="1" dirty="0"/>
              <a:t>nearly 20% </a:t>
            </a:r>
            <a:r>
              <a:rPr lang="en-GB" sz="3600" dirty="0"/>
              <a:t>in 1980s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169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err="1"/>
              <a:t>Morumbi</a:t>
            </a:r>
            <a:r>
              <a:rPr lang="en-GB" b="1" dirty="0"/>
              <a:t> neighbourhood, S</a:t>
            </a:r>
            <a:r>
              <a:rPr lang="es-PR" b="1" dirty="0"/>
              <a:t>ã</a:t>
            </a:r>
            <a:r>
              <a:rPr lang="en-GB" b="1" dirty="0"/>
              <a:t>o Paulo, with Para</a:t>
            </a:r>
            <a:r>
              <a:rPr lang="es-PR" b="1" dirty="0"/>
              <a:t>í</a:t>
            </a:r>
            <a:r>
              <a:rPr lang="en-GB" b="1" dirty="0"/>
              <a:t>so </a:t>
            </a:r>
            <a:r>
              <a:rPr lang="en-GB" b="1" i="1" dirty="0" err="1"/>
              <a:t>favela</a:t>
            </a:r>
            <a:r>
              <a:rPr lang="en-GB" b="1" dirty="0"/>
              <a:t> next door</a:t>
            </a:r>
          </a:p>
        </p:txBody>
      </p:sp>
      <p:pic>
        <p:nvPicPr>
          <p:cNvPr id="4" name="Content Placeholder 3" descr="image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52662" y="1928802"/>
            <a:ext cx="7429552" cy="4071966"/>
          </a:xfrm>
        </p:spPr>
      </p:pic>
    </p:spTree>
    <p:extLst>
      <p:ext uri="{BB962C8B-B14F-4D97-AF65-F5344CB8AC3E}">
        <p14:creationId xmlns:p14="http://schemas.microsoft.com/office/powerpoint/2010/main" val="31953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2226" name="Picture 2" descr="http://upload.wikimedia.org/wikipedia/commons/thumb/1/13/Candelaria2.jpg/240px-Candelaria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068" y="201478"/>
            <a:ext cx="4339526" cy="6509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730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Major films about urban social realities…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714" y="457200"/>
            <a:ext cx="4339772" cy="5972629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600" i="1" dirty="0"/>
              <a:t>City of God </a:t>
            </a:r>
            <a:r>
              <a:rPr lang="en-GB" sz="3600" dirty="0"/>
              <a:t>(2002)</a:t>
            </a:r>
            <a:endParaRPr lang="en-GB" sz="3600" i="1" dirty="0"/>
          </a:p>
          <a:p>
            <a:r>
              <a:rPr lang="en-GB" sz="3600" i="1" dirty="0"/>
              <a:t>City of Men </a:t>
            </a:r>
            <a:r>
              <a:rPr lang="en-GB" sz="3600" dirty="0"/>
              <a:t>(2007)</a:t>
            </a:r>
          </a:p>
          <a:p>
            <a:r>
              <a:rPr lang="en-GB" sz="3600" i="1" dirty="0"/>
              <a:t>Elite Squad </a:t>
            </a:r>
            <a:r>
              <a:rPr lang="en-GB" sz="3600" dirty="0"/>
              <a:t>(2007)</a:t>
            </a:r>
          </a:p>
          <a:p>
            <a:r>
              <a:rPr lang="en-GB" sz="3600" i="1" dirty="0" err="1"/>
              <a:t>Carandiru</a:t>
            </a:r>
            <a:r>
              <a:rPr lang="en-GB" sz="3600" i="1" dirty="0"/>
              <a:t> </a:t>
            </a:r>
            <a:r>
              <a:rPr lang="en-GB" sz="3600" dirty="0"/>
              <a:t>(2003)</a:t>
            </a:r>
            <a:endParaRPr lang="en-GB" sz="3600" i="1" dirty="0"/>
          </a:p>
          <a:p>
            <a:r>
              <a:rPr lang="en-GB" sz="3600" i="1" dirty="0"/>
              <a:t>Bus 174 </a:t>
            </a:r>
            <a:r>
              <a:rPr lang="en-GB" sz="3600" dirty="0"/>
              <a:t>(2002)</a:t>
            </a:r>
          </a:p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3376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Lula and the rise of the PT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dirty="0"/>
              <a:t>Lula: </a:t>
            </a:r>
            <a:r>
              <a:rPr lang="en-GB" dirty="0" smtClean="0"/>
              <a:t>migrant to S Paulo, humble </a:t>
            </a:r>
            <a:r>
              <a:rPr lang="en-GB" dirty="0"/>
              <a:t>origins in Pernambuco </a:t>
            </a:r>
            <a:r>
              <a:rPr lang="en-GB" dirty="0" smtClean="0"/>
              <a:t>(North-East): Brazil’s </a:t>
            </a:r>
            <a:r>
              <a:rPr lang="en-GB" dirty="0"/>
              <a:t>first non-elite </a:t>
            </a:r>
            <a:r>
              <a:rPr lang="en-GB" dirty="0" smtClean="0"/>
              <a:t>president</a:t>
            </a:r>
          </a:p>
          <a:p>
            <a:pPr lvl="0"/>
            <a:r>
              <a:rPr lang="en-GB" dirty="0" smtClean="0"/>
              <a:t>rises </a:t>
            </a:r>
            <a:r>
              <a:rPr lang="en-GB" dirty="0"/>
              <a:t>to prominence in UNION POLITICS towards the end of </a:t>
            </a:r>
            <a:r>
              <a:rPr lang="en-GB" dirty="0" smtClean="0"/>
              <a:t>1970s: leads major </a:t>
            </a:r>
            <a:r>
              <a:rPr lang="en-GB" b="1" dirty="0"/>
              <a:t>strikes in S Paulo 1978-80 that challenged the military’s economic policies.</a:t>
            </a:r>
            <a:r>
              <a:rPr lang="en-GB" dirty="0"/>
              <a:t> </a:t>
            </a:r>
            <a:endParaRPr lang="en-GB" dirty="0" smtClean="0"/>
          </a:p>
          <a:p>
            <a:pPr lvl="0"/>
            <a:r>
              <a:rPr lang="en-GB" dirty="0" smtClean="0"/>
              <a:t>Significant </a:t>
            </a:r>
            <a:r>
              <a:rPr lang="en-GB" b="1" dirty="0" smtClean="0"/>
              <a:t>prejudice </a:t>
            </a:r>
            <a:r>
              <a:rPr lang="en-GB" dirty="0" smtClean="0"/>
              <a:t>against Lula as non-elite, poorly educated </a:t>
            </a:r>
          </a:p>
          <a:p>
            <a:pPr lvl="0"/>
            <a:r>
              <a:rPr lang="en-GB" b="1" dirty="0" smtClean="0"/>
              <a:t>Fears of international banking sector </a:t>
            </a:r>
            <a:r>
              <a:rPr lang="en-GB" dirty="0" smtClean="0"/>
              <a:t>about </a:t>
            </a:r>
            <a:r>
              <a:rPr lang="en-GB" b="1" dirty="0" smtClean="0"/>
              <a:t>foreign investment (e.g. in 1998 election): </a:t>
            </a:r>
            <a:r>
              <a:rPr lang="en-GB" dirty="0" smtClean="0"/>
              <a:t>PT much more conservative in power than anticipated</a:t>
            </a:r>
            <a:endParaRPr lang="en-GB" dirty="0"/>
          </a:p>
          <a:p>
            <a:pPr lvl="0"/>
            <a:r>
              <a:rPr lang="en-GB" b="1" dirty="0" smtClean="0"/>
              <a:t>Hopes on Left: </a:t>
            </a:r>
            <a:r>
              <a:rPr lang="en-GB" dirty="0" smtClean="0"/>
              <a:t>PT </a:t>
            </a:r>
            <a:r>
              <a:rPr lang="en-GB" dirty="0" smtClean="0"/>
              <a:t>doesn’t live up to either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78461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The Workers’ Party: Union organising in Sao Paulo, 1980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GB" sz="3200" dirty="0" smtClean="0"/>
          </a:p>
          <a:p>
            <a:r>
              <a:rPr lang="en-GB" sz="3200" dirty="0" smtClean="0"/>
              <a:t>Luiz </a:t>
            </a:r>
            <a:r>
              <a:rPr lang="en-GB" sz="3200" dirty="0" err="1" smtClean="0"/>
              <a:t>Inacio</a:t>
            </a:r>
            <a:r>
              <a:rPr lang="en-GB" sz="3200" dirty="0" smtClean="0"/>
              <a:t> “Lula” da Silva, later President of Brazil </a:t>
            </a:r>
            <a:endParaRPr lang="en-GB" sz="3200" dirty="0"/>
          </a:p>
        </p:txBody>
      </p:sp>
      <p:pic>
        <p:nvPicPr>
          <p:cNvPr id="8194" name="Picture 2" descr="http://img651.imageshack.us/img651/6315/postblog6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6" y="278969"/>
            <a:ext cx="7301154" cy="5765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6502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The </a:t>
            </a:r>
            <a:r>
              <a:rPr lang="en-GB" b="1" dirty="0" err="1" smtClean="0"/>
              <a:t>Partido</a:t>
            </a:r>
            <a:r>
              <a:rPr lang="en-GB" b="1" dirty="0" smtClean="0"/>
              <a:t> dos </a:t>
            </a:r>
            <a:r>
              <a:rPr lang="en-GB" b="1" dirty="0" err="1" smtClean="0"/>
              <a:t>Trabalhadores</a:t>
            </a:r>
            <a:r>
              <a:rPr lang="en-GB" b="1" dirty="0" smtClean="0"/>
              <a:t> (Workers’ Party), PT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b="1" dirty="0" smtClean="0"/>
              <a:t>Founded in late 70s </a:t>
            </a:r>
            <a:r>
              <a:rPr lang="en-GB" dirty="0" smtClean="0"/>
              <a:t>S Paulo: opposition to dictatorship; workers’ rights </a:t>
            </a:r>
            <a:endParaRPr lang="en-GB" dirty="0"/>
          </a:p>
          <a:p>
            <a:pPr lvl="0"/>
            <a:r>
              <a:rPr lang="en-GB" dirty="0" smtClean="0"/>
              <a:t>decentralised </a:t>
            </a:r>
            <a:r>
              <a:rPr lang="en-GB" dirty="0"/>
              <a:t>style of </a:t>
            </a:r>
            <a:r>
              <a:rPr lang="en-GB" dirty="0" smtClean="0"/>
              <a:t>organising: no </a:t>
            </a:r>
            <a:r>
              <a:rPr lang="en-GB" dirty="0"/>
              <a:t>major </a:t>
            </a:r>
            <a:r>
              <a:rPr lang="en-GB" dirty="0" smtClean="0"/>
              <a:t>funders </a:t>
            </a:r>
            <a:r>
              <a:rPr lang="en-GB" dirty="0"/>
              <a:t>– party funded by members’ </a:t>
            </a:r>
            <a:r>
              <a:rPr lang="en-GB" dirty="0" smtClean="0"/>
              <a:t>contributions</a:t>
            </a:r>
            <a:endParaRPr lang="en-GB" dirty="0"/>
          </a:p>
          <a:p>
            <a:pPr lvl="0"/>
            <a:r>
              <a:rPr lang="en-GB" dirty="0" smtClean="0"/>
              <a:t>close </a:t>
            </a:r>
            <a:r>
              <a:rPr lang="en-GB" dirty="0"/>
              <a:t>links </a:t>
            </a:r>
            <a:r>
              <a:rPr lang="en-GB" dirty="0" smtClean="0"/>
              <a:t>with </a:t>
            </a:r>
            <a:r>
              <a:rPr lang="en-GB" dirty="0" smtClean="0"/>
              <a:t>MST &amp; Liberation </a:t>
            </a:r>
            <a:r>
              <a:rPr lang="en-GB" dirty="0"/>
              <a:t>Theology </a:t>
            </a:r>
            <a:r>
              <a:rPr lang="en-GB" dirty="0" smtClean="0"/>
              <a:t>movements</a:t>
            </a:r>
          </a:p>
          <a:p>
            <a:pPr lvl="0"/>
            <a:r>
              <a:rPr lang="en-GB" dirty="0" smtClean="0"/>
              <a:t>traditional </a:t>
            </a:r>
            <a:r>
              <a:rPr lang="en-GB" dirty="0"/>
              <a:t>base among working </a:t>
            </a:r>
            <a:r>
              <a:rPr lang="en-GB" dirty="0" smtClean="0"/>
              <a:t>class in south-east; plus major </a:t>
            </a:r>
            <a:r>
              <a:rPr lang="en-GB" dirty="0"/>
              <a:t>support from middle-class </a:t>
            </a:r>
            <a:r>
              <a:rPr lang="en-GB" dirty="0" smtClean="0"/>
              <a:t>left</a:t>
            </a:r>
          </a:p>
          <a:p>
            <a:pPr lvl="0"/>
            <a:r>
              <a:rPr lang="en-GB" dirty="0" smtClean="0"/>
              <a:t>Major electoral force since 1989. </a:t>
            </a:r>
          </a:p>
        </p:txBody>
      </p:sp>
    </p:spTree>
    <p:extLst>
      <p:ext uri="{BB962C8B-B14F-4D97-AF65-F5344CB8AC3E}">
        <p14:creationId xmlns:p14="http://schemas.microsoft.com/office/powerpoint/2010/main" val="16951211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 change of image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from </a:t>
            </a:r>
            <a:r>
              <a:rPr lang="en-GB" dirty="0"/>
              <a:t>fiery socialist labour leader to better presented and less </a:t>
            </a:r>
            <a:r>
              <a:rPr lang="en-GB" dirty="0" smtClean="0"/>
              <a:t>radical</a:t>
            </a:r>
            <a:endParaRPr lang="en-GB" dirty="0"/>
          </a:p>
          <a:p>
            <a:pPr lvl="0"/>
            <a:r>
              <a:rPr lang="en-GB" dirty="0" smtClean="0"/>
              <a:t>denounces </a:t>
            </a:r>
            <a:r>
              <a:rPr lang="en-GB" dirty="0" smtClean="0"/>
              <a:t>failures </a:t>
            </a:r>
            <a:r>
              <a:rPr lang="en-GB" dirty="0"/>
              <a:t>of neoliberalism under </a:t>
            </a:r>
            <a:r>
              <a:rPr lang="en-GB" dirty="0" smtClean="0"/>
              <a:t>Cardoso &amp; </a:t>
            </a:r>
            <a:r>
              <a:rPr lang="en-GB" dirty="0"/>
              <a:t>economic </a:t>
            </a:r>
            <a:r>
              <a:rPr lang="en-GB" dirty="0" smtClean="0"/>
              <a:t>injustice; introduces idea </a:t>
            </a:r>
            <a:r>
              <a:rPr lang="en-GB" dirty="0"/>
              <a:t>of “Brazil, a country for all,” which later becomes a PT government slogan; </a:t>
            </a:r>
            <a:endParaRPr lang="en-GB" dirty="0" smtClean="0"/>
          </a:p>
          <a:p>
            <a:pPr lvl="0"/>
            <a:r>
              <a:rPr lang="en-GB" b="1" dirty="0" smtClean="0"/>
              <a:t>But:</a:t>
            </a:r>
            <a:r>
              <a:rPr lang="en-GB" dirty="0" smtClean="0"/>
              <a:t> </a:t>
            </a:r>
            <a:r>
              <a:rPr lang="en-GB" b="1" dirty="0" smtClean="0"/>
              <a:t>reassures </a:t>
            </a:r>
            <a:r>
              <a:rPr lang="en-GB" b="1" dirty="0"/>
              <a:t>Wall St: </a:t>
            </a:r>
            <a:r>
              <a:rPr lang="en-GB" b="1" dirty="0" smtClean="0"/>
              <a:t>contracts </a:t>
            </a:r>
            <a:r>
              <a:rPr lang="en-GB" b="1" dirty="0"/>
              <a:t>will be respected, no expropriation </a:t>
            </a:r>
            <a:endParaRPr lang="en-GB" b="1" dirty="0" smtClean="0"/>
          </a:p>
          <a:p>
            <a:r>
              <a:rPr lang="en-GB" dirty="0" smtClean="0"/>
              <a:t>PT shifts rightwards, but pulls middle ground of politics leftwards.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48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Last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/>
              <a:t>End of dictatorship: gradual process of “opening” / </a:t>
            </a:r>
            <a:r>
              <a:rPr lang="en-GB" i="1" dirty="0" err="1"/>
              <a:t>abertura</a:t>
            </a:r>
            <a:r>
              <a:rPr lang="en-GB" dirty="0"/>
              <a:t> </a:t>
            </a:r>
          </a:p>
          <a:p>
            <a:pPr lvl="0"/>
            <a:r>
              <a:rPr lang="en-GB" dirty="0"/>
              <a:t>Initiated by the military leadership but shaped by </a:t>
            </a:r>
            <a:r>
              <a:rPr lang="en-GB" b="1" dirty="0"/>
              <a:t>organised civil society</a:t>
            </a:r>
          </a:p>
          <a:p>
            <a:pPr lvl="0"/>
            <a:r>
              <a:rPr lang="en-GB" dirty="0"/>
              <a:t>E.g. Catholic Church and Liberation Theology</a:t>
            </a:r>
          </a:p>
          <a:p>
            <a:pPr lvl="0"/>
            <a:r>
              <a:rPr lang="en-GB" b="1" dirty="0"/>
              <a:t>Economic context</a:t>
            </a:r>
            <a:r>
              <a:rPr lang="en-GB" dirty="0"/>
              <a:t>:</a:t>
            </a:r>
            <a:r>
              <a:rPr lang="en-GB" i="1" dirty="0"/>
              <a:t> </a:t>
            </a:r>
            <a:r>
              <a:rPr lang="en-GB" dirty="0"/>
              <a:t>initial “economic miracle,” then massive </a:t>
            </a:r>
            <a:r>
              <a:rPr lang="en-GB" b="1" dirty="0"/>
              <a:t>external debt (oil crises </a:t>
            </a:r>
            <a:r>
              <a:rPr lang="en-GB" dirty="0"/>
              <a:t>of the 1970s) </a:t>
            </a:r>
          </a:p>
          <a:p>
            <a:pPr lvl="0"/>
            <a:r>
              <a:rPr lang="en-GB" b="1" dirty="0"/>
              <a:t>Political process</a:t>
            </a:r>
            <a:r>
              <a:rPr lang="en-GB" dirty="0"/>
              <a:t> that brings </a:t>
            </a:r>
            <a:r>
              <a:rPr lang="en-GB" b="1" dirty="0"/>
              <a:t>Tancredo </a:t>
            </a:r>
            <a:r>
              <a:rPr lang="en-GB" b="1" dirty="0" err="1"/>
              <a:t>Neves</a:t>
            </a:r>
            <a:r>
              <a:rPr lang="en-GB" b="1" dirty="0"/>
              <a:t> </a:t>
            </a:r>
            <a:r>
              <a:rPr lang="en-GB" dirty="0"/>
              <a:t>as first civilian president since</a:t>
            </a:r>
            <a:r>
              <a:rPr lang="en-GB" b="1" dirty="0"/>
              <a:t> – </a:t>
            </a:r>
            <a:r>
              <a:rPr lang="en-GB" dirty="0"/>
              <a:t>but dies suddenly before taking office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436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/>
            </a:r>
            <a:br>
              <a:rPr lang="en-GB" b="1" dirty="0" smtClean="0">
                <a:solidFill>
                  <a:srgbClr val="FFFF00"/>
                </a:solidFill>
              </a:rPr>
            </a:br>
            <a:r>
              <a:rPr lang="en-GB" b="1" dirty="0" err="1" smtClean="0"/>
              <a:t>Luiz</a:t>
            </a:r>
            <a:r>
              <a:rPr lang="en-GB" b="1" dirty="0" smtClean="0"/>
              <a:t> </a:t>
            </a:r>
            <a:r>
              <a:rPr lang="en-GB" b="1" dirty="0" err="1" smtClean="0"/>
              <a:t>Inácio</a:t>
            </a:r>
            <a:r>
              <a:rPr lang="en-GB" b="1" dirty="0" smtClean="0"/>
              <a:t> “Lula” </a:t>
            </a:r>
            <a:r>
              <a:rPr lang="en-GB" b="1" dirty="0" err="1" smtClean="0"/>
              <a:t>da</a:t>
            </a:r>
            <a:r>
              <a:rPr lang="en-GB" b="1" dirty="0" smtClean="0"/>
              <a:t> Silva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Portrait of Luiz Inácio Lula da Silva">
            <a:hlinkClick r:id="rId3" tooltip="Luiz Inácio Lula da Silva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0050" y="1571612"/>
            <a:ext cx="3500462" cy="5072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394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The PT in power: symbolic importance of new faces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3200" b="1" dirty="0" err="1"/>
              <a:t>Benedita</a:t>
            </a:r>
            <a:r>
              <a:rPr lang="en-GB" sz="3200" b="1" dirty="0"/>
              <a:t> da Silva, </a:t>
            </a:r>
            <a:r>
              <a:rPr lang="en-GB" sz="3200" dirty="0"/>
              <a:t>first black woman senator, brought up in Rio </a:t>
            </a:r>
            <a:r>
              <a:rPr lang="en-GB" sz="3200" dirty="0" smtClean="0"/>
              <a:t>favela, active in women’s movement</a:t>
            </a:r>
            <a:endParaRPr lang="en-GB" sz="3200" dirty="0"/>
          </a:p>
          <a:p>
            <a:pPr lvl="0"/>
            <a:r>
              <a:rPr lang="en-GB" sz="3200" b="1" dirty="0" smtClean="0"/>
              <a:t>Marina </a:t>
            </a:r>
            <a:r>
              <a:rPr lang="en-GB" sz="3200" b="1" dirty="0"/>
              <a:t>Silva, </a:t>
            </a:r>
            <a:r>
              <a:rPr lang="en-GB" sz="3200" dirty="0"/>
              <a:t>PT senator from Amazonas, </a:t>
            </a:r>
            <a:r>
              <a:rPr lang="en-GB" sz="3200" dirty="0" smtClean="0"/>
              <a:t>indigenous &amp; black ancestry</a:t>
            </a:r>
            <a:r>
              <a:rPr lang="en-GB" sz="3200" dirty="0"/>
              <a:t>, formerly </a:t>
            </a:r>
            <a:r>
              <a:rPr lang="en-GB" sz="3200" dirty="0" smtClean="0"/>
              <a:t>a maid</a:t>
            </a:r>
            <a:r>
              <a:rPr lang="en-GB" sz="3200" dirty="0"/>
              <a:t>, linked to environmental movements, becomes minister for environment. </a:t>
            </a:r>
            <a:endParaRPr lang="en-GB" sz="3200" dirty="0" smtClean="0"/>
          </a:p>
          <a:p>
            <a:pPr lvl="0"/>
            <a:r>
              <a:rPr lang="en-GB" sz="3200" b="1" dirty="0" smtClean="0"/>
              <a:t>Gilberto </a:t>
            </a:r>
            <a:r>
              <a:rPr lang="en-GB" sz="3200" b="1" dirty="0"/>
              <a:t>Gil, </a:t>
            </a:r>
            <a:r>
              <a:rPr lang="en-GB" sz="3200" dirty="0"/>
              <a:t>Afro-</a:t>
            </a:r>
            <a:r>
              <a:rPr lang="en-GB" sz="3200" dirty="0" err="1"/>
              <a:t>Bahian</a:t>
            </a:r>
            <a:r>
              <a:rPr lang="en-GB" sz="3200" dirty="0"/>
              <a:t> singer prominent in </a:t>
            </a:r>
            <a:r>
              <a:rPr lang="en-GB" sz="3200" dirty="0" err="1"/>
              <a:t>tropicalismo</a:t>
            </a:r>
            <a:r>
              <a:rPr lang="en-GB" sz="3200" dirty="0"/>
              <a:t> of </a:t>
            </a:r>
            <a:r>
              <a:rPr lang="en-GB" sz="3200" dirty="0" smtClean="0"/>
              <a:t>1960s, becomes </a:t>
            </a:r>
            <a:r>
              <a:rPr lang="en-GB" sz="3200" b="1" dirty="0"/>
              <a:t>minister for culture. </a:t>
            </a:r>
            <a:endParaRPr lang="en-GB" sz="3200" b="1" dirty="0" smtClean="0"/>
          </a:p>
          <a:p>
            <a:pPr lvl="0"/>
            <a:r>
              <a:rPr lang="en-GB" sz="3200" dirty="0" smtClean="0"/>
              <a:t>First black </a:t>
            </a:r>
            <a:r>
              <a:rPr lang="en-GB" sz="3200" dirty="0"/>
              <a:t>judge, </a:t>
            </a:r>
            <a:r>
              <a:rPr lang="en-GB" sz="3200" b="1" dirty="0" smtClean="0"/>
              <a:t>Joaquim </a:t>
            </a:r>
            <a:r>
              <a:rPr lang="en-GB" sz="3200" b="1" dirty="0"/>
              <a:t>Barbosa, </a:t>
            </a:r>
            <a:r>
              <a:rPr lang="en-GB" sz="3200" dirty="0" smtClean="0"/>
              <a:t>heads Supreme Court</a:t>
            </a:r>
            <a:endParaRPr lang="en-GB" sz="3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28045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0658" name="Picture 2" descr="http://t3.gstatic.com/images?q=tbn:np-z8FcegkP5MM:http://fernandafreitas.files.wordpress.com/2009/11/benedita_da_silva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52596" y="428604"/>
            <a:ext cx="2214578" cy="3000396"/>
          </a:xfrm>
          <a:prstGeom prst="rect">
            <a:avLst/>
          </a:prstGeom>
          <a:noFill/>
        </p:spPr>
      </p:pic>
      <p:pic>
        <p:nvPicPr>
          <p:cNvPr id="70660" name="Picture 4" descr="http://upload.wikimedia.org/wikipedia/commons/thumb/6/65/Gilberto_Gil_1719MC198.jpg/180px-Gilberto_Gil_1719MC198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38876" y="357166"/>
            <a:ext cx="3571900" cy="2571768"/>
          </a:xfrm>
          <a:prstGeom prst="rect">
            <a:avLst/>
          </a:prstGeom>
          <a:noFill/>
        </p:spPr>
      </p:pic>
      <p:pic>
        <p:nvPicPr>
          <p:cNvPr id="70662" name="Picture 6" descr="http://upload.wikimedia.org/wikipedia/commons/thumb/5/56/Marinasilva13122006.jpg/220px-Marinasilva13122006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52794" y="3571876"/>
            <a:ext cx="2095500" cy="3000376"/>
          </a:xfrm>
          <a:prstGeom prst="rect">
            <a:avLst/>
          </a:prstGeom>
          <a:noFill/>
        </p:spPr>
      </p:pic>
      <p:pic>
        <p:nvPicPr>
          <p:cNvPr id="70664" name="Picture 8" descr="Joaquim Barbosa">
            <a:hlinkClick r:id="rId9" tooltip="Joaquim Barbosa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67504" y="3214686"/>
            <a:ext cx="2857520" cy="33575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9938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Economic policies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Need to reassure </a:t>
            </a:r>
            <a:r>
              <a:rPr lang="en-GB" b="1" dirty="0" smtClean="0"/>
              <a:t>international </a:t>
            </a:r>
            <a:r>
              <a:rPr lang="en-GB" b="1" dirty="0"/>
              <a:t>markets </a:t>
            </a:r>
            <a:r>
              <a:rPr lang="en-GB" b="1" dirty="0" smtClean="0"/>
              <a:t>(prevent investors from pulling out) </a:t>
            </a:r>
            <a:r>
              <a:rPr lang="en-GB" b="1" dirty="0" smtClean="0">
                <a:sym typeface="Wingdings" panose="05000000000000000000" pitchFamily="2" charset="2"/>
              </a:rPr>
              <a:t> economic policy is as conservative as that of FHC</a:t>
            </a:r>
            <a:endParaRPr lang="en-GB" b="1" dirty="0" smtClean="0"/>
          </a:p>
          <a:p>
            <a:r>
              <a:rPr lang="en-GB" dirty="0" smtClean="0"/>
              <a:t>High </a:t>
            </a:r>
            <a:r>
              <a:rPr lang="en-GB" dirty="0" smtClean="0"/>
              <a:t>interest rates </a:t>
            </a:r>
            <a:r>
              <a:rPr lang="en-GB" dirty="0" smtClean="0"/>
              <a:t>to discourage </a:t>
            </a:r>
            <a:r>
              <a:rPr lang="en-GB" dirty="0"/>
              <a:t>inflation; sticks to the IMF plan </a:t>
            </a:r>
            <a:r>
              <a:rPr lang="en-GB" dirty="0" smtClean="0"/>
              <a:t>negotiated </a:t>
            </a:r>
            <a:r>
              <a:rPr lang="en-GB" dirty="0"/>
              <a:t>by </a:t>
            </a:r>
            <a:r>
              <a:rPr lang="en-GB" dirty="0" smtClean="0"/>
              <a:t>Cardoso.</a:t>
            </a:r>
          </a:p>
          <a:p>
            <a:r>
              <a:rPr lang="en-GB" dirty="0" smtClean="0"/>
              <a:t>Economy flourishes: partly thanks to </a:t>
            </a:r>
            <a:r>
              <a:rPr lang="en-GB" dirty="0"/>
              <a:t>FHC </a:t>
            </a:r>
            <a:r>
              <a:rPr lang="en-GB" dirty="0" smtClean="0"/>
              <a:t>reforms: inflation </a:t>
            </a:r>
            <a:r>
              <a:rPr lang="en-GB" dirty="0"/>
              <a:t>under </a:t>
            </a:r>
            <a:r>
              <a:rPr lang="en-GB" dirty="0" smtClean="0"/>
              <a:t>control; </a:t>
            </a:r>
            <a:r>
              <a:rPr lang="en-GB" i="1" dirty="0"/>
              <a:t>real</a:t>
            </a:r>
            <a:r>
              <a:rPr lang="en-GB" dirty="0"/>
              <a:t> </a:t>
            </a:r>
            <a:r>
              <a:rPr lang="en-GB" dirty="0" smtClean="0"/>
              <a:t>strengthens; exports </a:t>
            </a:r>
            <a:r>
              <a:rPr lang="en-GB" dirty="0"/>
              <a:t>flourishing </a:t>
            </a:r>
            <a:endParaRPr lang="en-GB" dirty="0" smtClean="0"/>
          </a:p>
          <a:p>
            <a:r>
              <a:rPr lang="en-GB" dirty="0" smtClean="0"/>
              <a:t>Global commodities boom coincides with Lula years:</a:t>
            </a:r>
            <a:r>
              <a:rPr lang="en-GB" dirty="0"/>
              <a:t> </a:t>
            </a:r>
            <a:r>
              <a:rPr lang="en-GB" dirty="0" smtClean="0"/>
              <a:t>Brazil exports </a:t>
            </a:r>
            <a:r>
              <a:rPr lang="en-GB" b="1" dirty="0" smtClean="0"/>
              <a:t>soya</a:t>
            </a:r>
            <a:r>
              <a:rPr lang="en-GB" dirty="0" smtClean="0"/>
              <a:t>, oranges, sugar; pioneers </a:t>
            </a:r>
            <a:r>
              <a:rPr lang="en-GB" b="1" dirty="0" smtClean="0"/>
              <a:t>flex cars (ethanol and petrol) in 2004;</a:t>
            </a:r>
            <a:r>
              <a:rPr lang="en-GB" dirty="0" smtClean="0"/>
              <a:t> </a:t>
            </a:r>
            <a:r>
              <a:rPr lang="en-GB" b="1" dirty="0" smtClean="0"/>
              <a:t>40</a:t>
            </a:r>
            <a:r>
              <a:rPr lang="en-GB" b="1" dirty="0"/>
              <a:t>% of the world’s sugar by </a:t>
            </a:r>
            <a:r>
              <a:rPr lang="en-GB" b="1" dirty="0" smtClean="0"/>
              <a:t>2006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75396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Social reforms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GB" dirty="0" smtClean="0"/>
              <a:t>Welfare initiatives especially “</a:t>
            </a:r>
            <a:r>
              <a:rPr lang="en-GB" b="1" dirty="0" err="1" smtClean="0"/>
              <a:t>Bolsa</a:t>
            </a:r>
            <a:r>
              <a:rPr lang="en-GB" b="1" dirty="0" smtClean="0"/>
              <a:t> </a:t>
            </a:r>
            <a:r>
              <a:rPr lang="en-GB" b="1" dirty="0" err="1"/>
              <a:t>Família</a:t>
            </a:r>
            <a:r>
              <a:rPr lang="en-GB" dirty="0" smtClean="0"/>
              <a:t>” (“Family Purse”) programme: based </a:t>
            </a:r>
            <a:r>
              <a:rPr lang="en-GB" dirty="0"/>
              <a:t>on “</a:t>
            </a:r>
            <a:r>
              <a:rPr lang="en-GB" dirty="0" err="1"/>
              <a:t>Bolsa</a:t>
            </a:r>
            <a:r>
              <a:rPr lang="en-GB" dirty="0"/>
              <a:t> </a:t>
            </a:r>
            <a:r>
              <a:rPr lang="en-GB" dirty="0" err="1" smtClean="0"/>
              <a:t>Escola</a:t>
            </a:r>
            <a:r>
              <a:rPr lang="en-GB" dirty="0" smtClean="0"/>
              <a:t>” under FHC; basic </a:t>
            </a:r>
            <a:r>
              <a:rPr lang="en-GB" dirty="0"/>
              <a:t>nutrition </a:t>
            </a:r>
            <a:r>
              <a:rPr lang="en-GB" dirty="0" smtClean="0"/>
              <a:t>to </a:t>
            </a:r>
            <a:r>
              <a:rPr lang="en-GB" dirty="0"/>
              <a:t>women and </a:t>
            </a:r>
            <a:r>
              <a:rPr lang="en-GB" dirty="0" smtClean="0"/>
              <a:t>children if children </a:t>
            </a:r>
            <a:r>
              <a:rPr lang="en-GB" b="1" dirty="0"/>
              <a:t>stay in school</a:t>
            </a:r>
            <a:r>
              <a:rPr lang="en-GB" dirty="0"/>
              <a:t>. </a:t>
            </a:r>
            <a:endParaRPr lang="en-GB" dirty="0" smtClean="0"/>
          </a:p>
          <a:p>
            <a:pPr lvl="0"/>
            <a:r>
              <a:rPr lang="en-GB" dirty="0" smtClean="0"/>
              <a:t>Especially significant in </a:t>
            </a:r>
            <a:r>
              <a:rPr lang="en-GB" b="1" dirty="0" smtClean="0"/>
              <a:t>north-east: boosts PT’s popularity in NE </a:t>
            </a:r>
          </a:p>
          <a:p>
            <a:pPr lvl="0"/>
            <a:r>
              <a:rPr lang="en-GB" dirty="0" smtClean="0"/>
              <a:t>By 2011, </a:t>
            </a:r>
            <a:r>
              <a:rPr lang="en-GB" b="1" dirty="0" smtClean="0"/>
              <a:t>26</a:t>
            </a:r>
            <a:r>
              <a:rPr lang="en-GB" b="1" dirty="0"/>
              <a:t>% of the Brazilian population were covered by the programme. </a:t>
            </a:r>
            <a:endParaRPr lang="en-GB" b="1" dirty="0" smtClean="0"/>
          </a:p>
          <a:p>
            <a:pPr lvl="0"/>
            <a:r>
              <a:rPr lang="en-GB" b="1" dirty="0" smtClean="0"/>
              <a:t>But: </a:t>
            </a:r>
            <a:r>
              <a:rPr lang="en-GB" dirty="0" smtClean="0"/>
              <a:t>high </a:t>
            </a:r>
            <a:r>
              <a:rPr lang="en-GB" b="1" dirty="0" smtClean="0"/>
              <a:t>unemployment</a:t>
            </a:r>
            <a:r>
              <a:rPr lang="en-GB" dirty="0" smtClean="0"/>
              <a:t>; </a:t>
            </a:r>
            <a:r>
              <a:rPr lang="en-GB" b="1" dirty="0" smtClean="0"/>
              <a:t>low wages; huge socioeconomic inequalities…</a:t>
            </a:r>
            <a:endParaRPr lang="en-GB" dirty="0"/>
          </a:p>
          <a:p>
            <a:pPr lvl="0"/>
            <a:r>
              <a:rPr lang="en-GB" b="1" dirty="0" smtClean="0"/>
              <a:t>Afro-Brazilians</a:t>
            </a:r>
            <a:r>
              <a:rPr lang="en-GB" b="1" dirty="0" smtClean="0"/>
              <a:t>: 45</a:t>
            </a:r>
            <a:r>
              <a:rPr lang="en-GB" b="1" dirty="0"/>
              <a:t>% of population but 65% of </a:t>
            </a:r>
            <a:r>
              <a:rPr lang="en-GB" b="1" dirty="0" smtClean="0"/>
              <a:t>poor</a:t>
            </a:r>
          </a:p>
          <a:p>
            <a:pPr lvl="0"/>
            <a:r>
              <a:rPr lang="en-GB" b="1" dirty="0" smtClean="0"/>
              <a:t>Brazil has one of worst literacy rates in Latin America by 2009 (13% totally illiterate; only Haiti and 4 small Central American countries do worse)</a:t>
            </a:r>
          </a:p>
        </p:txBody>
      </p:sp>
    </p:spTree>
    <p:extLst>
      <p:ext uri="{BB962C8B-B14F-4D97-AF65-F5344CB8AC3E}">
        <p14:creationId xmlns:p14="http://schemas.microsoft.com/office/powerpoint/2010/main" val="1872075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Corruption: the 2005 </a:t>
            </a:r>
            <a:r>
              <a:rPr lang="en-GB" b="1" dirty="0"/>
              <a:t>“</a:t>
            </a:r>
            <a:r>
              <a:rPr lang="en-GB" b="1" dirty="0" err="1"/>
              <a:t>mensalão</a:t>
            </a:r>
            <a:r>
              <a:rPr lang="en-GB" b="1" dirty="0" smtClean="0"/>
              <a:t>” scandal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b="1" dirty="0" smtClean="0"/>
              <a:t>Massive “big monthly payment” scandal: </a:t>
            </a:r>
            <a:r>
              <a:rPr lang="en-GB" dirty="0" smtClean="0"/>
              <a:t>PT </a:t>
            </a:r>
            <a:r>
              <a:rPr lang="en-GB" dirty="0"/>
              <a:t>congressional leaders </a:t>
            </a:r>
            <a:r>
              <a:rPr lang="en-GB" dirty="0" smtClean="0"/>
              <a:t>systematically buy votes for cash</a:t>
            </a:r>
          </a:p>
          <a:p>
            <a:pPr lvl="0"/>
            <a:r>
              <a:rPr lang="en-GB" dirty="0" smtClean="0"/>
              <a:t>Every </a:t>
            </a:r>
            <a:r>
              <a:rPr lang="en-GB" dirty="0"/>
              <a:t>member of Lula’s close circle </a:t>
            </a:r>
            <a:r>
              <a:rPr lang="en-GB" dirty="0" smtClean="0"/>
              <a:t>indicted</a:t>
            </a:r>
            <a:endParaRPr lang="en-GB" dirty="0" smtClean="0"/>
          </a:p>
          <a:p>
            <a:pPr lvl="0"/>
            <a:r>
              <a:rPr lang="en-GB" dirty="0" smtClean="0"/>
              <a:t>High </a:t>
            </a:r>
            <a:r>
              <a:rPr lang="en-GB" dirty="0" smtClean="0"/>
              <a:t>profile trials</a:t>
            </a:r>
          </a:p>
          <a:p>
            <a:pPr lvl="0"/>
            <a:r>
              <a:rPr lang="en-GB" b="1" dirty="0" smtClean="0"/>
              <a:t>Several </a:t>
            </a:r>
            <a:r>
              <a:rPr lang="en-GB" b="1" dirty="0" smtClean="0"/>
              <a:t>politicians (from other parties too) </a:t>
            </a:r>
            <a:r>
              <a:rPr lang="en-GB" b="1" dirty="0" smtClean="0"/>
              <a:t>are serving prison sentences (unprecedented in Brazil</a:t>
            </a:r>
            <a:r>
              <a:rPr lang="en-GB" b="1" dirty="0" smtClean="0"/>
              <a:t>)</a:t>
            </a:r>
          </a:p>
          <a:p>
            <a:r>
              <a:rPr lang="en-GB" b="1" dirty="0"/>
              <a:t>Ratings temporarily affected but </a:t>
            </a:r>
            <a:r>
              <a:rPr lang="en-GB" b="1" dirty="0" err="1"/>
              <a:t>mensalão</a:t>
            </a:r>
            <a:r>
              <a:rPr lang="en-GB" b="1" dirty="0"/>
              <a:t> scandal never “stuck” to Lula himself.</a:t>
            </a:r>
            <a:endParaRPr lang="en-GB" dirty="0"/>
          </a:p>
          <a:p>
            <a:pPr lvl="0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18449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The PT: Raising Brazil’s world profile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Brazil </a:t>
            </a:r>
            <a:r>
              <a:rPr lang="en-GB" dirty="0" smtClean="0"/>
              <a:t>positions self </a:t>
            </a:r>
            <a:r>
              <a:rPr lang="en-GB" dirty="0"/>
              <a:t>as </a:t>
            </a:r>
            <a:r>
              <a:rPr lang="en-GB" b="1" dirty="0"/>
              <a:t>leader of the third </a:t>
            </a:r>
            <a:r>
              <a:rPr lang="en-GB" b="1" dirty="0" smtClean="0"/>
              <a:t>world</a:t>
            </a:r>
            <a:r>
              <a:rPr lang="en-GB" dirty="0" smtClean="0"/>
              <a:t>; one of the BRICs </a:t>
            </a:r>
            <a:r>
              <a:rPr lang="en-GB" b="1" dirty="0" smtClean="0"/>
              <a:t>Brazil</a:t>
            </a:r>
            <a:r>
              <a:rPr lang="en-GB" b="1" dirty="0"/>
              <a:t>, Russia, India, </a:t>
            </a:r>
            <a:r>
              <a:rPr lang="en-GB" b="1" dirty="0" smtClean="0"/>
              <a:t>China</a:t>
            </a:r>
            <a:endParaRPr lang="en-GB" dirty="0"/>
          </a:p>
          <a:p>
            <a:pPr lvl="0"/>
            <a:r>
              <a:rPr lang="en-GB" dirty="0" smtClean="0"/>
              <a:t>Active </a:t>
            </a:r>
            <a:r>
              <a:rPr lang="en-GB" dirty="0"/>
              <a:t>within Latin America, e.g. </a:t>
            </a:r>
            <a:r>
              <a:rPr lang="en-GB" dirty="0" smtClean="0"/>
              <a:t>MERCOSUR </a:t>
            </a:r>
            <a:endParaRPr lang="en-GB" dirty="0" smtClean="0"/>
          </a:p>
          <a:p>
            <a:pPr lvl="0"/>
            <a:r>
              <a:rPr lang="en-GB" dirty="0" smtClean="0"/>
              <a:t>Role </a:t>
            </a:r>
            <a:r>
              <a:rPr lang="en-GB" dirty="0"/>
              <a:t>of </a:t>
            </a:r>
            <a:r>
              <a:rPr lang="en-GB" b="1" dirty="0" smtClean="0"/>
              <a:t>moderate:</a:t>
            </a:r>
            <a:r>
              <a:rPr lang="en-GB" dirty="0" smtClean="0"/>
              <a:t> </a:t>
            </a:r>
            <a:r>
              <a:rPr lang="en-GB" dirty="0" smtClean="0"/>
              <a:t>between radical </a:t>
            </a:r>
            <a:r>
              <a:rPr lang="en-GB" dirty="0" smtClean="0"/>
              <a:t>new left in </a:t>
            </a:r>
            <a:r>
              <a:rPr lang="en-GB" dirty="0" err="1" smtClean="0"/>
              <a:t>Lat</a:t>
            </a:r>
            <a:r>
              <a:rPr lang="en-GB" dirty="0" smtClean="0"/>
              <a:t> Am (Chávez</a:t>
            </a:r>
            <a:r>
              <a:rPr lang="en-GB" dirty="0"/>
              <a:t>, Morales</a:t>
            </a:r>
            <a:r>
              <a:rPr lang="en-GB" dirty="0" smtClean="0"/>
              <a:t>...); </a:t>
            </a:r>
            <a:r>
              <a:rPr lang="en-GB" dirty="0" smtClean="0"/>
              <a:t>and Bush; </a:t>
            </a:r>
            <a:r>
              <a:rPr lang="en-GB" dirty="0" smtClean="0"/>
              <a:t>mediation in Colombia/ Venezuela; </a:t>
            </a:r>
          </a:p>
          <a:p>
            <a:pPr lvl="0"/>
            <a:r>
              <a:rPr lang="en-GB" dirty="0" smtClean="0"/>
              <a:t>Obama at </a:t>
            </a:r>
            <a:r>
              <a:rPr lang="en-GB" dirty="0"/>
              <a:t>2009 G20 </a:t>
            </a:r>
            <a:r>
              <a:rPr lang="en-GB" dirty="0" smtClean="0"/>
              <a:t>summit: Lula is “the man”, “the </a:t>
            </a:r>
            <a:r>
              <a:rPr lang="en-GB" dirty="0"/>
              <a:t>most popular leader on the </a:t>
            </a:r>
            <a:r>
              <a:rPr lang="en-GB" dirty="0" smtClean="0"/>
              <a:t>planet”</a:t>
            </a:r>
          </a:p>
          <a:p>
            <a:pPr lvl="0"/>
            <a:r>
              <a:rPr lang="en-GB" dirty="0" smtClean="0"/>
              <a:t>Role in </a:t>
            </a:r>
            <a:r>
              <a:rPr lang="en-GB" b="1" dirty="0" smtClean="0"/>
              <a:t>peace </a:t>
            </a:r>
            <a:r>
              <a:rPr lang="en-GB" b="1" dirty="0"/>
              <a:t>keeping </a:t>
            </a:r>
            <a:r>
              <a:rPr lang="en-GB" b="1" dirty="0" smtClean="0"/>
              <a:t>e.g. Haiti</a:t>
            </a:r>
          </a:p>
          <a:p>
            <a:pPr lvl="0"/>
            <a:r>
              <a:rPr lang="en-GB" b="1" dirty="0" smtClean="0"/>
              <a:t>High-profile sporting events: 2014 World Cup, 2016 Olympics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97867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BRIC leaders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8370" name="Picture 2" descr="http://upload.wikimedia.org/wikipedia/commons/thumb/0/08/BRIC_leaders_in_2008.jpg/220px-BRIC_leaders_in_2008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52794" y="1714488"/>
            <a:ext cx="4857784" cy="3714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8997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6562" name="Picture 2" descr="Obama (dir.) cumprimenta o presidente Lula durante cúpula do G20, em Londres Foto: BBC Bras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2596" y="571480"/>
            <a:ext cx="8072494" cy="5929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2772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2007 announcement that Brazil will host 2014 World Cup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 descr="Former Brazil star Romario, Brazil coach Dunga, and Brazilian President Luiz Inacio Lula da Silva in Zuric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0" y="1825625"/>
            <a:ext cx="6070600" cy="460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6270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Today’s lecture…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GB" sz="3600" dirty="0"/>
              <a:t>Political story of 1980s and 1990s: how much changed/ </a:t>
            </a:r>
            <a:r>
              <a:rPr lang="en-GB" sz="3600" b="1" dirty="0"/>
              <a:t>improved </a:t>
            </a:r>
            <a:r>
              <a:rPr lang="en-GB" sz="3600" dirty="0"/>
              <a:t>as a result of democratic transition? </a:t>
            </a:r>
          </a:p>
          <a:p>
            <a:pPr lvl="0"/>
            <a:r>
              <a:rPr lang="en-GB" sz="3600" dirty="0"/>
              <a:t>Fernando Henrique Cardoso: </a:t>
            </a:r>
            <a:r>
              <a:rPr lang="en-GB" sz="3600" dirty="0" smtClean="0"/>
              <a:t>Plano </a:t>
            </a:r>
            <a:r>
              <a:rPr lang="en-GB" sz="3600" dirty="0"/>
              <a:t>Real in 1994 and </a:t>
            </a:r>
            <a:r>
              <a:rPr lang="en-GB" sz="3600" dirty="0" smtClean="0"/>
              <a:t>presidency </a:t>
            </a:r>
            <a:r>
              <a:rPr lang="en-GB" sz="3600" dirty="0"/>
              <a:t>from 1995-2003: a turning-point?</a:t>
            </a:r>
          </a:p>
          <a:p>
            <a:pPr lvl="0"/>
            <a:r>
              <a:rPr lang="en-GB" sz="3600" dirty="0"/>
              <a:t>Lula in office, 2003-2011: new solutions or old problems?</a:t>
            </a:r>
          </a:p>
          <a:p>
            <a:pPr lvl="0"/>
            <a:r>
              <a:rPr lang="en-GB" sz="3600" dirty="0" smtClean="0"/>
              <a:t>Through your own reading: </a:t>
            </a:r>
          </a:p>
          <a:p>
            <a:pPr lvl="0"/>
            <a:r>
              <a:rPr lang="en-GB" sz="3600" dirty="0" smtClean="0"/>
              <a:t>Ne</a:t>
            </a:r>
            <a:r>
              <a:rPr lang="en-GB" sz="3600" b="1" dirty="0" smtClean="0"/>
              <a:t>w </a:t>
            </a:r>
            <a:r>
              <a:rPr lang="en-GB" sz="3600" b="1" dirty="0"/>
              <a:t>ways of doing politics; </a:t>
            </a:r>
            <a:r>
              <a:rPr lang="en-GB" sz="3600" dirty="0"/>
              <a:t>new groups </a:t>
            </a:r>
            <a:r>
              <a:rPr lang="en-GB" sz="3600" b="1" dirty="0"/>
              <a:t>make claims for </a:t>
            </a:r>
            <a:r>
              <a:rPr lang="en-GB" sz="3600" b="1" dirty="0" smtClean="0"/>
              <a:t>rights: </a:t>
            </a:r>
            <a:r>
              <a:rPr lang="en-GB" sz="3600" dirty="0" smtClean="0"/>
              <a:t>Black </a:t>
            </a:r>
            <a:r>
              <a:rPr lang="en-GB" sz="3600" dirty="0"/>
              <a:t>Movement; </a:t>
            </a:r>
            <a:r>
              <a:rPr lang="en-GB" sz="3600" dirty="0" smtClean="0"/>
              <a:t>indigenous</a:t>
            </a:r>
            <a:r>
              <a:rPr lang="en-GB" sz="3600" dirty="0"/>
              <a:t>; MST (Landless Workers’ Movement)</a:t>
            </a:r>
          </a:p>
          <a:p>
            <a:pPr lvl="0"/>
            <a:r>
              <a:rPr lang="en-GB" sz="3600" dirty="0"/>
              <a:t>See fuller PPT lectures for weeks 9-10 also.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6862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Lula’s second term &amp; beyond: challenges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3200" b="1" dirty="0" smtClean="0"/>
              <a:t>Education remains huge challenge: </a:t>
            </a:r>
          </a:p>
          <a:p>
            <a:pPr lvl="0"/>
            <a:r>
              <a:rPr lang="en-GB" sz="3200" b="1" dirty="0" smtClean="0"/>
              <a:t>13%</a:t>
            </a:r>
            <a:r>
              <a:rPr lang="en-GB" sz="3200" dirty="0" smtClean="0"/>
              <a:t> Brazilians still completely illiterate by 2009; </a:t>
            </a:r>
            <a:r>
              <a:rPr lang="en-GB" sz="3200" b="1" dirty="0" smtClean="0"/>
              <a:t>one of the lowest rates of literacy in Latin America</a:t>
            </a:r>
            <a:r>
              <a:rPr lang="en-GB" sz="3200" dirty="0" smtClean="0"/>
              <a:t>, only Haiti and four Central American countries (much smaller and poorer) do worse</a:t>
            </a:r>
          </a:p>
          <a:p>
            <a:pPr lvl="0"/>
            <a:r>
              <a:rPr lang="en-GB" sz="3200" dirty="0" smtClean="0"/>
              <a:t>Major </a:t>
            </a:r>
            <a:r>
              <a:rPr lang="en-GB" sz="3200" b="1" dirty="0" smtClean="0"/>
              <a:t>social inequality </a:t>
            </a:r>
            <a:r>
              <a:rPr lang="en-GB" sz="3200" dirty="0" smtClean="0"/>
              <a:t>continues. Brazil in the upper 50s and lower 60s of </a:t>
            </a:r>
            <a:r>
              <a:rPr lang="en-GB" sz="3200" dirty="0" err="1" smtClean="0"/>
              <a:t>Gini</a:t>
            </a:r>
            <a:r>
              <a:rPr lang="en-GB" sz="3200" dirty="0" smtClean="0"/>
              <a:t> index; most </a:t>
            </a:r>
            <a:r>
              <a:rPr lang="en-GB" sz="3200" dirty="0" err="1" smtClean="0"/>
              <a:t>Lat</a:t>
            </a:r>
            <a:r>
              <a:rPr lang="en-GB" sz="3200" dirty="0" smtClean="0"/>
              <a:t> Am countries in mid-to-upper 50s; “developed” countries are in 30s and 40s.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48728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Seminar questions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dirty="0"/>
              <a:t>Did the election of Lula and the PT represent a new departure for Brazilian politics and national life</a:t>
            </a:r>
            <a:r>
              <a:rPr lang="en-GB" sz="3600" dirty="0" smtClean="0"/>
              <a:t>?</a:t>
            </a:r>
          </a:p>
          <a:p>
            <a:r>
              <a:rPr lang="en-GB" sz="3600" dirty="0" smtClean="0"/>
              <a:t>Did electoral victory change the PT itself? How?</a:t>
            </a:r>
          </a:p>
          <a:p>
            <a:r>
              <a:rPr lang="en-GB" sz="3600" dirty="0" smtClean="0"/>
              <a:t>Do you agree with Bryan McCann that the left has triumphed in Brazil?</a:t>
            </a:r>
            <a:endParaRPr lang="en-GB" sz="3600" dirty="0"/>
          </a:p>
          <a:p>
            <a:r>
              <a:rPr lang="en-GB" sz="3600" dirty="0"/>
              <a:t>How has Brazil’s international profile shifted in the last 20 years or so? Is this significant</a:t>
            </a:r>
            <a:r>
              <a:rPr lang="en-GB" sz="3200" dirty="0"/>
              <a:t>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30484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Reading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b="1" dirty="0" smtClean="0"/>
              <a:t>Skidmore</a:t>
            </a:r>
            <a:r>
              <a:rPr lang="en-GB" sz="3600" b="1" dirty="0"/>
              <a:t>,</a:t>
            </a:r>
            <a:r>
              <a:rPr lang="en-GB" sz="3600" b="1" i="1" dirty="0"/>
              <a:t> Brazil</a:t>
            </a:r>
            <a:r>
              <a:rPr lang="en-GB" sz="3600" b="1" dirty="0"/>
              <a:t>, Chapter </a:t>
            </a:r>
            <a:r>
              <a:rPr lang="en-GB" sz="3600" b="1" dirty="0" smtClean="0"/>
              <a:t>9</a:t>
            </a:r>
          </a:p>
          <a:p>
            <a:r>
              <a:rPr lang="en-GB" sz="3600" b="1" dirty="0" smtClean="0"/>
              <a:t>Bryan </a:t>
            </a:r>
            <a:r>
              <a:rPr lang="en-GB" sz="3600" b="1" dirty="0"/>
              <a:t>McCann, </a:t>
            </a:r>
            <a:r>
              <a:rPr lang="en-GB" sz="3600" b="1" i="1" dirty="0"/>
              <a:t>The Throes of Democracy: Brazil since 1989</a:t>
            </a:r>
            <a:r>
              <a:rPr lang="en-GB" sz="3600" b="1" dirty="0"/>
              <a:t>, chapter 1, "The Rise of the </a:t>
            </a:r>
            <a:r>
              <a:rPr lang="en-GB" sz="3600" b="1" dirty="0" smtClean="0"/>
              <a:t>Left“</a:t>
            </a:r>
          </a:p>
          <a:p>
            <a:r>
              <a:rPr lang="en-GB" sz="3600" b="1" dirty="0" smtClean="0"/>
              <a:t>Richard </a:t>
            </a:r>
            <a:r>
              <a:rPr lang="en-GB" sz="3600" b="1" dirty="0"/>
              <a:t>Bourne,</a:t>
            </a:r>
            <a:r>
              <a:rPr lang="en-GB" sz="3600" b="1" i="1" dirty="0"/>
              <a:t> Lula of Brazil: The Story So Far</a:t>
            </a:r>
            <a:r>
              <a:rPr lang="en-GB" sz="3600" b="1" dirty="0"/>
              <a:t> (2008), chapters 1 (“A Tough Start in Life,” 3 (“The PT, the Workers’ Party”, 5 (“Overview of the First Term”).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698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Funeral procession for Tancredo Neves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https://encrypted-tbn3.gstatic.com/images?q=tbn:ANd9GcR7rgLzkiMiEjc08Te-an6BQt3oVMhAW6YAeaFhVdLuWwHKI8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814" y="1534333"/>
            <a:ext cx="8725545" cy="509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479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Jose </a:t>
            </a:r>
            <a:r>
              <a:rPr lang="en-GB" b="1" dirty="0" err="1"/>
              <a:t>Sarney</a:t>
            </a:r>
            <a:r>
              <a:rPr lang="en-GB" b="1" dirty="0"/>
              <a:t> (1985-1989)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Sarneyoficial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1488" y="1785926"/>
            <a:ext cx="3286148" cy="4714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588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1988 Constitution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sz="3200" dirty="0"/>
              <a:t>Constituent Assembly formed 1986</a:t>
            </a:r>
          </a:p>
          <a:p>
            <a:r>
              <a:rPr lang="en-GB" sz="3200" dirty="0"/>
              <a:t>Result of </a:t>
            </a:r>
            <a:r>
              <a:rPr lang="en-GB" sz="3200" b="1" dirty="0"/>
              <a:t>lobbying efforts </a:t>
            </a:r>
            <a:r>
              <a:rPr lang="en-GB" sz="3200" dirty="0"/>
              <a:t>by civil society groups</a:t>
            </a:r>
          </a:p>
          <a:p>
            <a:r>
              <a:rPr lang="en-GB" sz="3200" dirty="0"/>
              <a:t>Broad range of citizen rights – e.g. land rights for </a:t>
            </a:r>
            <a:r>
              <a:rPr lang="en-GB" sz="3200" dirty="0" smtClean="0"/>
              <a:t>Afro-Brazilian communities</a:t>
            </a:r>
            <a:r>
              <a:rPr lang="en-GB" sz="3200" i="1" dirty="0" smtClean="0"/>
              <a:t> </a:t>
            </a:r>
            <a:endParaRPr lang="en-GB" sz="3200" dirty="0"/>
          </a:p>
          <a:p>
            <a:r>
              <a:rPr lang="en-GB" sz="3200" dirty="0"/>
              <a:t>But: no agrarian reform (landowners </a:t>
            </a:r>
            <a:r>
              <a:rPr lang="en-GB" sz="3200" dirty="0" smtClean="0"/>
              <a:t>mobilise: </a:t>
            </a:r>
            <a:r>
              <a:rPr lang="en-GB" sz="3200" dirty="0" err="1" smtClean="0"/>
              <a:t>Uniao</a:t>
            </a:r>
            <a:r>
              <a:rPr lang="en-GB" sz="3200" dirty="0" smtClean="0"/>
              <a:t> </a:t>
            </a:r>
            <a:r>
              <a:rPr lang="en-GB" sz="3200" dirty="0" err="1" smtClean="0"/>
              <a:t>Democratica</a:t>
            </a:r>
            <a:r>
              <a:rPr lang="en-GB" sz="3200" dirty="0" smtClean="0"/>
              <a:t> Rural)</a:t>
            </a:r>
            <a:endParaRPr lang="en-GB" sz="3200" dirty="0"/>
          </a:p>
          <a:p>
            <a:r>
              <a:rPr lang="en-GB" sz="3200" dirty="0"/>
              <a:t>Corporatist features e.g. absolute tenure for civil servants; protection for </a:t>
            </a:r>
            <a:r>
              <a:rPr lang="en-GB" sz="3200" dirty="0" err="1"/>
              <a:t>Petrobras</a:t>
            </a:r>
            <a:r>
              <a:rPr lang="en-GB" sz="3200" dirty="0"/>
              <a:t> (Vargas legacy)</a:t>
            </a:r>
          </a:p>
          <a:p>
            <a:r>
              <a:rPr lang="en-GB" sz="3200" dirty="0"/>
              <a:t>Swing back from centralisation to regionalism: state / municipal budgets increased, federal budget </a:t>
            </a:r>
            <a:r>
              <a:rPr lang="en-GB" sz="3200" dirty="0" smtClean="0"/>
              <a:t>decreased</a:t>
            </a:r>
          </a:p>
          <a:p>
            <a:r>
              <a:rPr lang="en-GB" sz="3200" dirty="0" smtClean="0"/>
              <a:t>How far can radical constitution really be </a:t>
            </a:r>
            <a:r>
              <a:rPr lang="en-GB" sz="3200" b="1" dirty="0" smtClean="0"/>
              <a:t>implemented?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68040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Two failed attempts </a:t>
            </a:r>
            <a:r>
              <a:rPr lang="en-GB" b="1" dirty="0" smtClean="0"/>
              <a:t>to stabilise the economy…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3600" b="1" dirty="0"/>
              <a:t>The Cruzado Plan 1986 (</a:t>
            </a:r>
            <a:r>
              <a:rPr lang="en-GB" sz="3600" b="1" dirty="0" err="1"/>
              <a:t>Sarney</a:t>
            </a:r>
            <a:r>
              <a:rPr lang="en-GB" sz="3600" b="1" dirty="0"/>
              <a:t>)</a:t>
            </a:r>
            <a:r>
              <a:rPr lang="en-GB" sz="3600" dirty="0"/>
              <a:t>: </a:t>
            </a:r>
            <a:r>
              <a:rPr lang="en-GB" sz="3600" dirty="0" smtClean="0"/>
              <a:t>stabilisation, </a:t>
            </a:r>
            <a:r>
              <a:rPr lang="en-GB" sz="3600" dirty="0"/>
              <a:t>then wage increases; initial success, but return to crisis by 1987; economy out of control by 1989</a:t>
            </a:r>
          </a:p>
          <a:p>
            <a:r>
              <a:rPr lang="en-GB" sz="3600" b="1" dirty="0"/>
              <a:t>“Shock treatment” for inflation under </a:t>
            </a:r>
            <a:r>
              <a:rPr lang="en-GB" sz="3600" b="1" dirty="0" smtClean="0"/>
              <a:t>Fernando </a:t>
            </a:r>
            <a:r>
              <a:rPr lang="en-GB" sz="3600" b="1" dirty="0" err="1" smtClean="0"/>
              <a:t>Collor</a:t>
            </a:r>
            <a:r>
              <a:rPr lang="en-GB" sz="3600" b="1" dirty="0" smtClean="0"/>
              <a:t> (1989-92): </a:t>
            </a:r>
            <a:r>
              <a:rPr lang="en-GB" sz="3600" dirty="0"/>
              <a:t>very harsh measures; crisis deepens</a:t>
            </a:r>
          </a:p>
          <a:p>
            <a:r>
              <a:rPr lang="en-GB" sz="3600" b="1" dirty="0"/>
              <a:t>I</a:t>
            </a:r>
            <a:r>
              <a:rPr lang="en-GB" sz="3600" b="1" dirty="0">
                <a:sym typeface="Wingdings" pitchFamily="2" charset="2"/>
              </a:rPr>
              <a:t>mpeached, </a:t>
            </a:r>
            <a:r>
              <a:rPr lang="en-GB" sz="3600" dirty="0">
                <a:sym typeface="Wingdings" pitchFamily="2" charset="2"/>
              </a:rPr>
              <a:t>1992, for extreme corruption</a:t>
            </a:r>
          </a:p>
          <a:p>
            <a:r>
              <a:rPr lang="en-GB" sz="3600" b="1" dirty="0" err="1">
                <a:sym typeface="Wingdings" pitchFamily="2" charset="2"/>
              </a:rPr>
              <a:t>Itamar</a:t>
            </a:r>
            <a:r>
              <a:rPr lang="en-GB" sz="3600" b="1" dirty="0">
                <a:sym typeface="Wingdings" pitchFamily="2" charset="2"/>
              </a:rPr>
              <a:t> Franco </a:t>
            </a:r>
            <a:r>
              <a:rPr lang="en-GB" sz="3600" dirty="0" smtClean="0">
                <a:sym typeface="Wingdings" pitchFamily="2" charset="2"/>
              </a:rPr>
              <a:t>(</a:t>
            </a:r>
            <a:r>
              <a:rPr lang="en-GB" sz="3600" dirty="0" err="1" smtClean="0">
                <a:sym typeface="Wingdings" pitchFamily="2" charset="2"/>
              </a:rPr>
              <a:t>Collor’s</a:t>
            </a:r>
            <a:r>
              <a:rPr lang="en-GB" sz="3600" dirty="0" smtClean="0">
                <a:sym typeface="Wingdings" pitchFamily="2" charset="2"/>
              </a:rPr>
              <a:t> </a:t>
            </a:r>
            <a:r>
              <a:rPr lang="en-GB" sz="3600" dirty="0">
                <a:sym typeface="Wingdings" pitchFamily="2" charset="2"/>
              </a:rPr>
              <a:t>vice-president) in </a:t>
            </a:r>
            <a:r>
              <a:rPr lang="en-GB" sz="3600" dirty="0" smtClean="0">
                <a:sym typeface="Wingdings" pitchFamily="2" charset="2"/>
              </a:rPr>
              <a:t>charge from 1992</a:t>
            </a:r>
            <a:endParaRPr lang="en-GB" sz="3600" dirty="0">
              <a:sym typeface="Wingdings" pitchFamily="2" charset="2"/>
            </a:endParaRPr>
          </a:p>
          <a:p>
            <a:r>
              <a:rPr lang="en-GB" sz="3600" dirty="0">
                <a:sym typeface="Wingdings" pitchFamily="2" charset="2"/>
              </a:rPr>
              <a:t>Unremarkable figure, but under his presidency the </a:t>
            </a:r>
            <a:r>
              <a:rPr lang="en-GB" sz="3600" b="1" dirty="0">
                <a:sym typeface="Wingdings" pitchFamily="2" charset="2"/>
              </a:rPr>
              <a:t>Plano Real </a:t>
            </a:r>
            <a:r>
              <a:rPr lang="en-GB" sz="3600" dirty="0">
                <a:sym typeface="Wingdings" pitchFamily="2" charset="2"/>
              </a:rPr>
              <a:t>is introduced…</a:t>
            </a:r>
            <a:endParaRPr lang="en-GB" sz="3600" dirty="0"/>
          </a:p>
          <a:p>
            <a:endParaRPr lang="en-GB" sz="3600" dirty="0"/>
          </a:p>
          <a:p>
            <a:endParaRPr lang="en-GB" sz="3600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6336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Fernando </a:t>
            </a:r>
            <a:r>
              <a:rPr lang="en-GB" b="1" dirty="0" err="1"/>
              <a:t>Collor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0178" name="Picture 2" descr="Fernando Collor de Mello">
            <a:hlinkClick r:id="rId3" tooltip="Fernando Collor de Mello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52926" y="1643050"/>
            <a:ext cx="3143272" cy="49292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769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 “Plano Real”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3600" dirty="0"/>
          </a:p>
          <a:p>
            <a:r>
              <a:rPr lang="en-GB" sz="3600" dirty="0" err="1"/>
              <a:t>Itamar</a:t>
            </a:r>
            <a:r>
              <a:rPr lang="en-GB" sz="3600" dirty="0"/>
              <a:t> Franco’s finance minister, </a:t>
            </a:r>
            <a:r>
              <a:rPr lang="en-GB" sz="3600" b="1" dirty="0"/>
              <a:t>Fernando Henrique Cardoso, </a:t>
            </a:r>
            <a:r>
              <a:rPr lang="en-GB" sz="3600" dirty="0"/>
              <a:t>institutes </a:t>
            </a:r>
            <a:r>
              <a:rPr lang="en-GB" sz="3600" b="1" dirty="0"/>
              <a:t>“Plano Real” (1994)</a:t>
            </a:r>
          </a:p>
          <a:p>
            <a:r>
              <a:rPr lang="en-GB" sz="3600" b="1" dirty="0"/>
              <a:t>New currency </a:t>
            </a:r>
            <a:r>
              <a:rPr lang="en-GB" sz="3600" dirty="0"/>
              <a:t>(the real)</a:t>
            </a:r>
          </a:p>
          <a:p>
            <a:r>
              <a:rPr lang="en-GB" sz="3600" dirty="0"/>
              <a:t>High interest rates to fight inflation</a:t>
            </a:r>
          </a:p>
          <a:p>
            <a:r>
              <a:rPr lang="en-GB" sz="3600" dirty="0"/>
              <a:t> </a:t>
            </a:r>
            <a:r>
              <a:rPr lang="en-GB" sz="3600" b="1" dirty="0"/>
              <a:t>Success</a:t>
            </a:r>
            <a:r>
              <a:rPr lang="en-GB" sz="3600" dirty="0"/>
              <a:t>: inflation from </a:t>
            </a:r>
            <a:r>
              <a:rPr lang="en-GB" sz="3600" b="1" dirty="0"/>
              <a:t>1094% </a:t>
            </a:r>
            <a:r>
              <a:rPr lang="en-GB" sz="3600" dirty="0"/>
              <a:t>to </a:t>
            </a:r>
            <a:r>
              <a:rPr lang="en-GB" sz="3600" b="1" dirty="0"/>
              <a:t>15% </a:t>
            </a:r>
            <a:r>
              <a:rPr lang="en-GB" sz="3600" dirty="0"/>
              <a:t>in 1 year</a:t>
            </a:r>
          </a:p>
        </p:txBody>
      </p:sp>
    </p:spTree>
    <p:extLst>
      <p:ext uri="{BB962C8B-B14F-4D97-AF65-F5344CB8AC3E}">
        <p14:creationId xmlns:p14="http://schemas.microsoft.com/office/powerpoint/2010/main" val="329297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1598</Words>
  <Application>Microsoft Office PowerPoint</Application>
  <PresentationFormat>Widescreen</PresentationFormat>
  <Paragraphs>143</Paragraphs>
  <Slides>32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Wingdings</vt:lpstr>
      <vt:lpstr>Office Theme</vt:lpstr>
      <vt:lpstr>Week 1: New challenges, old  problems: from the return to democracy to Lula in office (1985-2011)</vt:lpstr>
      <vt:lpstr>Last time</vt:lpstr>
      <vt:lpstr>Today’s lecture…</vt:lpstr>
      <vt:lpstr>Funeral procession for Tancredo Neves</vt:lpstr>
      <vt:lpstr>Jose Sarney (1985-1989)</vt:lpstr>
      <vt:lpstr>1988 Constitution</vt:lpstr>
      <vt:lpstr>Two failed attempts to stabilise the economy…</vt:lpstr>
      <vt:lpstr>Fernando Collor</vt:lpstr>
      <vt:lpstr>The “Plano Real”</vt:lpstr>
      <vt:lpstr>Fernando Henrique Cardoso (PSDB), 1995-2002</vt:lpstr>
      <vt:lpstr>Fernando Henrique Cardoso (FHC), 1994-2002</vt:lpstr>
      <vt:lpstr>Socioeconomic problems of 80s and 90s</vt:lpstr>
      <vt:lpstr>Morumbi neighbourhood, São Paulo, with Paraíso favela next door</vt:lpstr>
      <vt:lpstr>PowerPoint Presentation</vt:lpstr>
      <vt:lpstr>Major films about urban social realities…</vt:lpstr>
      <vt:lpstr>Lula and the rise of the PT</vt:lpstr>
      <vt:lpstr>The Workers’ Party: Union organising in Sao Paulo, 1980</vt:lpstr>
      <vt:lpstr>The Partido dos Trabalhadores (Workers’ Party), PT</vt:lpstr>
      <vt:lpstr>A change of image</vt:lpstr>
      <vt:lpstr> Luiz Inácio “Lula” da Silva </vt:lpstr>
      <vt:lpstr>The PT in power: symbolic importance of new faces</vt:lpstr>
      <vt:lpstr>PowerPoint Presentation</vt:lpstr>
      <vt:lpstr>Economic policies</vt:lpstr>
      <vt:lpstr>Social reforms</vt:lpstr>
      <vt:lpstr>Corruption: the 2005 “mensalão” scandal</vt:lpstr>
      <vt:lpstr>The PT: Raising Brazil’s world profile</vt:lpstr>
      <vt:lpstr>BRIC leaders</vt:lpstr>
      <vt:lpstr>PowerPoint Presentation</vt:lpstr>
      <vt:lpstr>2007 announcement that Brazil will host 2014 World Cup</vt:lpstr>
      <vt:lpstr>Lula’s second term &amp; beyond: challenges</vt:lpstr>
      <vt:lpstr>Seminar questions</vt:lpstr>
      <vt:lpstr>Reading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1: New challenges, old  problems: from the return to democracy to the PT in office (1985-2011)</dc:title>
  <dc:creator>camillia Cowling</dc:creator>
  <cp:lastModifiedBy>Cowling, Camillia</cp:lastModifiedBy>
  <cp:revision>14</cp:revision>
  <dcterms:created xsi:type="dcterms:W3CDTF">2018-04-21T16:07:54Z</dcterms:created>
  <dcterms:modified xsi:type="dcterms:W3CDTF">2018-04-24T16:52:07Z</dcterms:modified>
</cp:coreProperties>
</file>