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8" r:id="rId12"/>
    <p:sldId id="279" r:id="rId13"/>
    <p:sldId id="280" r:id="rId14"/>
    <p:sldId id="277" r:id="rId15"/>
    <p:sldId id="264" r:id="rId16"/>
    <p:sldId id="262" r:id="rId17"/>
    <p:sldId id="281" r:id="rId18"/>
    <p:sldId id="282" r:id="rId19"/>
    <p:sldId id="283" r:id="rId20"/>
    <p:sldId id="284" r:id="rId21"/>
    <p:sldId id="285" r:id="rId22"/>
    <p:sldId id="263" r:id="rId23"/>
    <p:sldId id="286" r:id="rId24"/>
    <p:sldId id="287" r:id="rId25"/>
    <p:sldId id="26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DCA05-C6B5-4EC9-BCC6-F0E3E12CA4A5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920CA-E65B-453E-9B90-7B26C8B144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41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Dilma</a:t>
            </a:r>
            <a:r>
              <a:rPr lang="en-GB" dirty="0"/>
              <a:t>:</a:t>
            </a:r>
            <a:r>
              <a:rPr lang="en-GB" baseline="0" dirty="0"/>
              <a:t> jailed for 3 years in early 70s and tortured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920CA-E65B-453E-9B90-7B26C8B1447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696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Protests in Rio, from 6 June 2013 onwards.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920CA-E65B-453E-9B90-7B26C8B1447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953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Favela</a:t>
            </a:r>
            <a:r>
              <a:rPr lang="en-GB" baseline="0" dirty="0"/>
              <a:t> “pacifications” in 2010 (Vila </a:t>
            </a:r>
            <a:r>
              <a:rPr lang="en-GB" baseline="0" dirty="0" err="1"/>
              <a:t>Cruzeiro</a:t>
            </a:r>
            <a:r>
              <a:rPr lang="en-GB" baseline="0" dirty="0"/>
              <a:t> and </a:t>
            </a:r>
            <a:r>
              <a:rPr lang="en-GB" baseline="0" dirty="0" err="1"/>
              <a:t>Complexo</a:t>
            </a:r>
            <a:r>
              <a:rPr lang="en-GB" baseline="0" dirty="0"/>
              <a:t> do </a:t>
            </a:r>
            <a:r>
              <a:rPr lang="en-GB" baseline="0" dirty="0" err="1"/>
              <a:t>Alemao</a:t>
            </a:r>
            <a:r>
              <a:rPr lang="en-GB" baseline="0" dirty="0"/>
              <a:t>, 5-day battle)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920CA-E65B-453E-9B90-7B26C8B1447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38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263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62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911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0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092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73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615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59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80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41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293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DD8AA-6C50-41CB-ABB0-6CDEC2087F41}" type="datetimeFigureOut">
              <a:rPr lang="en-GB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0F1B6-7FCA-4C2F-B63D-0F0F25CF74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861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3403"/>
            <a:ext cx="9144000" cy="1441343"/>
          </a:xfrm>
        </p:spPr>
        <p:txBody>
          <a:bodyPr>
            <a:normAutofit/>
          </a:bodyPr>
          <a:lstStyle/>
          <a:p>
            <a:pPr lvl="0"/>
            <a:r>
              <a:rPr lang="en-GB" sz="4800" b="1" dirty="0">
                <a:latin typeface="+mn-lt"/>
              </a:rPr>
              <a:t>Week 2: Revision and Conclusions:</a:t>
            </a:r>
            <a:br>
              <a:rPr lang="en-GB" sz="4800" b="1" dirty="0">
                <a:latin typeface="+mn-lt"/>
              </a:rPr>
            </a:br>
            <a:r>
              <a:rPr lang="en-GB" sz="4800" b="1" dirty="0">
                <a:latin typeface="+mn-lt"/>
              </a:rPr>
              <a:t>Brazil, “a country for all”?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146" name="Picture 2" descr="http://wakeup2mca.com/wp-content/uploads/2014/03/population-of-brazil-2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420" y="2433235"/>
            <a:ext cx="7687159" cy="442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766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riots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GB" sz="2400" dirty="0"/>
              <a:t>Started </a:t>
            </a:r>
            <a:r>
              <a:rPr lang="en-GB" sz="2400" b="1" dirty="0"/>
              <a:t>6 June 2013</a:t>
            </a:r>
            <a:r>
              <a:rPr lang="en-GB" sz="2400" dirty="0"/>
              <a:t> in São Paulo over a </a:t>
            </a:r>
            <a:r>
              <a:rPr lang="en-GB" sz="2400" b="1" dirty="0"/>
              <a:t>20-cent hike in bus fares</a:t>
            </a:r>
            <a:endParaRPr lang="en-GB" sz="2400" dirty="0"/>
          </a:p>
          <a:p>
            <a:pPr lvl="0"/>
            <a:r>
              <a:rPr lang="en-GB" sz="2400" b="1" dirty="0"/>
              <a:t>Heavy-handed policing of peaceful demo in SP :</a:t>
            </a:r>
            <a:r>
              <a:rPr lang="en-GB" sz="2400" dirty="0"/>
              <a:t> sparks </a:t>
            </a:r>
            <a:r>
              <a:rPr lang="en-GB" sz="2400" b="1" dirty="0"/>
              <a:t>largest</a:t>
            </a:r>
            <a:r>
              <a:rPr lang="en-GB" sz="2400" dirty="0"/>
              <a:t> </a:t>
            </a:r>
            <a:r>
              <a:rPr lang="en-GB" sz="2400" b="1" dirty="0"/>
              <a:t>demonstrations</a:t>
            </a:r>
            <a:r>
              <a:rPr lang="en-GB" sz="2400" dirty="0"/>
              <a:t> since </a:t>
            </a:r>
            <a:r>
              <a:rPr lang="en-GB" sz="2400" dirty="0" err="1"/>
              <a:t>Collor</a:t>
            </a:r>
            <a:r>
              <a:rPr lang="en-GB" sz="2400" dirty="0"/>
              <a:t> impeached</a:t>
            </a:r>
          </a:p>
          <a:p>
            <a:r>
              <a:rPr lang="en-GB" sz="2400" b="1" dirty="0"/>
              <a:t>Spreads across Brazil; 65.000</a:t>
            </a:r>
            <a:r>
              <a:rPr lang="en-GB" sz="2400" dirty="0"/>
              <a:t> took part in S Paulo; diverse constituency (women; elderly); </a:t>
            </a:r>
            <a:r>
              <a:rPr lang="en-GB" sz="2400" b="1" dirty="0"/>
              <a:t>demos mainly PEACEFUL </a:t>
            </a:r>
            <a:endParaRPr lang="en-GB" sz="2400" dirty="0"/>
          </a:p>
          <a:p>
            <a:pPr lvl="0"/>
            <a:r>
              <a:rPr lang="en-GB" sz="2400" dirty="0"/>
              <a:t>mainly </a:t>
            </a:r>
            <a:r>
              <a:rPr lang="en-GB" sz="2400" b="1" dirty="0"/>
              <a:t>middle class </a:t>
            </a:r>
            <a:r>
              <a:rPr lang="en-GB" sz="2400" dirty="0"/>
              <a:t>and </a:t>
            </a:r>
            <a:r>
              <a:rPr lang="en-GB" sz="2400" b="1" dirty="0"/>
              <a:t>white; </a:t>
            </a:r>
            <a:r>
              <a:rPr lang="en-GB" sz="2400" dirty="0"/>
              <a:t>Demands about </a:t>
            </a:r>
            <a:r>
              <a:rPr lang="en-GB" sz="2400" b="1" dirty="0"/>
              <a:t>better public services, lower inflation, less corruption</a:t>
            </a:r>
          </a:p>
          <a:p>
            <a:pPr lvl="0"/>
            <a:r>
              <a:rPr lang="en-GB" sz="2400" b="1" dirty="0"/>
              <a:t>Huge spending on world cup: 7 B </a:t>
            </a:r>
            <a:r>
              <a:rPr lang="en-GB" sz="2400" b="1" dirty="0" err="1"/>
              <a:t>reais</a:t>
            </a:r>
            <a:r>
              <a:rPr lang="en-GB" sz="2400" b="1" dirty="0"/>
              <a:t> up to 2014 </a:t>
            </a:r>
            <a:r>
              <a:rPr lang="en-GB" sz="2400" dirty="0"/>
              <a:t>(x3 S. Africa)</a:t>
            </a:r>
          </a:p>
          <a:p>
            <a:pPr lvl="0"/>
            <a:r>
              <a:rPr lang="en-GB" sz="2400" b="1" dirty="0"/>
              <a:t>HEAVY HANDED POLICING before world cup: </a:t>
            </a:r>
            <a:r>
              <a:rPr lang="en-GB" sz="2400" dirty="0"/>
              <a:t> “pacification” of favelas; 1.5 M people will be moved</a:t>
            </a:r>
          </a:p>
        </p:txBody>
      </p:sp>
    </p:spTree>
    <p:extLst>
      <p:ext uri="{BB962C8B-B14F-4D97-AF65-F5344CB8AC3E}">
        <p14:creationId xmlns:p14="http://schemas.microsoft.com/office/powerpoint/2010/main" val="2111488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://cdn.static-economist.com/sites/default/files/imagecache/full-width/images/2013/06/blogs/americas-view/20130622_amp5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843" y="914400"/>
            <a:ext cx="8965096" cy="557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710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Operatives on patrol investigate homes in the fave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816" y="695739"/>
            <a:ext cx="9780105" cy="589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724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A heavily-armed policeman patrols the stree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096" y="566530"/>
            <a:ext cx="9919252" cy="614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315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Other gripes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Brazilians pay among </a:t>
            </a:r>
            <a:r>
              <a:rPr lang="en-GB" b="1" dirty="0"/>
              <a:t>highest taxes in world (35% of income) but have awful public services</a:t>
            </a:r>
          </a:p>
          <a:p>
            <a:pPr lvl="0"/>
            <a:r>
              <a:rPr lang="en-GB" b="1" dirty="0"/>
              <a:t>Long history of URBAN RIOTS - city spaces designed only for the rich –1880 </a:t>
            </a:r>
            <a:r>
              <a:rPr lang="en-GB" b="1" dirty="0" err="1"/>
              <a:t>Vintém</a:t>
            </a:r>
            <a:r>
              <a:rPr lang="en-GB" b="1" dirty="0"/>
              <a:t> Riot in Rio </a:t>
            </a:r>
            <a:r>
              <a:rPr lang="en-GB" dirty="0"/>
              <a:t>over hike in transport costs; </a:t>
            </a:r>
            <a:r>
              <a:rPr lang="en-GB" b="1" dirty="0"/>
              <a:t>vaccination riot of 1904 (</a:t>
            </a:r>
            <a:r>
              <a:rPr lang="en-GB" dirty="0"/>
              <a:t>slum clearances)</a:t>
            </a:r>
          </a:p>
          <a:p>
            <a:pPr lvl="0"/>
            <a:r>
              <a:rPr lang="en-GB" b="1" dirty="0"/>
              <a:t>Recent inflation rise – 6% by 2013</a:t>
            </a:r>
            <a:r>
              <a:rPr lang="en-GB" dirty="0"/>
              <a:t>(historic problem of inflation…)</a:t>
            </a:r>
            <a:endParaRPr lang="en-GB" b="1" dirty="0"/>
          </a:p>
          <a:p>
            <a:pPr lvl="0"/>
            <a:r>
              <a:rPr lang="en-GB" dirty="0"/>
              <a:t>Caused by </a:t>
            </a:r>
            <a:r>
              <a:rPr lang="en-GB" b="1" dirty="0"/>
              <a:t>growth of the middle class (by 40M people under Lula)?</a:t>
            </a:r>
            <a:r>
              <a:rPr lang="en-GB" dirty="0"/>
              <a:t> Precarious</a:t>
            </a:r>
            <a:r>
              <a:rPr lang="en-GB" b="1" dirty="0"/>
              <a:t> </a:t>
            </a:r>
            <a:r>
              <a:rPr lang="en-GB" dirty="0"/>
              <a:t>existence, but see selves as citizens with right to make demands on the state?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87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http://stephaniecirihal.com/wp-content/uploads/2013/01/highway-freeway-S%C3%A3o-Paulo-traffic-Living-in-Brazi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00" y="0"/>
            <a:ext cx="5867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488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Historical parallels: </a:t>
            </a:r>
            <a:r>
              <a:rPr lang="en-GB" b="1" dirty="0" err="1"/>
              <a:t>e.g</a:t>
            </a:r>
            <a:r>
              <a:rPr lang="en-GB" b="1" dirty="0"/>
              <a:t> 1904 vaccination riots in Rio…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4" name="Picture 4" descr="http://upload.wikimedia.org/wikipedia/commons/thumb/9/96/Revista_da_Semana.jpg/220px-Revista_da_Sema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530626"/>
            <a:ext cx="4005470" cy="520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680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Brazil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sz="3200" dirty="0"/>
              <a:t>Still extremely unequal, but inequality falling slowly</a:t>
            </a:r>
          </a:p>
          <a:p>
            <a:pPr lvl="0"/>
            <a:r>
              <a:rPr lang="en-GB" sz="3200" b="1" dirty="0"/>
              <a:t>Education </a:t>
            </a:r>
            <a:r>
              <a:rPr lang="en-GB" sz="3200" dirty="0"/>
              <a:t>a major problem for future equality or growth</a:t>
            </a:r>
          </a:p>
          <a:p>
            <a:pPr lvl="0"/>
            <a:r>
              <a:rPr lang="en-GB" sz="3200" dirty="0"/>
              <a:t>Much slower growth than other BRIC countries</a:t>
            </a:r>
          </a:p>
          <a:p>
            <a:pPr lvl="0"/>
            <a:r>
              <a:rPr lang="en-GB" sz="3200" dirty="0"/>
              <a:t>Overall, economically stable despite recent problems? natural resources, high tech investment, falling </a:t>
            </a:r>
            <a:r>
              <a:rPr lang="en-GB" sz="3200" dirty="0" err="1"/>
              <a:t>birthrate</a:t>
            </a:r>
            <a:r>
              <a:rPr lang="en-GB" sz="3200" dirty="0"/>
              <a:t>…</a:t>
            </a:r>
          </a:p>
          <a:p>
            <a:pPr lvl="0"/>
            <a:r>
              <a:rPr lang="en-GB" sz="3200" dirty="0"/>
              <a:t>at </a:t>
            </a:r>
            <a:r>
              <a:rPr lang="en-GB" sz="3200" b="1" dirty="0"/>
              <a:t>peace with its neighbours</a:t>
            </a:r>
          </a:p>
          <a:p>
            <a:pPr lvl="0"/>
            <a:r>
              <a:rPr lang="en-GB" sz="3200" b="1" dirty="0"/>
              <a:t>Corruption </a:t>
            </a:r>
            <a:r>
              <a:rPr lang="en-GB" sz="3200" dirty="0"/>
              <a:t>still huge problem…</a:t>
            </a:r>
          </a:p>
          <a:p>
            <a:pPr lvl="0"/>
            <a:r>
              <a:rPr lang="en-GB" sz="3200" dirty="0"/>
              <a:t>Return to </a:t>
            </a:r>
            <a:r>
              <a:rPr lang="en-GB" sz="3200" b="1" dirty="0"/>
              <a:t>total political crisis since the 2016 impeachment of Dilma Rousseff…</a:t>
            </a:r>
            <a:endParaRPr lang="en-GB" sz="3200" dirty="0"/>
          </a:p>
          <a:p>
            <a:pPr marL="0" lvl="0" indent="0">
              <a:buNone/>
            </a:pPr>
            <a:endParaRPr lang="en-GB" sz="3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193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Theme 1: city and countryside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/>
              <a:t>Today, Br overwhelmingly URBAN: </a:t>
            </a:r>
            <a:r>
              <a:rPr lang="en-GB" b="1" dirty="0"/>
              <a:t>80% population live in CITIES</a:t>
            </a:r>
            <a:r>
              <a:rPr lang="en-GB" dirty="0"/>
              <a:t>; 23M in SP, 11M in Rio…</a:t>
            </a:r>
          </a:p>
          <a:p>
            <a:pPr lvl="0"/>
            <a:r>
              <a:rPr lang="en-GB" dirty="0"/>
              <a:t>But, historically an </a:t>
            </a:r>
            <a:r>
              <a:rPr lang="en-GB" b="1" dirty="0"/>
              <a:t>agricultural </a:t>
            </a:r>
            <a:r>
              <a:rPr lang="en-GB" dirty="0"/>
              <a:t>country, until well into the C20</a:t>
            </a:r>
          </a:p>
          <a:p>
            <a:pPr lvl="0"/>
            <a:r>
              <a:rPr lang="en-GB" dirty="0"/>
              <a:t>Pattern of </a:t>
            </a:r>
            <a:r>
              <a:rPr lang="en-GB" b="1" dirty="0"/>
              <a:t>very high land concentration; power and wealth rooted in the COUNTRYSIDE in colonial Brazil [unlike Spanish America].</a:t>
            </a:r>
          </a:p>
          <a:p>
            <a:pPr lvl="0"/>
            <a:r>
              <a:rPr lang="en-GB" b="1" dirty="0"/>
              <a:t> Basic social institution in colonial Brazil is the large rural plantation – mainly producing SUGAR - </a:t>
            </a:r>
            <a:r>
              <a:rPr lang="en-GB" dirty="0"/>
              <a:t>and with it </a:t>
            </a:r>
            <a:r>
              <a:rPr lang="en-GB" b="1" dirty="0"/>
              <a:t>slavery</a:t>
            </a:r>
            <a:r>
              <a:rPr lang="en-GB" dirty="0"/>
              <a:t>. </a:t>
            </a:r>
          </a:p>
          <a:p>
            <a:pPr lvl="0"/>
            <a:r>
              <a:rPr lang="en-GB" dirty="0"/>
              <a:t>Wealth &amp; population moves from </a:t>
            </a:r>
            <a:r>
              <a:rPr lang="en-GB" b="1" dirty="0"/>
              <a:t>NE to SE</a:t>
            </a:r>
            <a:r>
              <a:rPr lang="en-GB" dirty="0"/>
              <a:t> by C19; </a:t>
            </a:r>
            <a:r>
              <a:rPr lang="en-GB" b="1" dirty="0"/>
              <a:t>coffee </a:t>
            </a:r>
            <a:r>
              <a:rPr lang="en-GB" dirty="0"/>
              <a:t>replaces </a:t>
            </a:r>
            <a:r>
              <a:rPr lang="en-GB" b="1" dirty="0"/>
              <a:t>sugar </a:t>
            </a:r>
            <a:r>
              <a:rPr lang="en-GB" dirty="0"/>
              <a:t>- but, agricultural exports still dominate</a:t>
            </a:r>
          </a:p>
          <a:p>
            <a:pPr lvl="0"/>
            <a:r>
              <a:rPr lang="en-GB" dirty="0"/>
              <a:t>This continues under </a:t>
            </a:r>
            <a:r>
              <a:rPr lang="en-GB" b="1" dirty="0"/>
              <a:t>Republic, 1889 – 1930s </a:t>
            </a:r>
            <a:r>
              <a:rPr lang="en-GB" dirty="0"/>
              <a:t>(though some industrialisation)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343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Land and cities in the twentieth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b="1" dirty="0"/>
              <a:t>Land concentration and rapid urbanisation are LINKED: </a:t>
            </a:r>
            <a:r>
              <a:rPr lang="en-GB" dirty="0"/>
              <a:t>difficulty of making living on land pushes people to cities</a:t>
            </a:r>
          </a:p>
          <a:p>
            <a:pPr lvl="0"/>
            <a:r>
              <a:rPr lang="en-GB" dirty="0"/>
              <a:t>Plus, </a:t>
            </a:r>
            <a:r>
              <a:rPr lang="en-GB" b="1" dirty="0"/>
              <a:t>booming industries – promoted by Vargas - IMPORT SUBSISTUTION INDUSTRIALISATION and ECONOMIC NATIONALISM</a:t>
            </a:r>
          </a:p>
          <a:p>
            <a:pPr lvl="0"/>
            <a:r>
              <a:rPr lang="en-GB" dirty="0"/>
              <a:t>massive, uncontrolled, </a:t>
            </a:r>
            <a:r>
              <a:rPr lang="en-GB" b="1" dirty="0"/>
              <a:t>internal migration (</a:t>
            </a:r>
            <a:r>
              <a:rPr lang="en-GB" b="1" dirty="0" err="1"/>
              <a:t>esp</a:t>
            </a:r>
            <a:r>
              <a:rPr lang="en-GB" b="1" dirty="0"/>
              <a:t> from NE to SE) and urbanisation </a:t>
            </a:r>
          </a:p>
          <a:p>
            <a:pPr lvl="0"/>
            <a:r>
              <a:rPr lang="en-GB" b="1" dirty="0"/>
              <a:t>Hence today’s urban problems:</a:t>
            </a:r>
            <a:r>
              <a:rPr lang="en-GB" dirty="0"/>
              <a:t> violence, lack of control by state</a:t>
            </a:r>
          </a:p>
          <a:p>
            <a:pPr lvl="0"/>
            <a:r>
              <a:rPr lang="en-GB" dirty="0"/>
              <a:t>Meanwhile </a:t>
            </a:r>
            <a:r>
              <a:rPr lang="en-GB" b="1" dirty="0"/>
              <a:t>agrarian reform </a:t>
            </a:r>
            <a:r>
              <a:rPr lang="en-GB" dirty="0"/>
              <a:t>not tackled – (attempts in the 60s, scotched by </a:t>
            </a:r>
            <a:r>
              <a:rPr lang="en-GB" b="1" dirty="0"/>
              <a:t>military coup in 1964</a:t>
            </a:r>
            <a:endParaRPr lang="en-GB" dirty="0"/>
          </a:p>
          <a:p>
            <a:pPr lvl="0"/>
            <a:r>
              <a:rPr lang="en-GB" b="1" dirty="0"/>
              <a:t>Land reform</a:t>
            </a:r>
            <a:r>
              <a:rPr lang="en-GB" dirty="0"/>
              <a:t> taken up by </a:t>
            </a:r>
            <a:r>
              <a:rPr lang="en-GB" b="1" dirty="0"/>
              <a:t>MST</a:t>
            </a:r>
            <a:r>
              <a:rPr lang="en-GB" dirty="0"/>
              <a:t> under the dictatorship and </a:t>
            </a:r>
            <a:r>
              <a:rPr lang="en-GB" b="1" dirty="0"/>
              <a:t>opening </a:t>
            </a:r>
            <a:r>
              <a:rPr lang="en-GB" dirty="0"/>
              <a:t>(</a:t>
            </a:r>
            <a:r>
              <a:rPr lang="en-GB" dirty="0" err="1"/>
              <a:t>abertura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36652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Change or continuity under Lula, 2002-2010?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Portrait of Luiz Inácio Lula da Sil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07" y="762000"/>
            <a:ext cx="4292600" cy="596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763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Theme 2: race and race mixture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3200" dirty="0"/>
              <a:t>wealth based on </a:t>
            </a:r>
            <a:r>
              <a:rPr lang="en-GB" sz="3200" b="1" dirty="0"/>
              <a:t>slave labour</a:t>
            </a:r>
            <a:r>
              <a:rPr lang="en-GB" sz="3200" dirty="0"/>
              <a:t>; Brazil imports </a:t>
            </a:r>
            <a:r>
              <a:rPr lang="en-GB" sz="3200" b="1" dirty="0"/>
              <a:t>over 40% </a:t>
            </a:r>
            <a:r>
              <a:rPr lang="en-GB" sz="3200" dirty="0"/>
              <a:t>of all Africans ever traded to the Americas; last country to abolish slavery in 1888</a:t>
            </a:r>
          </a:p>
          <a:p>
            <a:pPr lvl="0"/>
            <a:r>
              <a:rPr lang="en-GB" sz="3200" dirty="0"/>
              <a:t>Former slaves: little access to </a:t>
            </a:r>
            <a:r>
              <a:rPr lang="en-GB" sz="3200" b="1" dirty="0"/>
              <a:t>land, education </a:t>
            </a:r>
            <a:r>
              <a:rPr lang="en-GB" sz="3200" b="1" dirty="0" err="1"/>
              <a:t>etc</a:t>
            </a:r>
            <a:r>
              <a:rPr lang="en-GB" sz="3200" b="1" dirty="0"/>
              <a:t>; </a:t>
            </a:r>
            <a:r>
              <a:rPr lang="en-GB" sz="3200" dirty="0"/>
              <a:t>poverty &amp; social exclusion have a </a:t>
            </a:r>
            <a:r>
              <a:rPr lang="en-GB" sz="3200" b="1" dirty="0"/>
              <a:t>colour </a:t>
            </a:r>
            <a:r>
              <a:rPr lang="en-GB" sz="3200" dirty="0"/>
              <a:t>in Brazil.</a:t>
            </a:r>
          </a:p>
          <a:p>
            <a:pPr lvl="0"/>
            <a:r>
              <a:rPr lang="en-GB" sz="3200" dirty="0"/>
              <a:t>Abolition coincides with “</a:t>
            </a:r>
            <a:r>
              <a:rPr lang="en-GB" sz="3200" b="1" dirty="0"/>
              <a:t>whitening” </a:t>
            </a:r>
            <a:r>
              <a:rPr lang="en-GB" sz="3200" dirty="0"/>
              <a:t>and “scientific” racism: link with Africa severed in favour of “white” European migrants.</a:t>
            </a:r>
          </a:p>
          <a:p>
            <a:pPr marL="0" lv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685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Brazil: a “racial democracy”?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associated with sociologist Gilberto </a:t>
            </a:r>
            <a:r>
              <a:rPr lang="en-GB" dirty="0" err="1"/>
              <a:t>Freyre</a:t>
            </a:r>
            <a:r>
              <a:rPr lang="en-GB" dirty="0"/>
              <a:t>, 1930s; </a:t>
            </a:r>
          </a:p>
          <a:p>
            <a:pPr lvl="0"/>
            <a:r>
              <a:rPr lang="en-GB" dirty="0"/>
              <a:t>notion of comparatively </a:t>
            </a:r>
            <a:r>
              <a:rPr lang="en-GB" b="1" dirty="0"/>
              <a:t>harmonious race relations </a:t>
            </a:r>
          </a:p>
          <a:p>
            <a:pPr lvl="0"/>
            <a:r>
              <a:rPr lang="en-GB" dirty="0"/>
              <a:t>based on interpretation of Br slave past as “</a:t>
            </a:r>
            <a:r>
              <a:rPr lang="en-GB" b="1" dirty="0"/>
              <a:t>milder” or more benign </a:t>
            </a:r>
          </a:p>
          <a:p>
            <a:pPr lvl="0"/>
            <a:r>
              <a:rPr lang="en-GB" b="1" dirty="0"/>
              <a:t>Rethinking of RACE MIXTURE: not pathological but POSITIVE –acknowledge African and indigenous contributions to Brazilian culture</a:t>
            </a:r>
            <a:endParaRPr lang="en-GB" dirty="0"/>
          </a:p>
          <a:p>
            <a:pPr lvl="0"/>
            <a:r>
              <a:rPr lang="en-GB" b="1" dirty="0"/>
              <a:t>Negates</a:t>
            </a:r>
            <a:r>
              <a:rPr lang="en-GB" dirty="0"/>
              <a:t> </a:t>
            </a:r>
            <a:r>
              <a:rPr lang="en-GB" b="1" dirty="0"/>
              <a:t>racism: </a:t>
            </a:r>
            <a:r>
              <a:rPr lang="en-GB" dirty="0"/>
              <a:t>Black Movement combats this from 60s and 70s….</a:t>
            </a:r>
          </a:p>
          <a:p>
            <a:r>
              <a:rPr lang="en-GB" b="1" dirty="0"/>
              <a:t>Centenary of abolition, May 1988: </a:t>
            </a:r>
            <a:r>
              <a:rPr lang="en-GB" dirty="0"/>
              <a:t>celebrations replace </a:t>
            </a:r>
            <a:r>
              <a:rPr lang="en-GB" b="1" dirty="0"/>
              <a:t>“benevolent” princess Isabel with </a:t>
            </a:r>
            <a:r>
              <a:rPr lang="en-GB" b="1" dirty="0" err="1"/>
              <a:t>Zumbi</a:t>
            </a:r>
            <a:r>
              <a:rPr lang="en-GB" b="1" dirty="0"/>
              <a:t> (runaway slave leader)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40102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Casa-</a:t>
            </a:r>
            <a:r>
              <a:rPr lang="en-GB" i="1" dirty="0" err="1"/>
              <a:t>grande</a:t>
            </a:r>
            <a:r>
              <a:rPr lang="en-GB" i="1" dirty="0"/>
              <a:t> e </a:t>
            </a:r>
            <a:r>
              <a:rPr lang="en-GB" i="1" dirty="0" err="1"/>
              <a:t>senzala</a:t>
            </a:r>
            <a:r>
              <a:rPr lang="en-GB" i="1" dirty="0"/>
              <a:t> </a:t>
            </a:r>
            <a:r>
              <a:rPr lang="en-GB" dirty="0"/>
              <a:t>(Big House and Slave Hut), 1933 (Gilberto </a:t>
            </a:r>
            <a:r>
              <a:rPr lang="en-GB" dirty="0" err="1"/>
              <a:t>Freyre</a:t>
            </a:r>
            <a:r>
              <a:rPr lang="en-GB" dirty="0"/>
              <a:t>)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 descr="http://blogs.elpais.com/.a/6a00d8341bfb1653ef017d3e40d7af970c-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555" y="1825626"/>
            <a:ext cx="3518116" cy="503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5533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Theme 3: democracy and mass politics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GB" dirty="0"/>
              <a:t>C19: comparatively broad suffrage, no genuine democracy</a:t>
            </a:r>
          </a:p>
          <a:p>
            <a:pPr lvl="0"/>
            <a:r>
              <a:rPr lang="en-GB" dirty="0"/>
              <a:t>peaceful taking in turns of 2 political parties (Liberals and Conservatives); Emperor at head exercising “</a:t>
            </a:r>
            <a:r>
              <a:rPr lang="en-GB" dirty="0" err="1"/>
              <a:t>poder</a:t>
            </a:r>
            <a:r>
              <a:rPr lang="en-GB" dirty="0"/>
              <a:t> </a:t>
            </a:r>
            <a:r>
              <a:rPr lang="en-GB" dirty="0" err="1"/>
              <a:t>moderador</a:t>
            </a:r>
            <a:r>
              <a:rPr lang="en-GB" dirty="0"/>
              <a:t>” </a:t>
            </a:r>
          </a:p>
          <a:p>
            <a:pPr lvl="0"/>
            <a:r>
              <a:rPr lang="en-GB" b="1" dirty="0"/>
              <a:t>Electoral reform in 1880</a:t>
            </a:r>
            <a:r>
              <a:rPr lang="en-GB" dirty="0"/>
              <a:t> disenfranchises </a:t>
            </a:r>
            <a:r>
              <a:rPr lang="en-GB" b="1" dirty="0"/>
              <a:t>illiterates, </a:t>
            </a:r>
            <a:r>
              <a:rPr lang="en-GB" dirty="0"/>
              <a:t>who only get the vote properly after </a:t>
            </a:r>
            <a:r>
              <a:rPr lang="en-GB" b="1" dirty="0"/>
              <a:t>1988 constitution –electorate shrinks, from 1M to 150,000. </a:t>
            </a:r>
            <a:endParaRPr lang="en-GB" dirty="0"/>
          </a:p>
          <a:p>
            <a:pPr lvl="0"/>
            <a:r>
              <a:rPr lang="en-GB" dirty="0"/>
              <a:t>Rule by wealthy coffee-planter families under the </a:t>
            </a:r>
            <a:r>
              <a:rPr lang="en-GB" b="1" dirty="0"/>
              <a:t>Republic</a:t>
            </a:r>
            <a:r>
              <a:rPr lang="en-GB" dirty="0"/>
              <a:t>;  dominance of S Paulo (with Minas and Rio).</a:t>
            </a:r>
          </a:p>
          <a:p>
            <a:pPr lvl="0"/>
            <a:r>
              <a:rPr lang="en-GB" dirty="0"/>
              <a:t>Dissatisfaction of other states with this arrangement (RGS) </a:t>
            </a:r>
          </a:p>
          <a:p>
            <a:pPr lvl="0"/>
            <a:r>
              <a:rPr lang="en-GB" dirty="0"/>
              <a:t>dissatisfaction of new political/ social groups, e.g. </a:t>
            </a:r>
            <a:r>
              <a:rPr lang="en-GB" b="1" dirty="0"/>
              <a:t>urban middle class </a:t>
            </a:r>
            <a:r>
              <a:rPr lang="en-GB" b="1" dirty="0">
                <a:sym typeface="Wingdings" panose="05000000000000000000" pitchFamily="2" charset="2"/>
              </a:rPr>
              <a:t> </a:t>
            </a:r>
            <a:r>
              <a:rPr lang="en-GB" b="1" dirty="0"/>
              <a:t>Vargas to power by 1930.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1030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Politics since Vargas…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/>
              <a:t>Vargas pursues</a:t>
            </a:r>
            <a:r>
              <a:rPr lang="en-GB" b="1" dirty="0"/>
              <a:t> industrialisation; </a:t>
            </a:r>
            <a:r>
              <a:rPr lang="en-GB" dirty="0"/>
              <a:t>urban workforce grows; main political problem is how to incorporate </a:t>
            </a:r>
            <a:r>
              <a:rPr lang="en-GB" b="1" dirty="0"/>
              <a:t>demands of urban masses, while remaining in power.</a:t>
            </a:r>
            <a:endParaRPr lang="en-GB" dirty="0"/>
          </a:p>
          <a:p>
            <a:pPr lvl="0"/>
            <a:r>
              <a:rPr lang="en-GB" dirty="0">
                <a:sym typeface="Wingdings" panose="05000000000000000000" pitchFamily="2" charset="2"/>
              </a:rPr>
              <a:t> uses </a:t>
            </a:r>
            <a:r>
              <a:rPr lang="en-GB" b="1" dirty="0"/>
              <a:t>corporatism and (after WW2) populism.</a:t>
            </a:r>
            <a:endParaRPr lang="en-GB" dirty="0"/>
          </a:p>
          <a:p>
            <a:pPr lvl="0"/>
            <a:r>
              <a:rPr lang="en-GB" dirty="0"/>
              <a:t>But, also uses the heavy hand of </a:t>
            </a:r>
            <a:r>
              <a:rPr lang="en-GB" b="1" dirty="0"/>
              <a:t>dictatorship, 1937-45 (Estado Novo)</a:t>
            </a:r>
            <a:endParaRPr lang="en-GB" dirty="0"/>
          </a:p>
          <a:p>
            <a:pPr lvl="0"/>
            <a:r>
              <a:rPr lang="en-GB" b="1" dirty="0"/>
              <a:t>MILITARY back him: </a:t>
            </a:r>
            <a:r>
              <a:rPr lang="en-GB" dirty="0"/>
              <a:t>military have major role in politics throughout the C20 (behind the scenes of “civilian” governments, or in government themselves 1964 to 1985) </a:t>
            </a:r>
          </a:p>
          <a:p>
            <a:pPr lvl="0"/>
            <a:r>
              <a:rPr lang="en-GB" dirty="0"/>
              <a:t>Military help shape Brazilian politics from </a:t>
            </a:r>
            <a:r>
              <a:rPr lang="en-GB" b="1" dirty="0"/>
              <a:t>Paraguayan War (1860s) right up to 1985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753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FHC on corruption: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7000"/>
            <a:ext cx="10515600" cy="4779963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br>
              <a:rPr lang="en-GB" b="1" dirty="0"/>
            </a:br>
            <a:endParaRPr lang="en-GB" dirty="0"/>
          </a:p>
          <a:p>
            <a:pPr marL="0" lvl="0" indent="0">
              <a:buNone/>
            </a:pPr>
            <a:r>
              <a:rPr lang="en-GB" sz="3900" dirty="0"/>
              <a:t>“there is no right in Brazil, in the classic sense of the term. Conservative thought allies itself to a Western tradition that establishes as its pillars family, property, customs. Our conservatism has none of that. It is all to do with </a:t>
            </a:r>
            <a:r>
              <a:rPr lang="en-GB" sz="3900" dirty="0" err="1"/>
              <a:t>clientalism</a:t>
            </a:r>
            <a:r>
              <a:rPr lang="en-GB" sz="3900" dirty="0"/>
              <a:t>… the untoward use of the resources of the state. Why has the Brazilian ‘right’ supported every administration? In recent history, it supported the military regime, it supported </a:t>
            </a:r>
            <a:r>
              <a:rPr lang="en-GB" sz="3900" dirty="0" err="1"/>
              <a:t>Sarney</a:t>
            </a:r>
            <a:r>
              <a:rPr lang="en-GB" sz="3900" dirty="0"/>
              <a:t>, it supported </a:t>
            </a:r>
            <a:r>
              <a:rPr lang="en-GB" sz="3900" dirty="0" err="1"/>
              <a:t>Collor</a:t>
            </a:r>
            <a:r>
              <a:rPr lang="en-GB" sz="3900" dirty="0"/>
              <a:t>, it supported me, and it supports Lula. Because its members are not of the right. These people just want to be close to the state and extract advantages from it.”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385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Change and continuity…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b="1" dirty="0"/>
              <a:t>New faces in politics, </a:t>
            </a:r>
            <a:r>
              <a:rPr lang="en-GB" dirty="0"/>
              <a:t>but older ones also influential behind the scenes</a:t>
            </a:r>
            <a:endParaRPr lang="en-GB" b="1" dirty="0"/>
          </a:p>
          <a:p>
            <a:pPr lvl="0"/>
            <a:r>
              <a:rPr lang="en-GB" b="1" dirty="0"/>
              <a:t>Similar economic policies to FHC, e.g. IMF-negotiated plans</a:t>
            </a:r>
            <a:r>
              <a:rPr lang="en-GB" dirty="0"/>
              <a:t>, encouraging </a:t>
            </a:r>
            <a:r>
              <a:rPr lang="en-GB" b="1" dirty="0"/>
              <a:t>external investment</a:t>
            </a:r>
            <a:endParaRPr lang="en-GB" dirty="0"/>
          </a:p>
          <a:p>
            <a:pPr lvl="0"/>
            <a:r>
              <a:rPr lang="en-GB" b="1" dirty="0"/>
              <a:t>Exports boom</a:t>
            </a:r>
            <a:r>
              <a:rPr lang="en-GB" dirty="0"/>
              <a:t>, fuelled by </a:t>
            </a:r>
            <a:r>
              <a:rPr lang="en-GB" b="1" dirty="0"/>
              <a:t>China.</a:t>
            </a:r>
          </a:p>
          <a:p>
            <a:pPr lvl="0"/>
            <a:r>
              <a:rPr lang="en-GB" b="1" dirty="0"/>
              <a:t>Growth</a:t>
            </a:r>
            <a:r>
              <a:rPr lang="en-GB" dirty="0"/>
              <a:t> = </a:t>
            </a:r>
            <a:r>
              <a:rPr lang="en-GB" b="1" dirty="0"/>
              <a:t>7% </a:t>
            </a:r>
            <a:r>
              <a:rPr lang="en-GB" dirty="0"/>
              <a:t>by 2010 </a:t>
            </a:r>
          </a:p>
          <a:p>
            <a:pPr lvl="0"/>
            <a:r>
              <a:rPr lang="en-GB" b="1" dirty="0"/>
              <a:t>Income gap remains high</a:t>
            </a:r>
            <a:r>
              <a:rPr lang="en-GB" dirty="0"/>
              <a:t>, but </a:t>
            </a:r>
            <a:r>
              <a:rPr lang="en-GB" b="1" dirty="0"/>
              <a:t>falls</a:t>
            </a:r>
            <a:r>
              <a:rPr lang="en-GB" dirty="0"/>
              <a:t> slightly: income of the poorest tenth grows at </a:t>
            </a:r>
            <a:r>
              <a:rPr lang="en-GB" b="1" dirty="0"/>
              <a:t>8% per year</a:t>
            </a:r>
            <a:r>
              <a:rPr lang="en-GB" dirty="0"/>
              <a:t>; richest tenth grows at </a:t>
            </a:r>
            <a:r>
              <a:rPr lang="en-GB" b="1" dirty="0"/>
              <a:t>1.5% per year </a:t>
            </a:r>
          </a:p>
          <a:p>
            <a:pPr lvl="0"/>
            <a:r>
              <a:rPr lang="en-GB" b="1" dirty="0"/>
              <a:t>Expanded (precarious) lower middle class</a:t>
            </a:r>
            <a:r>
              <a:rPr lang="en-GB" dirty="0"/>
              <a:t> in Brazil: </a:t>
            </a:r>
            <a:r>
              <a:rPr lang="en-GB" b="1" dirty="0"/>
              <a:t>from 44% to 52%</a:t>
            </a:r>
            <a:r>
              <a:rPr lang="en-GB" dirty="0"/>
              <a:t> </a:t>
            </a:r>
          </a:p>
          <a:p>
            <a:pPr lvl="0"/>
            <a:r>
              <a:rPr lang="en-GB" dirty="0"/>
              <a:t>Partly </a:t>
            </a:r>
            <a:r>
              <a:rPr lang="en-GB" b="1" dirty="0"/>
              <a:t>luck</a:t>
            </a:r>
            <a:r>
              <a:rPr lang="en-GB" dirty="0"/>
              <a:t> and legacy of stable growing economy (FHC)</a:t>
            </a:r>
          </a:p>
          <a:p>
            <a:pPr lvl="0"/>
            <a:r>
              <a:rPr lang="en-GB" dirty="0"/>
              <a:t>But, </a:t>
            </a:r>
            <a:r>
              <a:rPr lang="en-GB" b="1" dirty="0"/>
              <a:t>social programmes</a:t>
            </a:r>
            <a:r>
              <a:rPr lang="en-GB" dirty="0"/>
              <a:t>, </a:t>
            </a:r>
            <a:r>
              <a:rPr lang="en-GB" dirty="0" err="1"/>
              <a:t>esp</a:t>
            </a:r>
            <a:r>
              <a:rPr lang="en-GB" dirty="0"/>
              <a:t> </a:t>
            </a:r>
            <a:r>
              <a:rPr lang="en-GB" b="1" dirty="0" err="1"/>
              <a:t>Bolsa</a:t>
            </a:r>
            <a:r>
              <a:rPr lang="en-GB" b="1" dirty="0"/>
              <a:t> </a:t>
            </a:r>
            <a:r>
              <a:rPr lang="en-GB" b="1" dirty="0" err="1"/>
              <a:t>Familia</a:t>
            </a:r>
            <a:r>
              <a:rPr lang="en-GB" b="1" dirty="0"/>
              <a:t>, </a:t>
            </a:r>
            <a:r>
              <a:rPr lang="en-GB" dirty="0"/>
              <a:t>play a significant role. </a:t>
            </a:r>
          </a:p>
          <a:p>
            <a:pPr lvl="0"/>
            <a:r>
              <a:rPr lang="en-GB" b="1" dirty="0"/>
              <a:t>Minimum wage x 2.5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2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 descr="http://www.tribunafeirense.com.br/galeria/268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1257300"/>
            <a:ext cx="6997699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581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Dilma</a:t>
            </a:r>
            <a:r>
              <a:rPr lang="en-GB" b="1" dirty="0"/>
              <a:t> </a:t>
            </a:r>
            <a:r>
              <a:rPr lang="en-GB" b="1" dirty="0" err="1"/>
              <a:t>Rousseff</a:t>
            </a:r>
            <a:r>
              <a:rPr lang="en-GB" b="1" dirty="0"/>
              <a:t> (2010-present)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3200" b="1" dirty="0"/>
              <a:t>Middle-class</a:t>
            </a:r>
            <a:r>
              <a:rPr lang="en-GB" sz="3200" dirty="0"/>
              <a:t> background</a:t>
            </a:r>
          </a:p>
          <a:p>
            <a:pPr lvl="0"/>
            <a:r>
              <a:rPr lang="en-GB" sz="3200" dirty="0"/>
              <a:t>History of </a:t>
            </a:r>
            <a:r>
              <a:rPr lang="en-GB" sz="3200" b="1" dirty="0"/>
              <a:t>struggle against the dictatorship: </a:t>
            </a:r>
            <a:r>
              <a:rPr lang="en-GB" sz="3200" dirty="0"/>
              <a:t>part of a Marxist student group; </a:t>
            </a:r>
            <a:r>
              <a:rPr lang="en-GB" sz="3200" b="1" dirty="0"/>
              <a:t>arrested in early 1970s; several years’ jail; torture</a:t>
            </a:r>
            <a:endParaRPr lang="en-GB" sz="3200" dirty="0"/>
          </a:p>
          <a:p>
            <a:pPr lvl="0"/>
            <a:r>
              <a:rPr lang="en-GB" sz="3200" b="1" dirty="0"/>
              <a:t>Minister for</a:t>
            </a:r>
            <a:r>
              <a:rPr lang="en-GB" sz="3200" dirty="0"/>
              <a:t> </a:t>
            </a:r>
            <a:r>
              <a:rPr lang="en-GB" sz="3200" b="1" dirty="0"/>
              <a:t>energy </a:t>
            </a:r>
            <a:r>
              <a:rPr lang="en-GB" sz="3200" dirty="0"/>
              <a:t>under Lula; after 2005 </a:t>
            </a:r>
            <a:r>
              <a:rPr lang="en-GB" sz="3200" dirty="0" err="1"/>
              <a:t>mensalão</a:t>
            </a:r>
            <a:r>
              <a:rPr lang="en-GB" sz="3200" dirty="0"/>
              <a:t> scandal, José </a:t>
            </a:r>
            <a:r>
              <a:rPr lang="en-GB" sz="3200" dirty="0" err="1"/>
              <a:t>Dirceu</a:t>
            </a:r>
            <a:r>
              <a:rPr lang="en-GB" sz="3200" dirty="0"/>
              <a:t> resigns, </a:t>
            </a:r>
            <a:r>
              <a:rPr lang="en-GB" sz="3200" dirty="0" err="1"/>
              <a:t>Dilma</a:t>
            </a:r>
            <a:r>
              <a:rPr lang="en-GB" sz="3200" dirty="0"/>
              <a:t> becomes </a:t>
            </a:r>
            <a:r>
              <a:rPr lang="en-GB" sz="3200" b="1" dirty="0"/>
              <a:t>chief of staff</a:t>
            </a:r>
            <a:r>
              <a:rPr lang="en-GB" sz="3200" dirty="0"/>
              <a:t>; </a:t>
            </a:r>
          </a:p>
          <a:p>
            <a:pPr lvl="0"/>
            <a:r>
              <a:rPr lang="en-GB" sz="3200" dirty="0"/>
              <a:t>Lula’s </a:t>
            </a:r>
            <a:r>
              <a:rPr lang="en-GB" sz="3200" b="1" dirty="0"/>
              <a:t>hand-picked</a:t>
            </a:r>
            <a:r>
              <a:rPr lang="en-GB" sz="3200" dirty="0"/>
              <a:t> </a:t>
            </a:r>
            <a:r>
              <a:rPr lang="en-GB" sz="3200" b="1" dirty="0"/>
              <a:t>successor</a:t>
            </a:r>
            <a:r>
              <a:rPr lang="en-GB" sz="3200" dirty="0"/>
              <a:t> for the 2010 election</a:t>
            </a:r>
          </a:p>
          <a:p>
            <a:pPr lvl="0"/>
            <a:r>
              <a:rPr lang="en-GB" sz="3200" dirty="0"/>
              <a:t>Election in Oct 2010: run-off, but then </a:t>
            </a:r>
            <a:r>
              <a:rPr lang="en-GB" sz="3200" b="1" dirty="0"/>
              <a:t>56% of total votes</a:t>
            </a:r>
            <a:r>
              <a:rPr lang="en-GB" sz="3200" dirty="0"/>
              <a:t>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379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Police photo of Dilma Rousseff from the 1970s when she was in armed resistance to the military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559" y="1690688"/>
            <a:ext cx="3735092" cy="5052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9900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100" name="Picture 4" descr="File:Posse Dilma 2010 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728663"/>
            <a:ext cx="7620000" cy="544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058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Dilma</a:t>
            </a:r>
            <a:r>
              <a:rPr lang="en-GB" b="1" dirty="0"/>
              <a:t> in office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Continues economic and social policies of Lula, e.g. </a:t>
            </a:r>
            <a:r>
              <a:rPr lang="en-GB" dirty="0" err="1"/>
              <a:t>Bolsa</a:t>
            </a:r>
            <a:r>
              <a:rPr lang="en-GB" dirty="0"/>
              <a:t> </a:t>
            </a:r>
            <a:r>
              <a:rPr lang="en-GB" dirty="0" err="1"/>
              <a:t>Família</a:t>
            </a:r>
            <a:endParaRPr lang="en-GB" dirty="0"/>
          </a:p>
          <a:p>
            <a:pPr lvl="0"/>
            <a:r>
              <a:rPr lang="en-GB" dirty="0"/>
              <a:t>Reduces of </a:t>
            </a:r>
            <a:r>
              <a:rPr lang="en-GB" b="1" dirty="0"/>
              <a:t>household taxes on food and energy: </a:t>
            </a:r>
            <a:r>
              <a:rPr lang="en-GB" dirty="0"/>
              <a:t>popular with poor</a:t>
            </a:r>
          </a:p>
          <a:p>
            <a:pPr lvl="0"/>
            <a:r>
              <a:rPr lang="en-GB" dirty="0"/>
              <a:t>Champions </a:t>
            </a:r>
            <a:r>
              <a:rPr lang="en-GB" b="1" dirty="0"/>
              <a:t>state companies in economy,</a:t>
            </a:r>
            <a:r>
              <a:rPr lang="en-GB" dirty="0"/>
              <a:t> especially </a:t>
            </a:r>
            <a:r>
              <a:rPr lang="en-GB" b="1" dirty="0" err="1"/>
              <a:t>Petrobrás</a:t>
            </a:r>
            <a:endParaRPr lang="en-GB" dirty="0"/>
          </a:p>
          <a:p>
            <a:pPr lvl="0"/>
            <a:r>
              <a:rPr lang="en-GB" dirty="0"/>
              <a:t>Becomes tainted by </a:t>
            </a:r>
            <a:r>
              <a:rPr lang="en-GB" dirty="0" err="1"/>
              <a:t>Petrobrás</a:t>
            </a:r>
            <a:r>
              <a:rPr lang="en-GB" dirty="0"/>
              <a:t> </a:t>
            </a:r>
            <a:r>
              <a:rPr lang="en-GB" b="1" dirty="0"/>
              <a:t>corruption scandal </a:t>
            </a:r>
          </a:p>
          <a:p>
            <a:pPr lvl="0"/>
            <a:r>
              <a:rPr lang="en-GB" dirty="0"/>
              <a:t>Dilma </a:t>
            </a:r>
            <a:r>
              <a:rPr lang="en-GB" b="1" dirty="0"/>
              <a:t>drafted legislation </a:t>
            </a:r>
            <a:r>
              <a:rPr lang="en-GB" dirty="0"/>
              <a:t>about the exploitation of Brazil’s major offshore oil fields (discovered during Lula’s presidency)</a:t>
            </a:r>
          </a:p>
          <a:p>
            <a:pPr lvl="0"/>
            <a:r>
              <a:rPr lang="en-GB" b="1" dirty="0"/>
              <a:t>Sacks several ministers for corruption</a:t>
            </a:r>
            <a:endParaRPr lang="en-GB" dirty="0"/>
          </a:p>
          <a:p>
            <a:pPr lvl="0"/>
            <a:r>
              <a:rPr lang="en-GB" b="1" dirty="0"/>
              <a:t>Environment /social </a:t>
            </a:r>
            <a:r>
              <a:rPr lang="en-GB" dirty="0"/>
              <a:t>criticism of </a:t>
            </a:r>
            <a:r>
              <a:rPr lang="en-GB" b="1" dirty="0"/>
              <a:t>hydroelectric projects in the Amazon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973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Dilma’s declining fortunes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3600" b="1" dirty="0"/>
              <a:t>Personal approval ratings: 66%-79%</a:t>
            </a:r>
            <a:r>
              <a:rPr lang="en-GB" sz="3600" dirty="0"/>
              <a:t> before 2013 </a:t>
            </a:r>
            <a:r>
              <a:rPr lang="en-GB" sz="3600" b="1" dirty="0"/>
              <a:t>riots; </a:t>
            </a:r>
            <a:r>
              <a:rPr lang="en-GB" sz="3600" dirty="0"/>
              <a:t>then</a:t>
            </a:r>
            <a:r>
              <a:rPr lang="en-GB" sz="3600" b="1" dirty="0"/>
              <a:t> </a:t>
            </a:r>
            <a:r>
              <a:rPr lang="en-GB" sz="3600" dirty="0"/>
              <a:t>fell to around </a:t>
            </a:r>
            <a:r>
              <a:rPr lang="en-GB" sz="3600" b="1" dirty="0"/>
              <a:t>40%</a:t>
            </a:r>
          </a:p>
          <a:p>
            <a:pPr lvl="0"/>
            <a:r>
              <a:rPr lang="en-GB" sz="3600" b="1" dirty="0"/>
              <a:t>Wins on 5 October 2014 </a:t>
            </a:r>
            <a:r>
              <a:rPr lang="en-GB" sz="3600" dirty="0"/>
              <a:t>but by narrow margin</a:t>
            </a:r>
          </a:p>
          <a:p>
            <a:pPr lvl="0"/>
            <a:r>
              <a:rPr lang="en-GB" sz="3600" dirty="0"/>
              <a:t>Economic conditions worsen (partly result of Dilma policies, but mainly global economic conditions)</a:t>
            </a:r>
          </a:p>
          <a:p>
            <a:pPr lvl="0"/>
            <a:r>
              <a:rPr lang="en-GB" sz="3600" b="1" dirty="0"/>
              <a:t>Slower growth </a:t>
            </a:r>
            <a:r>
              <a:rPr lang="en-GB" sz="3600" dirty="0"/>
              <a:t>under Dilma: 7% until 2010; </a:t>
            </a:r>
            <a:r>
              <a:rPr lang="en-GB" sz="3600" b="1" dirty="0"/>
              <a:t>2% after that; followed by recession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316840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1277</Words>
  <Application>Microsoft Office PowerPoint</Application>
  <PresentationFormat>Widescreen</PresentationFormat>
  <Paragraphs>100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Wingdings</vt:lpstr>
      <vt:lpstr>Office Theme</vt:lpstr>
      <vt:lpstr>Week 2: Revision and Conclusions: Brazil, “a country for all”?</vt:lpstr>
      <vt:lpstr>PowerPoint Presentation</vt:lpstr>
      <vt:lpstr>Change and continuity…</vt:lpstr>
      <vt:lpstr>PowerPoint Presentation</vt:lpstr>
      <vt:lpstr>Dilma Rousseff (2010-present)</vt:lpstr>
      <vt:lpstr>PowerPoint Presentation</vt:lpstr>
      <vt:lpstr>PowerPoint Presentation</vt:lpstr>
      <vt:lpstr>Dilma in office</vt:lpstr>
      <vt:lpstr>Dilma’s declining fortunes</vt:lpstr>
      <vt:lpstr>The riots</vt:lpstr>
      <vt:lpstr>PowerPoint Presentation</vt:lpstr>
      <vt:lpstr>PowerPoint Presentation</vt:lpstr>
      <vt:lpstr>PowerPoint Presentation</vt:lpstr>
      <vt:lpstr>Other gripes</vt:lpstr>
      <vt:lpstr>PowerPoint Presentation</vt:lpstr>
      <vt:lpstr>Historical parallels: e.g 1904 vaccination riots in Rio…</vt:lpstr>
      <vt:lpstr>Brazil today</vt:lpstr>
      <vt:lpstr>Theme 1: city and countryside</vt:lpstr>
      <vt:lpstr>Land and cities in the twentieth century</vt:lpstr>
      <vt:lpstr>Theme 2: race and race mixture</vt:lpstr>
      <vt:lpstr>Brazil: a “racial democracy”?</vt:lpstr>
      <vt:lpstr>Casa-grande e senzala (Big House and Slave Hut), 1933 (Gilberto Freyre)</vt:lpstr>
      <vt:lpstr>Theme 3: democracy and mass politics</vt:lpstr>
      <vt:lpstr>Politics since Vargas…</vt:lpstr>
      <vt:lpstr>FHC on corruption: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2: Revision and Conclusions: Brazil, “um país de todos” (a country for all)?</dc:title>
  <dc:creator>user</dc:creator>
  <cp:lastModifiedBy>camillia</cp:lastModifiedBy>
  <cp:revision>24</cp:revision>
  <dcterms:created xsi:type="dcterms:W3CDTF">2014-04-29T14:40:45Z</dcterms:created>
  <dcterms:modified xsi:type="dcterms:W3CDTF">2017-04-26T21:23:32Z</dcterms:modified>
</cp:coreProperties>
</file>