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7" r:id="rId2"/>
    <p:sldId id="279" r:id="rId3"/>
    <p:sldId id="282" r:id="rId4"/>
    <p:sldId id="280" r:id="rId5"/>
    <p:sldId id="281" r:id="rId6"/>
    <p:sldId id="283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56" r:id="rId19"/>
    <p:sldId id="257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5" r:id="rId28"/>
    <p:sldId id="26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2987F-198E-4696-8A77-0E34D6531222}" type="datetimeFigureOut">
              <a:rPr lang="en-GB" smtClean="0"/>
              <a:t>23/10/2016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23521-4917-4975-94EF-28F6C7180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649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“</a:t>
            </a:r>
            <a:r>
              <a:rPr lang="en-GB" dirty="0" err="1"/>
              <a:t>Tiradentes</a:t>
            </a:r>
            <a:r>
              <a:rPr lang="en-GB" baseline="0" dirty="0"/>
              <a:t> </a:t>
            </a:r>
            <a:r>
              <a:rPr lang="en-GB" baseline="0" dirty="0" err="1"/>
              <a:t>desquartejado</a:t>
            </a:r>
            <a:r>
              <a:rPr lang="en-GB" baseline="0" dirty="0"/>
              <a:t>,” Pedro </a:t>
            </a:r>
            <a:r>
              <a:rPr lang="en-GB" baseline="0" dirty="0" err="1"/>
              <a:t>Americo</a:t>
            </a:r>
            <a:r>
              <a:rPr lang="en-GB" baseline="0" dirty="0"/>
              <a:t>, 1893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550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896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687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Map, Uruguay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11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5212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287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Brazilian National</a:t>
            </a:r>
            <a:r>
              <a:rPr lang="en-GB" baseline="0" dirty="0"/>
              <a:t> Library, Rio de Janeiro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670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Johann</a:t>
            </a:r>
            <a:r>
              <a:rPr lang="en-GB" baseline="0" dirty="0"/>
              <a:t> Moritz </a:t>
            </a:r>
            <a:r>
              <a:rPr lang="en-GB" dirty="0" err="1"/>
              <a:t>Rugendas</a:t>
            </a:r>
            <a:r>
              <a:rPr lang="en-GB" dirty="0"/>
              <a:t>, “The Chinese Tea Plantation in the Botanic</a:t>
            </a:r>
            <a:r>
              <a:rPr lang="en-GB" baseline="0" dirty="0"/>
              <a:t> Gardens at Rio de Janeiro” c. 1835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1890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774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0170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842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Town of </a:t>
            </a:r>
            <a:r>
              <a:rPr lang="en-GB" dirty="0" err="1"/>
              <a:t>Tiradentes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5806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0557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87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2790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Map, Uruguay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2178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388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468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Brazilian National</a:t>
            </a:r>
            <a:r>
              <a:rPr lang="en-GB" baseline="0" dirty="0"/>
              <a:t> Library, Rio de Janeiro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798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Johann</a:t>
            </a:r>
            <a:r>
              <a:rPr lang="en-GB" baseline="0" dirty="0"/>
              <a:t> Moritz </a:t>
            </a:r>
            <a:r>
              <a:rPr lang="en-GB" dirty="0" err="1"/>
              <a:t>Rugendas</a:t>
            </a:r>
            <a:r>
              <a:rPr lang="en-GB" dirty="0"/>
              <a:t>, “The Chinese Tea Plantation in the Botanic</a:t>
            </a:r>
            <a:r>
              <a:rPr lang="en-GB" baseline="0" dirty="0"/>
              <a:t> Gardens at Rio de Janeiro” c. 1835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611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604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125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2833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644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d/d2/Tiradentes_Esquartejado_(Pedro_Am%C3%A9rico,_1893)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3: </a:t>
            </a:r>
            <a:br>
              <a:rPr lang="en-GB" b="1" dirty="0"/>
            </a:br>
            <a:r>
              <a:rPr lang="en-GB" b="1" dirty="0"/>
              <a:t>Independence and aftermath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5077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Growing apart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1814:</a:t>
            </a:r>
            <a:r>
              <a:rPr lang="en-GB" dirty="0"/>
              <a:t> Napoleon defeated, Portuguese nobles want king’s return</a:t>
            </a:r>
          </a:p>
          <a:p>
            <a:r>
              <a:rPr lang="en-GB" b="1" dirty="0"/>
              <a:t>1815:</a:t>
            </a:r>
            <a:r>
              <a:rPr lang="en-GB" dirty="0"/>
              <a:t> Compromise, “United Kingdom” with Estado do </a:t>
            </a:r>
            <a:r>
              <a:rPr lang="en-GB" dirty="0" err="1"/>
              <a:t>Brasil</a:t>
            </a:r>
            <a:r>
              <a:rPr lang="en-GB" dirty="0"/>
              <a:t> as equal partner</a:t>
            </a:r>
          </a:p>
          <a:p>
            <a:r>
              <a:rPr lang="en-GB" b="1" dirty="0"/>
              <a:t>1816  </a:t>
            </a:r>
            <a:r>
              <a:rPr lang="en-GB" dirty="0"/>
              <a:t>Queen Maria dies; </a:t>
            </a:r>
            <a:r>
              <a:rPr lang="en-GB" dirty="0" err="1"/>
              <a:t>João</a:t>
            </a:r>
            <a:r>
              <a:rPr lang="en-GB" dirty="0"/>
              <a:t> VI crowned</a:t>
            </a:r>
            <a:endParaRPr lang="en-GB" b="1" dirty="0"/>
          </a:p>
          <a:p>
            <a:r>
              <a:rPr lang="en-GB" b="1" dirty="0"/>
              <a:t>1817 military revolt,</a:t>
            </a:r>
            <a:r>
              <a:rPr lang="en-GB" dirty="0"/>
              <a:t> Recife (Pernambuco) establishes “Republic”; liberal and nationalist ideas within the military; defeated</a:t>
            </a:r>
          </a:p>
        </p:txBody>
      </p:sp>
    </p:spTree>
    <p:extLst>
      <p:ext uri="{BB962C8B-B14F-4D97-AF65-F5344CB8AC3E}">
        <p14:creationId xmlns:p14="http://schemas.microsoft.com/office/powerpoint/2010/main" val="1155360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Separation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1820:</a:t>
            </a:r>
            <a:r>
              <a:rPr lang="en-GB" dirty="0"/>
              <a:t> </a:t>
            </a:r>
            <a:r>
              <a:rPr lang="en-GB" b="1" dirty="0"/>
              <a:t>Liberal revolution</a:t>
            </a:r>
            <a:r>
              <a:rPr lang="en-GB" dirty="0"/>
              <a:t> triumphs in Portugal, forms Cortes, calls for king’s return</a:t>
            </a:r>
          </a:p>
          <a:p>
            <a:r>
              <a:rPr lang="en-GB" b="1" dirty="0"/>
              <a:t>1821: </a:t>
            </a:r>
            <a:r>
              <a:rPr lang="en-GB" dirty="0" err="1"/>
              <a:t>João</a:t>
            </a:r>
            <a:r>
              <a:rPr lang="en-GB" dirty="0"/>
              <a:t> leaves; son </a:t>
            </a:r>
            <a:r>
              <a:rPr lang="en-GB" b="1" dirty="0"/>
              <a:t>Pedro </a:t>
            </a:r>
            <a:r>
              <a:rPr lang="en-GB" dirty="0"/>
              <a:t>named Regent</a:t>
            </a:r>
          </a:p>
          <a:p>
            <a:r>
              <a:rPr lang="en-GB" dirty="0"/>
              <a:t>Cortes tries to force Brazil back to previous subordinate status; Brazilian elite furious</a:t>
            </a:r>
          </a:p>
          <a:p>
            <a:r>
              <a:rPr lang="en-GB" b="1" dirty="0"/>
              <a:t>7 September 1822: </a:t>
            </a:r>
            <a:r>
              <a:rPr lang="en-GB" dirty="0"/>
              <a:t>Pedro refuses to obey Cortes’ order to return</a:t>
            </a:r>
          </a:p>
          <a:p>
            <a:r>
              <a:rPr lang="en-GB" dirty="0"/>
              <a:t>Recognition from BRTISH is key; start of crucial relationship between Brazil and Britain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454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Brazilian Independence: Change or Continuity?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3200" dirty="0"/>
              <a:t>Change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Political and administrative ties to Portugal are severed</a:t>
            </a:r>
          </a:p>
          <a:p>
            <a:r>
              <a:rPr lang="en-GB" sz="2800" dirty="0"/>
              <a:t>Brazil assumes Portugal’s debt to British, beginning of long dependence on Britain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sz="3200" dirty="0"/>
              <a:t>Continuity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800" dirty="0"/>
              <a:t>No questioning of socioeconomic order. Elites firmly in charge</a:t>
            </a:r>
          </a:p>
          <a:p>
            <a:r>
              <a:rPr lang="en-GB" sz="2800" dirty="0"/>
              <a:t>Still a monarchy (though a constitutional one)</a:t>
            </a:r>
          </a:p>
          <a:p>
            <a:r>
              <a:rPr lang="en-GB" sz="2800" dirty="0"/>
              <a:t>Slavery not abolished; it GROWS (2M Africans imported 1800-1850)</a:t>
            </a:r>
          </a:p>
          <a:p>
            <a:r>
              <a:rPr lang="en-GB" sz="2800" dirty="0"/>
              <a:t>Regional separatism/ republicanism remains unresolved</a:t>
            </a:r>
          </a:p>
        </p:txBody>
      </p:sp>
    </p:spTree>
    <p:extLst>
      <p:ext uri="{BB962C8B-B14F-4D97-AF65-F5344CB8AC3E}">
        <p14:creationId xmlns:p14="http://schemas.microsoft.com/office/powerpoint/2010/main" val="1124109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i="1" dirty="0"/>
              <a:t>“</a:t>
            </a:r>
            <a:r>
              <a:rPr lang="en-GB" i="1" dirty="0" err="1"/>
              <a:t>para</a:t>
            </a:r>
            <a:r>
              <a:rPr lang="en-GB" i="1" dirty="0"/>
              <a:t> </a:t>
            </a:r>
            <a:r>
              <a:rPr lang="en-GB" i="1" dirty="0" err="1"/>
              <a:t>inglês</a:t>
            </a:r>
            <a:r>
              <a:rPr lang="en-GB" i="1" dirty="0"/>
              <a:t> </a:t>
            </a:r>
            <a:r>
              <a:rPr lang="en-GB" i="1" dirty="0" err="1"/>
              <a:t>ver</a:t>
            </a:r>
            <a:r>
              <a:rPr lang="en-GB" i="1" dirty="0"/>
              <a:t>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(for the English to see)</a:t>
            </a:r>
          </a:p>
        </p:txBody>
      </p:sp>
    </p:spTree>
    <p:extLst>
      <p:ext uri="{BB962C8B-B14F-4D97-AF65-F5344CB8AC3E}">
        <p14:creationId xmlns:p14="http://schemas.microsoft.com/office/powerpoint/2010/main" val="3071762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monarchical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700" dirty="0"/>
              <a:t>Monarchy survives independence; important unifying factor </a:t>
            </a:r>
          </a:p>
          <a:p>
            <a:r>
              <a:rPr lang="en-GB" sz="3700" b="1" dirty="0"/>
              <a:t>Liberalism </a:t>
            </a:r>
            <a:r>
              <a:rPr lang="en-GB" sz="3700" dirty="0"/>
              <a:t>influences both economics and politics</a:t>
            </a:r>
          </a:p>
          <a:p>
            <a:r>
              <a:rPr lang="en-GB" sz="3700" b="1" dirty="0"/>
              <a:t>Constituent Assembly </a:t>
            </a:r>
            <a:r>
              <a:rPr lang="en-GB" sz="3700" dirty="0"/>
              <a:t>drafts a constitution ; </a:t>
            </a:r>
            <a:r>
              <a:rPr lang="en-GB" sz="3700" b="1" dirty="0"/>
              <a:t>Pedro I </a:t>
            </a:r>
            <a:r>
              <a:rPr lang="en-GB" sz="3700" dirty="0"/>
              <a:t>replaces with his own version</a:t>
            </a:r>
          </a:p>
          <a:p>
            <a:r>
              <a:rPr lang="en-GB" sz="3700" dirty="0"/>
              <a:t>2 houses of parliament (Senate, Chamber of Deputies)</a:t>
            </a:r>
          </a:p>
          <a:p>
            <a:r>
              <a:rPr lang="en-GB" sz="3700" dirty="0"/>
              <a:t>Strong </a:t>
            </a:r>
            <a:r>
              <a:rPr lang="en-GB" sz="3700" b="1" dirty="0"/>
              <a:t>“moderating power” </a:t>
            </a:r>
            <a:r>
              <a:rPr lang="en-GB" sz="3700" dirty="0"/>
              <a:t>for Emperor (can dissolve parliament and call elections; has a right of veto over all legislation)</a:t>
            </a:r>
          </a:p>
          <a:p>
            <a:r>
              <a:rPr lang="en-GB" sz="3700" dirty="0"/>
              <a:t>18 </a:t>
            </a:r>
            <a:r>
              <a:rPr lang="en-GB" sz="3700" b="1" dirty="0"/>
              <a:t>provinces </a:t>
            </a:r>
            <a:r>
              <a:rPr lang="en-GB" sz="3700" dirty="0"/>
              <a:t>- presidents appointed by Emperor; greater centralization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71367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Problems of the First Empire, 1822-1831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/>
              <a:t>Regional revolts: 1824 Pernambuco (again) ; </a:t>
            </a:r>
            <a:r>
              <a:rPr lang="en-GB" dirty="0"/>
              <a:t>declaration of a republican “Federation of the Equator”, support of other NE provinces</a:t>
            </a:r>
          </a:p>
          <a:p>
            <a:r>
              <a:rPr lang="en-GB" b="1" dirty="0"/>
              <a:t>1825 War with Argentina </a:t>
            </a:r>
            <a:r>
              <a:rPr lang="en-GB" dirty="0"/>
              <a:t>over </a:t>
            </a:r>
            <a:r>
              <a:rPr lang="en-GB" dirty="0" err="1"/>
              <a:t>Cisplatine</a:t>
            </a:r>
            <a:r>
              <a:rPr lang="en-GB" dirty="0"/>
              <a:t> Province (becomes Uruguay)</a:t>
            </a:r>
          </a:p>
          <a:p>
            <a:r>
              <a:rPr lang="en-GB" b="1" dirty="0"/>
              <a:t>Military weakness: </a:t>
            </a:r>
            <a:r>
              <a:rPr lang="en-GB" dirty="0"/>
              <a:t>reliance on British naval support</a:t>
            </a:r>
            <a:endParaRPr lang="en-GB" b="1" dirty="0"/>
          </a:p>
          <a:p>
            <a:r>
              <a:rPr lang="en-GB" b="1" dirty="0"/>
              <a:t>Economy </a:t>
            </a:r>
            <a:r>
              <a:rPr lang="en-GB" dirty="0"/>
              <a:t>doing badly; exports decline (except coffee); over-dependence on the British</a:t>
            </a:r>
            <a:endParaRPr lang="en-GB" b="1" dirty="0"/>
          </a:p>
          <a:p>
            <a:r>
              <a:rPr lang="en-GB" b="1" dirty="0"/>
              <a:t>Strong anti-Portuguese sentiment</a:t>
            </a:r>
            <a:r>
              <a:rPr lang="en-GB" dirty="0"/>
              <a:t>; March 1831 “</a:t>
            </a:r>
            <a:r>
              <a:rPr lang="en-GB" dirty="0" err="1"/>
              <a:t>noites</a:t>
            </a:r>
            <a:r>
              <a:rPr lang="en-GB" dirty="0"/>
              <a:t> das </a:t>
            </a:r>
            <a:r>
              <a:rPr lang="en-GB" dirty="0" err="1"/>
              <a:t>garrafadas</a:t>
            </a:r>
            <a:r>
              <a:rPr lang="en-GB" dirty="0"/>
              <a:t>” (5-day riot in Rio)</a:t>
            </a:r>
          </a:p>
          <a:p>
            <a:r>
              <a:rPr lang="en-GB" b="1" dirty="0"/>
              <a:t>Conflict between elite factions and D. Pedro; </a:t>
            </a:r>
            <a:r>
              <a:rPr lang="en-GB" dirty="0"/>
              <a:t>Portuguese monarchists force his return, </a:t>
            </a:r>
            <a:r>
              <a:rPr lang="en-GB" b="1" dirty="0"/>
              <a:t>1831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09586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[Country map of Uruguay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785794"/>
            <a:ext cx="4929222" cy="4643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6903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Source:  http://www.lonelyplanet.com.au/dest/sam/graphics/map-arg.ht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571480"/>
            <a:ext cx="4572032" cy="5715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0818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The Portuguese Court Comes to Rio, 1808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Napoleon invades Iberian Peninsula, </a:t>
            </a:r>
            <a:r>
              <a:rPr lang="en-GB" dirty="0"/>
              <a:t>1807</a:t>
            </a:r>
          </a:p>
          <a:p>
            <a:r>
              <a:rPr lang="en-GB" b="1" dirty="0"/>
              <a:t>British </a:t>
            </a:r>
            <a:r>
              <a:rPr lang="en-GB" dirty="0"/>
              <a:t>give safe passage to Portuguese court</a:t>
            </a:r>
          </a:p>
          <a:p>
            <a:r>
              <a:rPr lang="en-GB" b="1" dirty="0"/>
              <a:t>End of mercantilism: </a:t>
            </a:r>
            <a:r>
              <a:rPr lang="en-GB" dirty="0"/>
              <a:t>Rio’s ports opened to free trade; good for Brazil, bad for Portugal</a:t>
            </a:r>
          </a:p>
          <a:p>
            <a:r>
              <a:rPr lang="en-GB" b="1" dirty="0"/>
              <a:t>Rio’s population doubles </a:t>
            </a:r>
            <a:r>
              <a:rPr lang="en-GB" dirty="0"/>
              <a:t>from 50,000 to 100,000 (1808-1822)</a:t>
            </a:r>
          </a:p>
          <a:p>
            <a:r>
              <a:rPr lang="en-GB" b="1" dirty="0"/>
              <a:t>New institutions; medical faculties in Bahia / RJ; first printing-press</a:t>
            </a:r>
          </a:p>
        </p:txBody>
      </p:sp>
    </p:spTree>
    <p:extLst>
      <p:ext uri="{BB962C8B-B14F-4D97-AF65-F5344CB8AC3E}">
        <p14:creationId xmlns:p14="http://schemas.microsoft.com/office/powerpoint/2010/main" val="4191184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upload.wikimedia.org/wikipedia/commons/f/f3/Biblioteca_Nacional_aere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642918"/>
            <a:ext cx="7620000" cy="5657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9061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Last week: growing apart?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b="1" dirty="0"/>
              <a:t>Effects of the </a:t>
            </a:r>
            <a:r>
              <a:rPr lang="en-GB" b="1" dirty="0" err="1"/>
              <a:t>Pombaline</a:t>
            </a:r>
            <a:r>
              <a:rPr lang="en-GB" b="1" dirty="0"/>
              <a:t> reforms of the second half of C18 </a:t>
            </a:r>
            <a:r>
              <a:rPr lang="en-GB" dirty="0"/>
              <a:t>(economic; political; social)</a:t>
            </a:r>
          </a:p>
          <a:p>
            <a:pPr lvl="0"/>
            <a:r>
              <a:rPr lang="en-GB" dirty="0"/>
              <a:t>Was there a </a:t>
            </a:r>
            <a:r>
              <a:rPr lang="en-GB" b="1" dirty="0"/>
              <a:t>“national” identity</a:t>
            </a:r>
            <a:r>
              <a:rPr lang="en-GB" dirty="0"/>
              <a:t>?</a:t>
            </a:r>
          </a:p>
          <a:p>
            <a:pPr lvl="0"/>
            <a:r>
              <a:rPr lang="en-GB" b="1" dirty="0"/>
              <a:t>Evidence of tensions: </a:t>
            </a:r>
            <a:r>
              <a:rPr lang="en-GB" dirty="0"/>
              <a:t>late-eighteenth century conspiracies against the Portuguese</a:t>
            </a:r>
          </a:p>
          <a:p>
            <a:pPr lvl="0"/>
            <a:r>
              <a:rPr lang="en-GB" dirty="0"/>
              <a:t>Potential flash points, but also close elite ties to Portugal (</a:t>
            </a:r>
            <a:r>
              <a:rPr lang="en-GB" b="1" dirty="0"/>
              <a:t>1,700 Brazilians educated at Coimbra</a:t>
            </a:r>
            <a:r>
              <a:rPr lang="en-GB" dirty="0"/>
              <a:t> in C18)</a:t>
            </a:r>
          </a:p>
          <a:p>
            <a:pPr lvl="0"/>
            <a:r>
              <a:rPr lang="en-GB" b="1" dirty="0"/>
              <a:t>Colonial slave society:</a:t>
            </a:r>
            <a:r>
              <a:rPr lang="en-GB" dirty="0"/>
              <a:t> origins in European ideas of hierarchy AND American conditions (indigenous and African workers); social role of the SUGAR PLANTATION</a:t>
            </a:r>
          </a:p>
          <a:p>
            <a:pPr lvl="0"/>
            <a:r>
              <a:rPr lang="en-GB" dirty="0"/>
              <a:t>So: WHO benefits from political independence? What about the risk of social revolution from below?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61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1st-art-gallery.com/thumbnail/198688/1/The-Chinese-Tea-Plantation-In-The-Botanic-Gardens-At-Rio-De-Janeiro,-Engraved-By-Leon-Jean-Baptiste-Sabatier-Fl.1827-87-And-Victor-Adam-1801-66-C.18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785794"/>
            <a:ext cx="6715172" cy="478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48680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Growing apart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1814:</a:t>
            </a:r>
            <a:r>
              <a:rPr lang="en-GB" dirty="0"/>
              <a:t> Napoleon defeated, Portuguese nobles want king’s return</a:t>
            </a:r>
          </a:p>
          <a:p>
            <a:r>
              <a:rPr lang="en-GB" b="1" dirty="0"/>
              <a:t>1815:</a:t>
            </a:r>
            <a:r>
              <a:rPr lang="en-GB" dirty="0"/>
              <a:t> Compromise, “United Kingdom” with Estado do </a:t>
            </a:r>
            <a:r>
              <a:rPr lang="en-GB" dirty="0" err="1"/>
              <a:t>Brasil</a:t>
            </a:r>
            <a:r>
              <a:rPr lang="en-GB" dirty="0"/>
              <a:t> as equal partner</a:t>
            </a:r>
          </a:p>
          <a:p>
            <a:r>
              <a:rPr lang="en-GB" b="1" dirty="0"/>
              <a:t>1816  </a:t>
            </a:r>
            <a:r>
              <a:rPr lang="en-GB" dirty="0"/>
              <a:t>Queen Maria dies; </a:t>
            </a:r>
            <a:r>
              <a:rPr lang="en-GB" dirty="0" err="1"/>
              <a:t>João</a:t>
            </a:r>
            <a:r>
              <a:rPr lang="en-GB" dirty="0"/>
              <a:t> VI crowned</a:t>
            </a:r>
            <a:endParaRPr lang="en-GB" b="1" dirty="0"/>
          </a:p>
          <a:p>
            <a:r>
              <a:rPr lang="en-GB" b="1" dirty="0"/>
              <a:t>1817 military revolt,</a:t>
            </a:r>
            <a:r>
              <a:rPr lang="en-GB" dirty="0"/>
              <a:t> Recife (Pernambuco) establishes “Republic”; defeated</a:t>
            </a:r>
          </a:p>
        </p:txBody>
      </p:sp>
    </p:spTree>
    <p:extLst>
      <p:ext uri="{BB962C8B-B14F-4D97-AF65-F5344CB8AC3E}">
        <p14:creationId xmlns:p14="http://schemas.microsoft.com/office/powerpoint/2010/main" val="1155360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Separation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1820:</a:t>
            </a:r>
            <a:r>
              <a:rPr lang="en-GB" dirty="0"/>
              <a:t> Liberal revolution triumphs in Portugal, forms Cortes, calls for king’s return</a:t>
            </a:r>
          </a:p>
          <a:p>
            <a:r>
              <a:rPr lang="en-GB" b="1" dirty="0"/>
              <a:t>1821: </a:t>
            </a:r>
            <a:r>
              <a:rPr lang="en-GB" dirty="0" err="1"/>
              <a:t>João</a:t>
            </a:r>
            <a:r>
              <a:rPr lang="en-GB" dirty="0"/>
              <a:t> leaves; son </a:t>
            </a:r>
            <a:r>
              <a:rPr lang="en-GB" b="1" dirty="0"/>
              <a:t>Pedro </a:t>
            </a:r>
            <a:r>
              <a:rPr lang="en-GB" dirty="0"/>
              <a:t>named Regent</a:t>
            </a:r>
          </a:p>
          <a:p>
            <a:r>
              <a:rPr lang="en-GB" dirty="0"/>
              <a:t>Cortes tries to force Brazil back to previous subordinate status; Brazilian elite furious</a:t>
            </a:r>
          </a:p>
          <a:p>
            <a:r>
              <a:rPr lang="en-GB" b="1" dirty="0"/>
              <a:t>7 September 1822: </a:t>
            </a:r>
            <a:r>
              <a:rPr lang="en-GB" dirty="0"/>
              <a:t>Pedro refuses to obey Cortes’ order to return</a:t>
            </a:r>
          </a:p>
          <a:p>
            <a:r>
              <a:rPr lang="en-GB" dirty="0"/>
              <a:t>Recognition from British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4543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Brazilian Independence: Change or Continuity?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3200" dirty="0"/>
              <a:t>Change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Political and administrative ties to Portugal are severed</a:t>
            </a:r>
          </a:p>
          <a:p>
            <a:r>
              <a:rPr lang="en-GB" sz="2800" dirty="0"/>
              <a:t>Brazil assumes Portugal’s debt to British, beginning of long dependence on Britain 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sz="3200" dirty="0"/>
              <a:t>Continuity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/>
              <a:t>No change to socioeconomic order; elites firmly in charge</a:t>
            </a:r>
          </a:p>
          <a:p>
            <a:r>
              <a:rPr lang="en-GB" sz="2800" dirty="0"/>
              <a:t>Slavery not abolished (2M more Africans imported, 1800-1850)</a:t>
            </a:r>
          </a:p>
          <a:p>
            <a:r>
              <a:rPr lang="en-GB" sz="2800" dirty="0"/>
              <a:t>Regional separatism &amp; republicanism remain unresolved</a:t>
            </a:r>
          </a:p>
        </p:txBody>
      </p:sp>
    </p:spTree>
    <p:extLst>
      <p:ext uri="{BB962C8B-B14F-4D97-AF65-F5344CB8AC3E}">
        <p14:creationId xmlns:p14="http://schemas.microsoft.com/office/powerpoint/2010/main" val="11241098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i="1" dirty="0"/>
              <a:t>“</a:t>
            </a:r>
            <a:r>
              <a:rPr lang="en-GB" i="1" dirty="0" err="1"/>
              <a:t>para</a:t>
            </a:r>
            <a:r>
              <a:rPr lang="en-GB" i="1" dirty="0"/>
              <a:t> </a:t>
            </a:r>
            <a:r>
              <a:rPr lang="en-GB" i="1" dirty="0" err="1"/>
              <a:t>inglês</a:t>
            </a:r>
            <a:r>
              <a:rPr lang="en-GB" i="1" dirty="0"/>
              <a:t> </a:t>
            </a:r>
            <a:r>
              <a:rPr lang="en-GB" i="1" dirty="0" err="1"/>
              <a:t>ver</a:t>
            </a:r>
            <a:r>
              <a:rPr lang="en-GB" i="1" dirty="0"/>
              <a:t>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(for the English to see)</a:t>
            </a:r>
          </a:p>
        </p:txBody>
      </p:sp>
    </p:spTree>
    <p:extLst>
      <p:ext uri="{BB962C8B-B14F-4D97-AF65-F5344CB8AC3E}">
        <p14:creationId xmlns:p14="http://schemas.microsoft.com/office/powerpoint/2010/main" val="3071762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monarchical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3700" dirty="0"/>
              <a:t>Monarchy survives independence; important unifying factor</a:t>
            </a:r>
          </a:p>
          <a:p>
            <a:r>
              <a:rPr lang="en-GB" sz="3700" b="1" dirty="0"/>
              <a:t>Liberalism </a:t>
            </a:r>
            <a:r>
              <a:rPr lang="en-GB" sz="3700" dirty="0"/>
              <a:t>influences both economics and politics</a:t>
            </a:r>
          </a:p>
          <a:p>
            <a:r>
              <a:rPr lang="en-GB" sz="3700" b="1" dirty="0"/>
              <a:t>Constituent Assembly </a:t>
            </a:r>
            <a:r>
              <a:rPr lang="en-GB" sz="3700" dirty="0"/>
              <a:t>drafts constitution ; </a:t>
            </a:r>
            <a:r>
              <a:rPr lang="en-GB" sz="3700" b="1" dirty="0"/>
              <a:t>Pedro I </a:t>
            </a:r>
            <a:r>
              <a:rPr lang="en-GB" sz="3700" dirty="0"/>
              <a:t>replaces with his own version</a:t>
            </a:r>
          </a:p>
          <a:p>
            <a:r>
              <a:rPr lang="en-GB" sz="3700" dirty="0"/>
              <a:t>2 houses of parliament (Senate, Chamber of Deputies)</a:t>
            </a:r>
          </a:p>
          <a:p>
            <a:r>
              <a:rPr lang="en-GB" sz="3700" dirty="0"/>
              <a:t>Strong </a:t>
            </a:r>
            <a:r>
              <a:rPr lang="en-GB" sz="3700" b="1" dirty="0"/>
              <a:t>“moderating power” </a:t>
            </a:r>
            <a:r>
              <a:rPr lang="en-GB" sz="3700" dirty="0"/>
              <a:t>for Emperor</a:t>
            </a:r>
          </a:p>
          <a:p>
            <a:r>
              <a:rPr lang="en-GB" sz="3700" dirty="0"/>
              <a:t>18 </a:t>
            </a:r>
            <a:r>
              <a:rPr lang="en-GB" sz="3700" b="1" dirty="0"/>
              <a:t>provinces </a:t>
            </a:r>
            <a:r>
              <a:rPr lang="en-GB" sz="3700" dirty="0"/>
              <a:t>- presidents appointed by Emperor; greater centralization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713677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Problems of the First Empire, 1822-1831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/>
              <a:t>Regional revolts: 1824 Pernambuco (again) </a:t>
            </a:r>
          </a:p>
          <a:p>
            <a:r>
              <a:rPr lang="en-GB" b="1" dirty="0"/>
              <a:t>1825 War with Argentina </a:t>
            </a:r>
            <a:r>
              <a:rPr lang="en-GB" dirty="0"/>
              <a:t>over </a:t>
            </a:r>
            <a:r>
              <a:rPr lang="en-GB" dirty="0" err="1"/>
              <a:t>Cisplatine</a:t>
            </a:r>
            <a:r>
              <a:rPr lang="en-GB" dirty="0"/>
              <a:t> Province</a:t>
            </a:r>
          </a:p>
          <a:p>
            <a:r>
              <a:rPr lang="en-GB" b="1" dirty="0"/>
              <a:t>Economy </a:t>
            </a:r>
            <a:r>
              <a:rPr lang="en-GB" dirty="0"/>
              <a:t>doing badly; over-dependence on the British</a:t>
            </a:r>
            <a:endParaRPr lang="en-GB" b="1" dirty="0"/>
          </a:p>
          <a:p>
            <a:r>
              <a:rPr lang="en-GB" b="1" dirty="0"/>
              <a:t>Strong anti-Portuguese sentiment</a:t>
            </a:r>
            <a:r>
              <a:rPr lang="en-GB" dirty="0"/>
              <a:t>; March 1831 “</a:t>
            </a:r>
            <a:r>
              <a:rPr lang="en-GB" dirty="0" err="1"/>
              <a:t>noites</a:t>
            </a:r>
            <a:r>
              <a:rPr lang="en-GB" dirty="0"/>
              <a:t> das </a:t>
            </a:r>
            <a:r>
              <a:rPr lang="en-GB" dirty="0" err="1"/>
              <a:t>garrafadas</a:t>
            </a:r>
            <a:r>
              <a:rPr lang="en-GB" dirty="0"/>
              <a:t>” (5-day riot in Rio)</a:t>
            </a:r>
          </a:p>
          <a:p>
            <a:r>
              <a:rPr lang="en-GB" b="1" dirty="0"/>
              <a:t>Conflict between elite factions and D. Pedro; </a:t>
            </a:r>
            <a:r>
              <a:rPr lang="en-GB" dirty="0"/>
              <a:t>Portuguese monarchists force his return, </a:t>
            </a:r>
            <a:r>
              <a:rPr lang="en-GB" b="1" dirty="0"/>
              <a:t>1831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095865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[Country map of Uruguay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785794"/>
            <a:ext cx="4929222" cy="4643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69038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Source:  http://www.lonelyplanet.com.au/dest/sam/graphics/map-arg.ht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571480"/>
            <a:ext cx="4572032" cy="5715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0818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The </a:t>
            </a:r>
            <a:r>
              <a:rPr lang="en-GB" b="1" dirty="0" err="1"/>
              <a:t>Inconfid</a:t>
            </a:r>
            <a:r>
              <a:rPr lang="pt-BR" b="1" dirty="0"/>
              <a:t>ência Mineira (Ouro Preto, Minas Gerais, 1789)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Context is Minas </a:t>
            </a:r>
            <a:r>
              <a:rPr lang="en-GB" dirty="0" err="1"/>
              <a:t>Gerais</a:t>
            </a:r>
            <a:r>
              <a:rPr lang="en-GB" dirty="0"/>
              <a:t>: </a:t>
            </a:r>
            <a:r>
              <a:rPr lang="en-GB" b="1" dirty="0"/>
              <a:t>wealthiest part of country; elites chafe at taxation of mining wealth; </a:t>
            </a:r>
          </a:p>
          <a:p>
            <a:r>
              <a:rPr lang="en-GB" dirty="0"/>
              <a:t>Relatively large numbers attend university in Coimbra (exposure to Enlightenment ideas)</a:t>
            </a:r>
          </a:p>
          <a:p>
            <a:r>
              <a:rPr lang="en-GB" dirty="0"/>
              <a:t>Prominent members of </a:t>
            </a:r>
            <a:r>
              <a:rPr lang="en-GB" dirty="0" err="1"/>
              <a:t>Ouro</a:t>
            </a:r>
            <a:r>
              <a:rPr lang="en-GB" dirty="0"/>
              <a:t> </a:t>
            </a:r>
            <a:r>
              <a:rPr lang="en-GB" dirty="0" err="1"/>
              <a:t>Preto</a:t>
            </a:r>
            <a:r>
              <a:rPr lang="en-GB" dirty="0"/>
              <a:t> elite involved</a:t>
            </a:r>
          </a:p>
          <a:p>
            <a:r>
              <a:rPr lang="en-GB" dirty="0"/>
              <a:t>Correspondence with Thomas Jefferson </a:t>
            </a:r>
          </a:p>
          <a:p>
            <a:r>
              <a:rPr lang="en-GB" dirty="0"/>
              <a:t>Aim to </a:t>
            </a:r>
            <a:r>
              <a:rPr lang="en-GB" b="1" dirty="0"/>
              <a:t>assassinate the governor and proclaim an independent republic</a:t>
            </a:r>
            <a:endParaRPr lang="en-GB" dirty="0"/>
          </a:p>
          <a:p>
            <a:r>
              <a:rPr lang="en-GB" dirty="0"/>
              <a:t>Ringleader was </a:t>
            </a:r>
            <a:r>
              <a:rPr lang="en-GB" b="1" dirty="0"/>
              <a:t>Joaquim José da Silva Xavier (“</a:t>
            </a:r>
            <a:r>
              <a:rPr lang="en-GB" b="1" dirty="0" err="1"/>
              <a:t>Tiradentes</a:t>
            </a:r>
            <a:r>
              <a:rPr lang="en-GB" b="1" dirty="0"/>
              <a:t>”)</a:t>
            </a:r>
          </a:p>
          <a:p>
            <a:r>
              <a:rPr lang="en-GB" b="1" dirty="0"/>
              <a:t>Some support among non-elite sectors</a:t>
            </a:r>
          </a:p>
          <a:p>
            <a:r>
              <a:rPr lang="en-GB" b="1" dirty="0" err="1"/>
              <a:t>Tiradentes</a:t>
            </a:r>
            <a:r>
              <a:rPr lang="en-GB" b="1" dirty="0"/>
              <a:t> hung, drawn, quartered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162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File:Tiradentes Esquartejado (Pedro Américo, 1893)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357166"/>
            <a:ext cx="4643470" cy="6357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6161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gonomad.com/roundworldphoto/uploaded_images/tiradentes_brazil-7191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785794"/>
            <a:ext cx="8201025" cy="5724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479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The “Tailors’ Revolt,” Salvador, 1798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b="1" dirty="0"/>
              <a:t>Different social profile</a:t>
            </a:r>
            <a:r>
              <a:rPr lang="en-GB" dirty="0"/>
              <a:t> from </a:t>
            </a:r>
            <a:r>
              <a:rPr lang="en-GB" dirty="0" err="1"/>
              <a:t>Tiradentes</a:t>
            </a:r>
            <a:r>
              <a:rPr lang="en-GB" dirty="0"/>
              <a:t> rebellion</a:t>
            </a:r>
          </a:p>
          <a:p>
            <a:r>
              <a:rPr lang="en-GB" dirty="0"/>
              <a:t>Conspirators mainly </a:t>
            </a:r>
            <a:r>
              <a:rPr lang="en-GB" b="1" dirty="0"/>
              <a:t>middling free people of colour</a:t>
            </a:r>
            <a:r>
              <a:rPr lang="en-GB" dirty="0"/>
              <a:t> </a:t>
            </a:r>
          </a:p>
          <a:p>
            <a:r>
              <a:rPr lang="en-GB" dirty="0"/>
              <a:t>But, some </a:t>
            </a:r>
            <a:r>
              <a:rPr lang="en-GB" b="1" dirty="0"/>
              <a:t>elite participation</a:t>
            </a:r>
            <a:endParaRPr lang="en-GB" dirty="0"/>
          </a:p>
          <a:p>
            <a:r>
              <a:rPr lang="en-GB" dirty="0"/>
              <a:t>Some </a:t>
            </a:r>
            <a:r>
              <a:rPr lang="en-GB" b="1" dirty="0"/>
              <a:t>slave participation </a:t>
            </a:r>
            <a:r>
              <a:rPr lang="en-GB" b="1" dirty="0">
                <a:sym typeface="Wingdings" panose="05000000000000000000" pitchFamily="2" charset="2"/>
              </a:rPr>
              <a:t></a:t>
            </a:r>
            <a:r>
              <a:rPr lang="en-GB" b="1" dirty="0"/>
              <a:t> fear of  slave rebellion and example of HAITIAN REVOLUTION 1791-1804</a:t>
            </a:r>
          </a:p>
          <a:p>
            <a:r>
              <a:rPr lang="en-GB" dirty="0"/>
              <a:t>Rebels seek </a:t>
            </a:r>
            <a:r>
              <a:rPr lang="en-GB" b="1" dirty="0"/>
              <a:t>independence from Portugal AND </a:t>
            </a:r>
            <a:r>
              <a:rPr lang="en-GB" dirty="0"/>
              <a:t>the end of </a:t>
            </a:r>
            <a:r>
              <a:rPr lang="en-GB" b="1" dirty="0"/>
              <a:t>racial discrimination</a:t>
            </a:r>
            <a:r>
              <a:rPr lang="en-GB" dirty="0"/>
              <a:t> among free people</a:t>
            </a:r>
          </a:p>
          <a:p>
            <a:r>
              <a:rPr lang="en-GB" b="1" dirty="0"/>
              <a:t>Rebellion also viciously CRUSHED by the Portuguese </a:t>
            </a:r>
            <a:endParaRPr lang="en-GB" dirty="0"/>
          </a:p>
          <a:p>
            <a:r>
              <a:rPr lang="en-GB" dirty="0"/>
              <a:t>Revolts clearly provoked considerable fear among colonial authorities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1872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The Portuguese Court Comes to Rio, 1808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Napoleon invades Iberian Peninsula, </a:t>
            </a:r>
            <a:r>
              <a:rPr lang="en-GB" dirty="0"/>
              <a:t>1807</a:t>
            </a:r>
          </a:p>
          <a:p>
            <a:r>
              <a:rPr lang="en-GB" b="1" dirty="0"/>
              <a:t>British </a:t>
            </a:r>
            <a:r>
              <a:rPr lang="en-GB" dirty="0"/>
              <a:t>give safe passage to Portuguese court</a:t>
            </a:r>
          </a:p>
          <a:p>
            <a:r>
              <a:rPr lang="en-GB" dirty="0"/>
              <a:t>Rio’s ports opened to </a:t>
            </a:r>
            <a:r>
              <a:rPr lang="en-GB" b="1" dirty="0"/>
              <a:t>free trade</a:t>
            </a:r>
            <a:r>
              <a:rPr lang="en-GB" dirty="0"/>
              <a:t>; good for Brazil, bad for Portugal</a:t>
            </a:r>
          </a:p>
          <a:p>
            <a:r>
              <a:rPr lang="en-GB" b="1" dirty="0"/>
              <a:t>Rio’s population doubles </a:t>
            </a:r>
            <a:r>
              <a:rPr lang="en-GB" dirty="0"/>
              <a:t>from 50,000 to 100,000 (1808-1822)</a:t>
            </a:r>
          </a:p>
          <a:p>
            <a:r>
              <a:rPr lang="en-GB" b="1" dirty="0"/>
              <a:t>New institutions; medical faculties in Bahia / RJ; first printing-press</a:t>
            </a:r>
          </a:p>
        </p:txBody>
      </p:sp>
    </p:spTree>
    <p:extLst>
      <p:ext uri="{BB962C8B-B14F-4D97-AF65-F5344CB8AC3E}">
        <p14:creationId xmlns:p14="http://schemas.microsoft.com/office/powerpoint/2010/main" val="4191184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upload.wikimedia.org/wikipedia/commons/f/f3/Biblioteca_Nacional_aere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642918"/>
            <a:ext cx="7620000" cy="5657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9061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1st-art-gallery.com/thumbnail/198688/1/The-Chinese-Tea-Plantation-In-The-Botanic-Gardens-At-Rio-De-Janeiro,-Engraved-By-Leon-Jean-Baptiste-Sabatier-Fl.1827-87-And-Victor-Adam-1801-66-C.18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785794"/>
            <a:ext cx="6715172" cy="478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4868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1142</Words>
  <Application>Microsoft Office PowerPoint</Application>
  <PresentationFormat>On-screen Show (4:3)</PresentationFormat>
  <Paragraphs>139</Paragraphs>
  <Slides>28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Office Theme</vt:lpstr>
      <vt:lpstr>Week 3:  Independence and aftermath</vt:lpstr>
      <vt:lpstr>Last week: growing apart?</vt:lpstr>
      <vt:lpstr>The Inconfidência Mineira (Ouro Preto, Minas Gerais, 1789)</vt:lpstr>
      <vt:lpstr>PowerPoint Presentation</vt:lpstr>
      <vt:lpstr>PowerPoint Presentation</vt:lpstr>
      <vt:lpstr>The “Tailors’ Revolt,” Salvador, 1798</vt:lpstr>
      <vt:lpstr>The Portuguese Court Comes to Rio, 1808</vt:lpstr>
      <vt:lpstr>PowerPoint Presentation</vt:lpstr>
      <vt:lpstr>PowerPoint Presentation</vt:lpstr>
      <vt:lpstr>Growing apart</vt:lpstr>
      <vt:lpstr>Separation</vt:lpstr>
      <vt:lpstr>Brazilian Independence: Change or Continuity?</vt:lpstr>
      <vt:lpstr>“para inglês ver”</vt:lpstr>
      <vt:lpstr>The monarchical system</vt:lpstr>
      <vt:lpstr>Problems of the First Empire, 1822-1831</vt:lpstr>
      <vt:lpstr>PowerPoint Presentation</vt:lpstr>
      <vt:lpstr>PowerPoint Presentation</vt:lpstr>
      <vt:lpstr>The Portuguese Court Comes to Rio, 1808</vt:lpstr>
      <vt:lpstr>PowerPoint Presentation</vt:lpstr>
      <vt:lpstr>PowerPoint Presentation</vt:lpstr>
      <vt:lpstr>Growing apart</vt:lpstr>
      <vt:lpstr>Separation</vt:lpstr>
      <vt:lpstr>Brazilian Independence: Change or Continuity?</vt:lpstr>
      <vt:lpstr>“para inglês ver”</vt:lpstr>
      <vt:lpstr>The monarchical system</vt:lpstr>
      <vt:lpstr>Problems of the First Empire, 1822-1831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3:  Independence and aftermath</dc:title>
  <dc:creator>user</dc:creator>
  <cp:lastModifiedBy>camillia</cp:lastModifiedBy>
  <cp:revision>13</cp:revision>
  <dcterms:created xsi:type="dcterms:W3CDTF">2006-08-16T00:00:00Z</dcterms:created>
  <dcterms:modified xsi:type="dcterms:W3CDTF">2016-10-23T14:12:41Z</dcterms:modified>
</cp:coreProperties>
</file>