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00" r:id="rId2"/>
    <p:sldId id="302" r:id="rId3"/>
    <p:sldId id="265" r:id="rId4"/>
    <p:sldId id="290" r:id="rId5"/>
    <p:sldId id="266" r:id="rId6"/>
    <p:sldId id="276" r:id="rId7"/>
    <p:sldId id="267" r:id="rId8"/>
    <p:sldId id="303" r:id="rId9"/>
    <p:sldId id="301" r:id="rId10"/>
    <p:sldId id="280" r:id="rId11"/>
    <p:sldId id="282" r:id="rId12"/>
    <p:sldId id="287" r:id="rId13"/>
    <p:sldId id="269" r:id="rId14"/>
    <p:sldId id="270" r:id="rId15"/>
    <p:sldId id="285" r:id="rId16"/>
    <p:sldId id="283" r:id="rId17"/>
    <p:sldId id="271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63" d="100"/>
          <a:sy n="63" d="100"/>
        </p:scale>
        <p:origin x="138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B56FE-342B-4C3E-BE0E-C10DAD0769C1}" type="datetimeFigureOut">
              <a:rPr lang="en-US" smtClean="0"/>
              <a:pPr/>
              <a:t>11/15/2017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37B837-618F-416B-A6D2-A2D76901DEE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3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“Colonial Brazil,” from</a:t>
            </a:r>
            <a:r>
              <a:rPr lang="en-GB" baseline="0" dirty="0"/>
              <a:t> </a:t>
            </a:r>
            <a:r>
              <a:rPr lang="en-GB" baseline="0" dirty="0" err="1"/>
              <a:t>Bethell</a:t>
            </a:r>
            <a:r>
              <a:rPr lang="en-GB" baseline="0" dirty="0"/>
              <a:t>, Empire &amp; Republic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Paraguayan cartoon showing the three main allies in the triple alliance</a:t>
            </a:r>
            <a:r>
              <a:rPr lang="en-GB" baseline="0" dirty="0"/>
              <a:t>, </a:t>
            </a:r>
            <a:r>
              <a:rPr lang="en-GB" baseline="0" dirty="0" err="1"/>
              <a:t>pedro</a:t>
            </a:r>
            <a:r>
              <a:rPr lang="en-GB" baseline="0" dirty="0"/>
              <a:t> II as “el </a:t>
            </a:r>
            <a:r>
              <a:rPr lang="en-GB" baseline="0" dirty="0" err="1"/>
              <a:t>macacon</a:t>
            </a:r>
            <a:r>
              <a:rPr lang="en-GB" baseline="0" dirty="0"/>
              <a:t>”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D. Pedr</a:t>
            </a:r>
            <a:r>
              <a:rPr lang="en-GB" baseline="0" dirty="0"/>
              <a:t>o II in 1837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582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FA72-EB56-4B54-AF48-7FAD0621986E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15/11/2017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15/11/2017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15/11/2017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15/11/2017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15/11/2017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15/11/2017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15/11/2017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15/11/2017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15/11/2017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15/11/2017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15/11/2017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15/11/2017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raguaywar.com/stills/cartoon1.jp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4800" b="1" dirty="0">
                <a:solidFill>
                  <a:srgbClr val="FFFF00"/>
                </a:solidFill>
              </a:rPr>
              <a:t>Week 7: From the 1840s “</a:t>
            </a:r>
            <a:r>
              <a:rPr lang="en-GB" sz="4800" b="1" dirty="0" err="1">
                <a:solidFill>
                  <a:srgbClr val="FFFF00"/>
                </a:solidFill>
              </a:rPr>
              <a:t>Regresso</a:t>
            </a:r>
            <a:r>
              <a:rPr lang="en-GB" sz="4800" b="1" dirty="0">
                <a:solidFill>
                  <a:srgbClr val="FFFF00"/>
                </a:solidFill>
              </a:rPr>
              <a:t>” to Challenges to Stability in the 1860s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1668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hitchcock.itc.virginia.edu/SlaveTrade/collection/large/NW03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642918"/>
            <a:ext cx="9058275" cy="572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Camillia\Pictures\Photos\Most recent pics\Most recent pics 2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Camillia\Pictures\Photos\Most recent pics\Most recent pics 2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00"/>
                </a:solidFill>
              </a:rPr>
              <a:t>Abolition of the slave trade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/>
              <a:t>Historians offer three main explanations:</a:t>
            </a:r>
          </a:p>
          <a:p>
            <a:r>
              <a:rPr lang="en-GB" b="1" dirty="0">
                <a:solidFill>
                  <a:srgbClr val="FFFF00"/>
                </a:solidFill>
              </a:rPr>
              <a:t>British diplomatic &amp; naval pressure </a:t>
            </a:r>
          </a:p>
          <a:p>
            <a:r>
              <a:rPr lang="en-GB" b="1" dirty="0">
                <a:solidFill>
                  <a:srgbClr val="FFFF00"/>
                </a:solidFill>
              </a:rPr>
              <a:t>Slave resistance: </a:t>
            </a:r>
            <a:r>
              <a:rPr lang="en-GB" dirty="0">
                <a:solidFill>
                  <a:srgbClr val="FFFF00"/>
                </a:solidFill>
              </a:rPr>
              <a:t>Revolt of </a:t>
            </a:r>
            <a:r>
              <a:rPr lang="en-GB" dirty="0" err="1">
                <a:solidFill>
                  <a:srgbClr val="FFFF00"/>
                </a:solidFill>
              </a:rPr>
              <a:t>Malês</a:t>
            </a:r>
            <a:r>
              <a:rPr lang="en-GB" dirty="0">
                <a:solidFill>
                  <a:srgbClr val="FFFF00"/>
                </a:solidFill>
              </a:rPr>
              <a:t>, Bahia 1835</a:t>
            </a:r>
          </a:p>
          <a:p>
            <a:r>
              <a:rPr lang="en-GB" b="1" dirty="0">
                <a:solidFill>
                  <a:srgbClr val="FFFF00"/>
                </a:solidFill>
              </a:rPr>
              <a:t>Fear of disease</a:t>
            </a:r>
          </a:p>
          <a:p>
            <a:r>
              <a:rPr lang="en-GB" dirty="0" err="1"/>
              <a:t>Eusébio</a:t>
            </a:r>
            <a:r>
              <a:rPr lang="en-GB" dirty="0"/>
              <a:t> de </a:t>
            </a:r>
            <a:r>
              <a:rPr lang="en-GB" dirty="0" err="1"/>
              <a:t>Queiroz</a:t>
            </a:r>
            <a:r>
              <a:rPr lang="en-GB" dirty="0"/>
              <a:t> law </a:t>
            </a:r>
            <a:r>
              <a:rPr lang="en-GB" b="1" dirty="0"/>
              <a:t>ends trade, 1850</a:t>
            </a:r>
          </a:p>
          <a:p>
            <a:r>
              <a:rPr lang="en-GB" dirty="0"/>
              <a:t>Major </a:t>
            </a:r>
            <a:r>
              <a:rPr lang="en-GB" b="1" dirty="0"/>
              <a:t>INTERNAL trade </a:t>
            </a:r>
            <a:r>
              <a:rPr lang="en-GB" dirty="0"/>
              <a:t>from 1850, NE</a:t>
            </a:r>
            <a:r>
              <a:rPr lang="en-GB" dirty="0">
                <a:sym typeface="Wingdings" pitchFamily="2" charset="2"/>
              </a:rPr>
              <a:t> SE</a:t>
            </a:r>
          </a:p>
          <a:p>
            <a:r>
              <a:rPr lang="en-GB" dirty="0">
                <a:sym typeface="Wingdings" pitchFamily="2" charset="2"/>
              </a:rPr>
              <a:t>Slavery ends in </a:t>
            </a:r>
            <a:r>
              <a:rPr lang="en-GB" b="1" dirty="0">
                <a:sym typeface="Wingdings" pitchFamily="2" charset="2"/>
              </a:rPr>
              <a:t>United States 1865</a:t>
            </a:r>
            <a:r>
              <a:rPr lang="en-GB" dirty="0">
                <a:sym typeface="Wingdings" pitchFamily="2" charset="2"/>
              </a:rPr>
              <a:t>; Brazil / Cuba </a:t>
            </a:r>
            <a:r>
              <a:rPr lang="en-GB" b="1" dirty="0">
                <a:sym typeface="Wingdings" pitchFamily="2" charset="2"/>
              </a:rPr>
              <a:t>isolated </a:t>
            </a:r>
            <a:endParaRPr lang="en-GB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00"/>
                </a:solidFill>
              </a:rPr>
              <a:t>The Paraguayan War, 1865-1870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Strategic importance of Plata River and Uruguay</a:t>
            </a:r>
          </a:p>
          <a:p>
            <a:r>
              <a:rPr lang="en-GB" dirty="0"/>
              <a:t>Early Paraguayan victories</a:t>
            </a:r>
          </a:p>
          <a:p>
            <a:r>
              <a:rPr lang="en-GB" dirty="0"/>
              <a:t>Badly trained Brazilian troops, not enough volunteers</a:t>
            </a:r>
          </a:p>
          <a:p>
            <a:r>
              <a:rPr lang="en-GB" dirty="0"/>
              <a:t>Slow, extremely costly victory over small, poor nation</a:t>
            </a:r>
          </a:p>
          <a:p>
            <a:r>
              <a:rPr lang="en-GB" dirty="0"/>
              <a:t>Use of slaves as soldiers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85704"/>
            <a:ext cx="6286544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2226" name="Picture 2" descr="carto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500042"/>
            <a:ext cx="8501122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00"/>
                </a:solidFill>
              </a:rPr>
              <a:t>Consequences of Paraguayan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Major casualties, exhaustion/ frustration</a:t>
            </a:r>
          </a:p>
          <a:p>
            <a:r>
              <a:rPr lang="en-GB" dirty="0"/>
              <a:t>Brazil back in debt to Britain </a:t>
            </a:r>
          </a:p>
          <a:p>
            <a:r>
              <a:rPr lang="en-GB" dirty="0"/>
              <a:t>Slavery undermined</a:t>
            </a:r>
          </a:p>
          <a:p>
            <a:r>
              <a:rPr lang="en-GB" dirty="0"/>
              <a:t>Emperor loses credibility</a:t>
            </a:r>
          </a:p>
          <a:p>
            <a:r>
              <a:rPr lang="en-GB" dirty="0"/>
              <a:t>Provokes political crisis in Brazil </a:t>
            </a:r>
          </a:p>
          <a:p>
            <a:r>
              <a:rPr lang="en-GB" dirty="0"/>
              <a:t>Split of Liberals to form </a:t>
            </a:r>
            <a:r>
              <a:rPr lang="en-GB" b="1" dirty="0"/>
              <a:t>Republican Party, 1871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rgbClr val="FFFF00"/>
                </a:solidFill>
              </a:rPr>
              <a:t>“ O </a:t>
            </a:r>
            <a:r>
              <a:rPr lang="en-GB" sz="3200" dirty="0" err="1">
                <a:solidFill>
                  <a:srgbClr val="FFFF00"/>
                </a:solidFill>
              </a:rPr>
              <a:t>regresso</a:t>
            </a:r>
            <a:r>
              <a:rPr lang="en-GB" sz="3200" dirty="0">
                <a:solidFill>
                  <a:srgbClr val="FFFF00"/>
                </a:solidFill>
              </a:rPr>
              <a:t>” – the return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Bernardo de </a:t>
            </a:r>
            <a:r>
              <a:rPr lang="en-GB" dirty="0" err="1"/>
              <a:t>Vasconcelos</a:t>
            </a:r>
            <a:r>
              <a:rPr lang="en-GB" dirty="0"/>
              <a:t>, Brazilian statesman who coined the term</a:t>
            </a:r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sz="2800" b="1" dirty="0"/>
              <a:t>A “return” to centralized rule, away from the liberal experiments with decentralisation of the 1820s and 1830s</a:t>
            </a:r>
          </a:p>
          <a:p>
            <a:endParaRPr lang="en-GB" dirty="0"/>
          </a:p>
        </p:txBody>
      </p:sp>
      <p:pic>
        <p:nvPicPr>
          <p:cNvPr id="1026" name="Picture 2" descr="http://upload.wikimedia.org/wikipedia/commons/thumb/d/d0/BernardoPereiradeVasconcelos.jpg/200px-BernardoPereiradeVasconcel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48880"/>
            <a:ext cx="316835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714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00"/>
                </a:solidFill>
              </a:rPr>
              <a:t>Re-centralization, 1840-1850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>
                <a:solidFill>
                  <a:srgbClr val="FFFF00"/>
                </a:solidFill>
              </a:rPr>
              <a:t>1840 </a:t>
            </a:r>
            <a:r>
              <a:rPr lang="en-GB" dirty="0"/>
              <a:t>Additional Act revoked</a:t>
            </a:r>
          </a:p>
          <a:p>
            <a:r>
              <a:rPr lang="en-GB" b="1" dirty="0">
                <a:solidFill>
                  <a:srgbClr val="FFFF00"/>
                </a:solidFill>
              </a:rPr>
              <a:t>1840</a:t>
            </a:r>
            <a:r>
              <a:rPr lang="en-GB" b="1" dirty="0"/>
              <a:t> </a:t>
            </a:r>
            <a:r>
              <a:rPr lang="en-GB" dirty="0"/>
              <a:t>Pedro II crowned</a:t>
            </a:r>
          </a:p>
          <a:p>
            <a:r>
              <a:rPr lang="en-GB" b="1" dirty="0">
                <a:solidFill>
                  <a:srgbClr val="FFFF00"/>
                </a:solidFill>
              </a:rPr>
              <a:t>1848-1850: </a:t>
            </a:r>
            <a:r>
              <a:rPr lang="en-GB" b="1" dirty="0" err="1">
                <a:solidFill>
                  <a:srgbClr val="FFFF00"/>
                </a:solidFill>
              </a:rPr>
              <a:t>Praieira</a:t>
            </a:r>
            <a:r>
              <a:rPr lang="en-GB" b="1" dirty="0">
                <a:solidFill>
                  <a:srgbClr val="FFFF00"/>
                </a:solidFill>
              </a:rPr>
              <a:t> revolt, Pernambuco:</a:t>
            </a:r>
          </a:p>
          <a:p>
            <a:pPr>
              <a:buNone/>
            </a:pPr>
            <a:r>
              <a:rPr lang="en-GB" dirty="0"/>
              <a:t> - Conservative / Liberal rivalry</a:t>
            </a:r>
          </a:p>
          <a:p>
            <a:pPr>
              <a:buNone/>
            </a:pPr>
            <a:r>
              <a:rPr lang="en-GB" dirty="0"/>
              <a:t> - anti-Portuguese rioting</a:t>
            </a:r>
          </a:p>
          <a:p>
            <a:pPr>
              <a:buNone/>
            </a:pPr>
            <a:r>
              <a:rPr lang="en-GB" dirty="0"/>
              <a:t> - demand for federalism, end to “moderating power,” expulsion of Portuguese</a:t>
            </a:r>
          </a:p>
          <a:p>
            <a:pPr>
              <a:buNone/>
            </a:pPr>
            <a:r>
              <a:rPr lang="en-GB" dirty="0"/>
              <a:t> - crushed 1850; last of big challenges to nation-state</a:t>
            </a:r>
          </a:p>
          <a:p>
            <a:endParaRPr lang="en-GB" dirty="0">
              <a:solidFill>
                <a:srgbClr val="FFFF00"/>
              </a:solidFill>
            </a:endParaRPr>
          </a:p>
          <a:p>
            <a:endParaRPr lang="en-GB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0"/>
            <a:ext cx="5214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00"/>
                </a:solidFill>
              </a:rPr>
              <a:t>Politics in the Second Empire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3600" b="1" dirty="0">
                <a:solidFill>
                  <a:srgbClr val="FFFF00"/>
                </a:solidFill>
              </a:rPr>
              <a:t>Moderating power</a:t>
            </a:r>
            <a:endParaRPr lang="en-GB" sz="3600" dirty="0"/>
          </a:p>
          <a:p>
            <a:r>
              <a:rPr lang="en-GB" sz="3600" b="1" dirty="0"/>
              <a:t>Politics based on </a:t>
            </a:r>
            <a:r>
              <a:rPr lang="en-GB" sz="3600" b="1" dirty="0">
                <a:solidFill>
                  <a:srgbClr val="FFFF00"/>
                </a:solidFill>
              </a:rPr>
              <a:t>patronage </a:t>
            </a:r>
            <a:r>
              <a:rPr lang="en-GB" sz="3600" dirty="0">
                <a:solidFill>
                  <a:srgbClr val="FFFF00"/>
                </a:solidFill>
              </a:rPr>
              <a:t>[see Richard Graham’s book in </a:t>
            </a:r>
            <a:r>
              <a:rPr lang="en-GB" sz="3600" dirty="0" err="1">
                <a:solidFill>
                  <a:srgbClr val="FFFF00"/>
                </a:solidFill>
              </a:rPr>
              <a:t>wk</a:t>
            </a:r>
            <a:r>
              <a:rPr lang="en-GB" sz="3600" dirty="0">
                <a:solidFill>
                  <a:srgbClr val="FFFF00"/>
                </a:solidFill>
              </a:rPr>
              <a:t> 5 readings]</a:t>
            </a:r>
            <a:endParaRPr lang="en-GB" sz="3600" b="1" dirty="0">
              <a:solidFill>
                <a:srgbClr val="FFFF00"/>
              </a:solidFill>
            </a:endParaRPr>
          </a:p>
          <a:p>
            <a:r>
              <a:rPr lang="en-GB" sz="3600" b="1" dirty="0">
                <a:solidFill>
                  <a:srgbClr val="FFFF00"/>
                </a:solidFill>
              </a:rPr>
              <a:t>Patronage: key C19 concept: flows between top and bottom and between region and centre</a:t>
            </a:r>
          </a:p>
          <a:p>
            <a:r>
              <a:rPr lang="en-GB" sz="3600" b="1" dirty="0">
                <a:solidFill>
                  <a:srgbClr val="FFFF00"/>
                </a:solidFill>
              </a:rPr>
              <a:t>Personal flair </a:t>
            </a:r>
            <a:r>
              <a:rPr lang="en-GB" sz="3600" dirty="0"/>
              <a:t>of Pedro II: fair, objective; supports culture, sciences...</a:t>
            </a:r>
          </a:p>
          <a:p>
            <a:r>
              <a:rPr lang="en-GB" sz="3600" b="1" dirty="0">
                <a:solidFill>
                  <a:srgbClr val="FFFF00"/>
                </a:solidFill>
              </a:rPr>
              <a:t>1840-1870: </a:t>
            </a:r>
            <a:r>
              <a:rPr lang="en-GB" sz="3600" dirty="0"/>
              <a:t>peaceful alternation between Liberals and Conservatives</a:t>
            </a:r>
          </a:p>
          <a:p>
            <a:endParaRPr lang="en-GB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63" y="0"/>
            <a:ext cx="9088437" cy="715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00"/>
                </a:solidFill>
              </a:rPr>
              <a:t>Coffee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3600" dirty="0"/>
              <a:t>Brazil’s main export, 1830s-1970</a:t>
            </a:r>
          </a:p>
          <a:p>
            <a:r>
              <a:rPr lang="en-GB" sz="3600" b="1" dirty="0">
                <a:solidFill>
                  <a:srgbClr val="FFFF00"/>
                </a:solidFill>
              </a:rPr>
              <a:t>Wealth/ power </a:t>
            </a:r>
            <a:r>
              <a:rPr lang="en-GB" sz="3600" dirty="0"/>
              <a:t>follow coffee; dominance of South-East and Rio de Janeiro city</a:t>
            </a:r>
          </a:p>
          <a:p>
            <a:r>
              <a:rPr lang="en-GB" sz="3600" dirty="0"/>
              <a:t>Coffee society described in Stanley Stein’s classic, </a:t>
            </a:r>
            <a:r>
              <a:rPr lang="en-GB" sz="3600" i="1" dirty="0" err="1"/>
              <a:t>Vassouras</a:t>
            </a:r>
            <a:r>
              <a:rPr lang="en-GB" sz="3600" i="1" dirty="0"/>
              <a:t> </a:t>
            </a:r>
            <a:r>
              <a:rPr lang="en-GB" sz="3600" dirty="0"/>
              <a:t>(reading-list)</a:t>
            </a:r>
          </a:p>
          <a:p>
            <a:r>
              <a:rPr lang="en-GB" sz="3600" dirty="0"/>
              <a:t>Movement Rio de Janeiro </a:t>
            </a:r>
            <a:r>
              <a:rPr lang="en-GB" sz="3600" dirty="0">
                <a:sym typeface="Wingdings" pitchFamily="2" charset="2"/>
              </a:rPr>
              <a:t> through Paraiba Valley  S</a:t>
            </a:r>
            <a:r>
              <a:rPr lang="en-GB" sz="3600" dirty="0"/>
              <a:t>ão Paulo</a:t>
            </a:r>
            <a:r>
              <a:rPr lang="en-GB" sz="3600" b="1" dirty="0"/>
              <a:t> </a:t>
            </a:r>
            <a:r>
              <a:rPr lang="en-GB" sz="3600" dirty="0"/>
              <a:t>province (gradual soil exhaustion)</a:t>
            </a:r>
          </a:p>
          <a:p>
            <a:r>
              <a:rPr lang="en-GB" sz="3600" dirty="0"/>
              <a:t>Dependent on </a:t>
            </a:r>
            <a:r>
              <a:rPr lang="en-GB" sz="3600" b="1" dirty="0">
                <a:solidFill>
                  <a:srgbClr val="FFFF00"/>
                </a:solidFill>
              </a:rPr>
              <a:t>slave labour </a:t>
            </a:r>
          </a:p>
          <a:p>
            <a:r>
              <a:rPr lang="en-GB" sz="3600" b="1" dirty="0">
                <a:solidFill>
                  <a:srgbClr val="FFFF00"/>
                </a:solidFill>
              </a:rPr>
              <a:t>1850 land law </a:t>
            </a:r>
            <a:r>
              <a:rPr lang="en-GB" sz="3600" dirty="0"/>
              <a:t>increases dominance of great estates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00"/>
                </a:solidFill>
              </a:rPr>
              <a:t>Slavery and the slave trade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z="3600" b="1" dirty="0"/>
              <a:t>Economically</a:t>
            </a:r>
            <a:r>
              <a:rPr lang="en-GB" sz="3600" dirty="0"/>
              <a:t> essential; </a:t>
            </a:r>
            <a:r>
              <a:rPr lang="en-GB" sz="3600" b="1" dirty="0"/>
              <a:t>politically</a:t>
            </a:r>
            <a:r>
              <a:rPr lang="en-GB" sz="3600" dirty="0"/>
              <a:t> gets less viable over time</a:t>
            </a:r>
          </a:p>
          <a:p>
            <a:r>
              <a:rPr lang="en-GB" sz="3600" dirty="0">
                <a:solidFill>
                  <a:srgbClr val="FFFF00"/>
                </a:solidFill>
              </a:rPr>
              <a:t>Ideological</a:t>
            </a:r>
            <a:r>
              <a:rPr lang="en-GB" sz="3600" dirty="0"/>
              <a:t> contradiction, liberalism/ slavery</a:t>
            </a:r>
          </a:p>
          <a:p>
            <a:r>
              <a:rPr lang="en-GB" sz="3600" dirty="0"/>
              <a:t>Brazil receives </a:t>
            </a:r>
            <a:r>
              <a:rPr lang="en-GB" sz="3600" b="1" dirty="0">
                <a:solidFill>
                  <a:srgbClr val="FFFF00"/>
                </a:solidFill>
              </a:rPr>
              <a:t>60% </a:t>
            </a:r>
            <a:r>
              <a:rPr lang="en-GB" sz="3600" dirty="0"/>
              <a:t>all slaves, 1811-1870</a:t>
            </a:r>
          </a:p>
          <a:p>
            <a:r>
              <a:rPr lang="en-GB" sz="3600" dirty="0"/>
              <a:t>British pressure: treaties, </a:t>
            </a:r>
            <a:r>
              <a:rPr lang="en-GB" sz="3600" b="1" dirty="0">
                <a:solidFill>
                  <a:srgbClr val="FFFF00"/>
                </a:solidFill>
              </a:rPr>
              <a:t>1826/ 1831 </a:t>
            </a:r>
            <a:r>
              <a:rPr lang="en-GB" sz="3600" b="1" dirty="0"/>
              <a:t>“</a:t>
            </a:r>
            <a:r>
              <a:rPr lang="en-GB" sz="3600" b="1" dirty="0" err="1"/>
              <a:t>para</a:t>
            </a:r>
            <a:r>
              <a:rPr lang="en-GB" sz="3600" b="1" dirty="0"/>
              <a:t> </a:t>
            </a:r>
            <a:r>
              <a:rPr lang="en-GB" sz="3600" b="1" dirty="0" err="1"/>
              <a:t>inglês</a:t>
            </a:r>
            <a:r>
              <a:rPr lang="en-GB" sz="3600" b="1" dirty="0"/>
              <a:t> </a:t>
            </a:r>
            <a:r>
              <a:rPr lang="en-GB" sz="3600" b="1" dirty="0" err="1"/>
              <a:t>ver</a:t>
            </a:r>
            <a:r>
              <a:rPr lang="en-GB" sz="3600" b="1" dirty="0"/>
              <a:t>”;</a:t>
            </a:r>
            <a:r>
              <a:rPr lang="en-GB" sz="3600" b="1" dirty="0">
                <a:solidFill>
                  <a:srgbClr val="FFFF00"/>
                </a:solidFill>
              </a:rPr>
              <a:t> </a:t>
            </a:r>
            <a:r>
              <a:rPr lang="en-GB" sz="3600" dirty="0">
                <a:solidFill>
                  <a:srgbClr val="FFFF00"/>
                </a:solidFill>
              </a:rPr>
              <a:t>712,000 </a:t>
            </a:r>
            <a:r>
              <a:rPr lang="en-GB" sz="3600" dirty="0"/>
              <a:t>imported 1830s/40s</a:t>
            </a:r>
          </a:p>
          <a:p>
            <a:r>
              <a:rPr lang="en-GB" sz="3600" dirty="0"/>
              <a:t>no natural reproduction</a:t>
            </a:r>
          </a:p>
          <a:p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835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4274" name="Picture 2" descr="Map 1: Overview of the slave trade out of Africa, 1500-19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76856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456</Words>
  <Application>Microsoft Office PowerPoint</Application>
  <PresentationFormat>On-screen Show (4:3)</PresentationFormat>
  <Paragraphs>70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Tema do Office</vt:lpstr>
      <vt:lpstr>Week 7: From the 1840s “Regresso” to Challenges to Stability in the 1860s</vt:lpstr>
      <vt:lpstr>“ O regresso” – the return</vt:lpstr>
      <vt:lpstr>Re-centralization, 1840-1850</vt:lpstr>
      <vt:lpstr>PowerPoint Presentation</vt:lpstr>
      <vt:lpstr>Politics in the Second Empire</vt:lpstr>
      <vt:lpstr>PowerPoint Presentation</vt:lpstr>
      <vt:lpstr>Coffee</vt:lpstr>
      <vt:lpstr>Slavery and the slave trade</vt:lpstr>
      <vt:lpstr>PowerPoint Presentation</vt:lpstr>
      <vt:lpstr>PowerPoint Presentation</vt:lpstr>
      <vt:lpstr>PowerPoint Presentation</vt:lpstr>
      <vt:lpstr>PowerPoint Presentation</vt:lpstr>
      <vt:lpstr>Abolition of the slave trade</vt:lpstr>
      <vt:lpstr>The Paraguayan War, 1865-1870</vt:lpstr>
      <vt:lpstr>PowerPoint Presentation</vt:lpstr>
      <vt:lpstr>PowerPoint Presentation</vt:lpstr>
      <vt:lpstr>Consequences of Paraguayan War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3: Consolidating the Empire, 1831-1870</dc:title>
  <dc:creator>Camillia</dc:creator>
  <cp:lastModifiedBy>camillia Cowling</cp:lastModifiedBy>
  <cp:revision>45</cp:revision>
  <dcterms:created xsi:type="dcterms:W3CDTF">2010-02-04T16:55:05Z</dcterms:created>
  <dcterms:modified xsi:type="dcterms:W3CDTF">2017-11-15T17:06:47Z</dcterms:modified>
</cp:coreProperties>
</file>