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58" r:id="rId3"/>
    <p:sldId id="259" r:id="rId4"/>
    <p:sldId id="262" r:id="rId5"/>
    <p:sldId id="261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8" r:id="rId20"/>
    <p:sldId id="286" r:id="rId21"/>
    <p:sldId id="287" r:id="rId22"/>
    <p:sldId id="288" r:id="rId23"/>
    <p:sldId id="289" r:id="rId24"/>
    <p:sldId id="279" r:id="rId25"/>
    <p:sldId id="284" r:id="rId26"/>
    <p:sldId id="28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81581-7D04-40AE-8F4D-539E0200F210}" type="datetimeFigureOut">
              <a:rPr lang="en-GB" smtClean="0"/>
              <a:t>25/11/2016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C52526-ED77-42A7-9680-ECEE523068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129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FA72-EB56-4B54-AF48-7FAD0621986E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877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Luiz</a:t>
            </a:r>
            <a:r>
              <a:rPr lang="en-GB" baseline="0" dirty="0"/>
              <a:t> Gama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0750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Jose do </a:t>
            </a:r>
            <a:r>
              <a:rPr lang="en-GB" dirty="0" err="1"/>
              <a:t>Patrocinio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37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Andre </a:t>
            </a:r>
            <a:r>
              <a:rPr lang="en-GB" dirty="0" err="1"/>
              <a:t>Reboucas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854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Princess Isabel. From </a:t>
            </a:r>
            <a:r>
              <a:rPr lang="en-GB" dirty="0" err="1"/>
              <a:t>Daibert</a:t>
            </a:r>
            <a:r>
              <a:rPr lang="en-GB" baseline="0" dirty="0"/>
              <a:t> Junior’s book.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5182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5130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Zumbi</a:t>
            </a:r>
            <a:r>
              <a:rPr lang="en-GB" dirty="0"/>
              <a:t> monument Rio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421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4013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1501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Commemorative</a:t>
            </a:r>
            <a:r>
              <a:rPr lang="en-GB" baseline="0" dirty="0"/>
              <a:t> box of cigars for abolition with Isabel as “Redeemer” of slaves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8919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673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12C23F-A999-4B75-840B-B9B6464C8803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8206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Etiqueta</a:t>
            </a:r>
            <a:r>
              <a:rPr lang="en-GB" baseline="0" dirty="0"/>
              <a:t> de </a:t>
            </a:r>
            <a:r>
              <a:rPr lang="en-GB" baseline="0" dirty="0" err="1"/>
              <a:t>tecido</a:t>
            </a:r>
            <a:r>
              <a:rPr lang="en-GB" baseline="0" dirty="0"/>
              <a:t>, commemoration of abolition, from </a:t>
            </a:r>
            <a:r>
              <a:rPr lang="en-GB" baseline="0" dirty="0" err="1"/>
              <a:t>Daibert</a:t>
            </a:r>
            <a:r>
              <a:rPr lang="en-GB" baseline="0" dirty="0"/>
              <a:t> Junior’s book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854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From</a:t>
            </a:r>
            <a:r>
              <a:rPr lang="en-GB" baseline="0" dirty="0"/>
              <a:t> </a:t>
            </a:r>
            <a:r>
              <a:rPr lang="en-GB" baseline="0" dirty="0" err="1"/>
              <a:t>Viotti</a:t>
            </a:r>
            <a:r>
              <a:rPr lang="en-GB" baseline="0" dirty="0"/>
              <a:t>, </a:t>
            </a:r>
            <a:r>
              <a:rPr lang="en-GB" i="1" baseline="0" dirty="0"/>
              <a:t>Empire.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48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6186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9496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0664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566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6258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Joaquim</a:t>
            </a:r>
            <a:r>
              <a:rPr lang="en-GB" dirty="0"/>
              <a:t> </a:t>
            </a:r>
            <a:r>
              <a:rPr lang="en-GB" dirty="0" err="1"/>
              <a:t>Nabuco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644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fundaj.gov.br/docs/indoc/icono/imag/jn-73.jpg&amp;imgrefurl=http://www.fundaj.gov.br/docs/indoc/icono/jn.html&amp;h=440&amp;w=311&amp;sz=20&amp;tbnid=5nJBcB66nPUkTM:&amp;tbnh=268&amp;tbnw=189&amp;prev=/images?q=joaquim+nabuco+foto+photo&amp;usg=__2rMzraNd_HBe5Y8XwIkTZU3AAf0=&amp;ei=6Bx5S_XAA5Du0wSh-qCzCQ&amp;sa=X&amp;oi=image_result&amp;resnum=1&amp;ct=image&amp;ved=0CAoQ9QEwAA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pt.wikipedia.org/wiki/Ficheiro:Jos%C3%A9_do_Patroc%C3%ADnio.jp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pt.wikipedia.org/wiki/Ficheiro:Zumbidospalmares.jpg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835">
              <a:srgbClr val="DBE4F3"/>
            </a:gs>
            <a:gs pos="82100">
              <a:srgbClr val="D6E0F2"/>
            </a:gs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Week 8: Abolition of Slavery and Post-Emancipation Realities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415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Arguments for the abolition of slavery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/>
              <a:t>Abolitionist arguments since start of C19</a:t>
            </a:r>
          </a:p>
          <a:p>
            <a:r>
              <a:rPr lang="en-GB" b="1" dirty="0"/>
              <a:t>Contradiction between liberalism and slavery</a:t>
            </a:r>
          </a:p>
          <a:p>
            <a:r>
              <a:rPr lang="en-GB" b="1" dirty="0"/>
              <a:t>Economic rationalist / modernity arguments </a:t>
            </a:r>
            <a:r>
              <a:rPr lang="en-GB" dirty="0"/>
              <a:t>(slavery backward/  unproductive/ not “modern”/ need for free labour/ immigration);</a:t>
            </a:r>
          </a:p>
          <a:p>
            <a:r>
              <a:rPr lang="en-GB" dirty="0"/>
              <a:t>Less explicit racial rationale for slavery than Anglophone world; but, “scientific racism” develops from 1860s (quest for whitening)</a:t>
            </a:r>
          </a:p>
          <a:p>
            <a:r>
              <a:rPr lang="en-GB" b="1" dirty="0"/>
              <a:t>Humanist arguments: </a:t>
            </a:r>
            <a:r>
              <a:rPr lang="en-GB" dirty="0"/>
              <a:t>cruelty of slavery; fundamental human equality; some religious rhetoric</a:t>
            </a:r>
          </a:p>
          <a:p>
            <a:endParaRPr lang="en-GB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6968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C:\Users\Camillia\Documents\Research in Brazil\Casa Rui Barbosa\Images Revista Illustrada\Images Revista Illustrada 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0253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C:\Users\Camillia\Documents\Research in Brazil\Casa Rui Barbosa\Images Revista Illustrada\Images Revista Illustrada 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43650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The legal path toward abolition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/>
              <a:t>1871 “Free Womb Law” </a:t>
            </a:r>
            <a:r>
              <a:rPr lang="en-GB" dirty="0"/>
              <a:t>(Rio </a:t>
            </a:r>
            <a:r>
              <a:rPr lang="en-GB" dirty="0" err="1"/>
              <a:t>Branco</a:t>
            </a:r>
            <a:r>
              <a:rPr lang="en-GB" dirty="0"/>
              <a:t> Law) frees children born to enslaved women</a:t>
            </a:r>
          </a:p>
          <a:p>
            <a:r>
              <a:rPr lang="en-GB" b="1" dirty="0"/>
              <a:t>1885 </a:t>
            </a:r>
            <a:r>
              <a:rPr lang="en-GB" b="1" dirty="0" err="1"/>
              <a:t>Saraiva-Cotegipe</a:t>
            </a:r>
            <a:r>
              <a:rPr lang="en-GB" b="1" dirty="0"/>
              <a:t> Law </a:t>
            </a:r>
            <a:r>
              <a:rPr lang="en-GB" dirty="0"/>
              <a:t>frees the elderly, facilitates self-purchase by slaves </a:t>
            </a:r>
          </a:p>
          <a:p>
            <a:r>
              <a:rPr lang="en-GB" b="1" dirty="0"/>
              <a:t>1886  </a:t>
            </a:r>
            <a:r>
              <a:rPr lang="en-GB" dirty="0"/>
              <a:t>abolition of the whip</a:t>
            </a:r>
          </a:p>
          <a:p>
            <a:r>
              <a:rPr lang="en-GB" b="1" dirty="0"/>
              <a:t>1887 </a:t>
            </a:r>
            <a:r>
              <a:rPr lang="en-GB" dirty="0"/>
              <a:t>mass flights by slaves from </a:t>
            </a:r>
            <a:r>
              <a:rPr lang="en-GB" dirty="0" err="1"/>
              <a:t>fazendas</a:t>
            </a:r>
            <a:r>
              <a:rPr lang="en-GB" dirty="0"/>
              <a:t> in Sao Paulo and other areas; </a:t>
            </a:r>
            <a:r>
              <a:rPr lang="en-GB" b="1" dirty="0"/>
              <a:t>army refuses to pursue them</a:t>
            </a:r>
          </a:p>
          <a:p>
            <a:r>
              <a:rPr lang="en-GB" b="1" dirty="0"/>
              <a:t>13 May 1888 “Golden Law” </a:t>
            </a:r>
            <a:r>
              <a:rPr lang="en-GB" dirty="0"/>
              <a:t>abolishes slavery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923331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Who abolished slavery?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/>
              <a:t>Abolitionists? - Elite political figures </a:t>
            </a:r>
            <a:r>
              <a:rPr lang="en-GB" dirty="0"/>
              <a:t>e.g. </a:t>
            </a:r>
            <a:r>
              <a:rPr lang="en-GB" dirty="0" err="1"/>
              <a:t>Joaquim</a:t>
            </a:r>
            <a:r>
              <a:rPr lang="en-GB" dirty="0"/>
              <a:t> </a:t>
            </a:r>
            <a:r>
              <a:rPr lang="en-GB" dirty="0" err="1"/>
              <a:t>Nabuco</a:t>
            </a:r>
            <a:r>
              <a:rPr lang="en-GB" dirty="0"/>
              <a:t>?</a:t>
            </a:r>
          </a:p>
          <a:p>
            <a:r>
              <a:rPr lang="en-GB" b="1" dirty="0"/>
              <a:t>Abolitionists? Non-white radical public figures </a:t>
            </a:r>
            <a:r>
              <a:rPr lang="en-GB" dirty="0"/>
              <a:t>e.g. Jose do </a:t>
            </a:r>
            <a:r>
              <a:rPr lang="en-GB" dirty="0" err="1"/>
              <a:t>Patrocinio</a:t>
            </a:r>
            <a:r>
              <a:rPr lang="en-GB" dirty="0"/>
              <a:t>, Andre </a:t>
            </a:r>
            <a:r>
              <a:rPr lang="en-GB" dirty="0" err="1"/>
              <a:t>Reboucas</a:t>
            </a:r>
            <a:r>
              <a:rPr lang="en-GB" dirty="0"/>
              <a:t>, </a:t>
            </a:r>
            <a:r>
              <a:rPr lang="en-GB" dirty="0" err="1"/>
              <a:t>Luiz</a:t>
            </a:r>
            <a:r>
              <a:rPr lang="en-GB" dirty="0"/>
              <a:t> Gama?</a:t>
            </a:r>
          </a:p>
          <a:p>
            <a:r>
              <a:rPr lang="en-GB" b="1" dirty="0"/>
              <a:t>Broader popular abolition movement, </a:t>
            </a:r>
            <a:r>
              <a:rPr lang="en-GB" dirty="0"/>
              <a:t>including non-elite sectors, urban dwellers, women</a:t>
            </a:r>
            <a:r>
              <a:rPr lang="en-GB" b="1" dirty="0"/>
              <a:t>?</a:t>
            </a:r>
          </a:p>
          <a:p>
            <a:r>
              <a:rPr lang="en-GB" b="1" dirty="0"/>
              <a:t>Imperial Family?</a:t>
            </a:r>
          </a:p>
          <a:p>
            <a:r>
              <a:rPr lang="en-GB" b="1" dirty="0"/>
              <a:t>The enslaved themselves? </a:t>
            </a:r>
            <a:r>
              <a:rPr lang="en-GB" dirty="0"/>
              <a:t>(mass flight; rebellion; manumission through legal struggles)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2767753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6322" name="Picture 2" descr="http://www.google.com/images?q=tbn:5nJBcB66nPUkTM::www.fundaj.gov.br/docs/indoc/icono/imag/jn-73.jpg&amp;t=1&amp;h=196&amp;w=138&amp;usg=__kgetVpMqQgUaBDEl2b1bvrZTme8=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285728"/>
            <a:ext cx="4286280" cy="6286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618943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 descr="http://www.scielo.br/img/revistas/ea/v21n60/a21img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480"/>
            <a:ext cx="4371975" cy="5724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89427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http://upload.wikimedia.org/wikipedia/commons/thumb/2/24/Jos%C3%A9_do_Patroc%C3%ADnio.jpg/200px-Jos%C3%A9_do_Patroc%C3%ADnio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857232"/>
            <a:ext cx="3929090" cy="5286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65920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4274" name="Picture 2" descr="http://www.blackinventor.com/images/andrereboucas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928670"/>
            <a:ext cx="3857652" cy="48577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537418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85728"/>
            <a:ext cx="4857784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896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Effects of Paraguayan War (arguably…)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Major casualties, national exhaustion and frustration</a:t>
            </a:r>
          </a:p>
          <a:p>
            <a:r>
              <a:rPr lang="en-GB" dirty="0"/>
              <a:t>Brazil back in debt to Britain </a:t>
            </a:r>
          </a:p>
          <a:p>
            <a:r>
              <a:rPr lang="en-GB" dirty="0"/>
              <a:t>Slavery shown to be unviable (?)</a:t>
            </a:r>
          </a:p>
          <a:p>
            <a:r>
              <a:rPr lang="en-GB" dirty="0"/>
              <a:t>Emperor loses credibility (?)</a:t>
            </a:r>
          </a:p>
          <a:p>
            <a:r>
              <a:rPr lang="en-GB" dirty="0"/>
              <a:t>Provokes political rupture in Brazil (?)</a:t>
            </a:r>
          </a:p>
          <a:p>
            <a:r>
              <a:rPr lang="en-GB" dirty="0"/>
              <a:t>Split of Liberals to form Republican Party, 1871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75775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Zumbi</a:t>
            </a:r>
            <a:r>
              <a:rPr lang="en-GB" dirty="0"/>
              <a:t>, last leader of </a:t>
            </a:r>
            <a:r>
              <a:rPr lang="en-GB" i="1" dirty="0" err="1"/>
              <a:t>quilombo</a:t>
            </a:r>
            <a:r>
              <a:rPr lang="en-GB" i="1" dirty="0"/>
              <a:t> </a:t>
            </a:r>
            <a:r>
              <a:rPr lang="en-GB" dirty="0"/>
              <a:t>of </a:t>
            </a:r>
            <a:r>
              <a:rPr lang="en-GB" dirty="0" err="1"/>
              <a:t>Palmares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2466" name="Picture 2" descr="http://upload.wikimedia.org/wikipedia/commons/thumb/5/5c/Zumbidospalmares.jpg/300px-Zumbidospalmare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1752600"/>
            <a:ext cx="5105400" cy="4953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70154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9634" name="Picture 2" descr="C:\Users\Camillia\Documents\Research in Brazil\Zumbi\0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58377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 descr="C:\Users\Camillia\Documents\Research in Brazil\Casa Rui Barbosa\Images Revista Illustrada\Images Revista Illustrada 0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376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 descr="C:\Users\Camillia\Documents\Research in Brazil\Casa Rui Barbosa\Images Revista Illustrada\Images Revista Illustrada 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805570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04475" cy="780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477463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Consequences of abolition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Despite celebrations, </a:t>
            </a:r>
            <a:r>
              <a:rPr lang="en-GB" b="1" dirty="0"/>
              <a:t>no SOCIAL REFORM </a:t>
            </a:r>
            <a:r>
              <a:rPr lang="en-GB" dirty="0"/>
              <a:t>– former slaves denied access to </a:t>
            </a:r>
            <a:r>
              <a:rPr lang="en-GB" b="1" dirty="0"/>
              <a:t>land</a:t>
            </a:r>
            <a:r>
              <a:rPr lang="en-GB" dirty="0"/>
              <a:t> or </a:t>
            </a:r>
            <a:r>
              <a:rPr lang="en-GB" b="1" dirty="0"/>
              <a:t>education</a:t>
            </a:r>
            <a:r>
              <a:rPr lang="en-GB" dirty="0"/>
              <a:t>; elite political dominance continues, </a:t>
            </a:r>
            <a:r>
              <a:rPr lang="en-GB" b="1" dirty="0"/>
              <a:t>franchise  </a:t>
            </a:r>
            <a:r>
              <a:rPr lang="en-GB" dirty="0"/>
              <a:t>much SMALLER after 1881 Reform Act</a:t>
            </a:r>
          </a:p>
          <a:p>
            <a:r>
              <a:rPr lang="en-GB" dirty="0"/>
              <a:t> </a:t>
            </a:r>
            <a:r>
              <a:rPr lang="en-GB" b="1" dirty="0"/>
              <a:t>Decline of older coffee regions (Rio de Janeiro), </a:t>
            </a:r>
            <a:r>
              <a:rPr lang="en-GB" dirty="0"/>
              <a:t>some regional elites feel betrayed, elsewhere </a:t>
            </a:r>
            <a:r>
              <a:rPr lang="en-GB" b="1" dirty="0"/>
              <a:t>coffee economy thrives</a:t>
            </a:r>
            <a:r>
              <a:rPr lang="en-GB" dirty="0"/>
              <a:t> (S Paulo)</a:t>
            </a:r>
          </a:p>
          <a:p>
            <a:r>
              <a:rPr lang="en-GB" b="1" dirty="0"/>
              <a:t>Paves way for mass immigration schemes: </a:t>
            </a:r>
            <a:r>
              <a:rPr lang="en-GB" dirty="0"/>
              <a:t>Italians, Portuguese, Spaniards... </a:t>
            </a:r>
          </a:p>
          <a:p>
            <a:pPr>
              <a:buNone/>
            </a:pPr>
            <a:endParaRPr lang="en-GB" dirty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2071604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85728"/>
            <a:ext cx="5572164" cy="635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96563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Intersecting factors in late C19 Brazil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b="1" dirty="0"/>
              <a:t>War in Paraguay</a:t>
            </a:r>
          </a:p>
          <a:p>
            <a:r>
              <a:rPr lang="en-GB" b="1" dirty="0"/>
              <a:t>Gradual emancipation, and eventual abolition of slavery </a:t>
            </a:r>
          </a:p>
          <a:p>
            <a:r>
              <a:rPr lang="en-GB" b="1" dirty="0"/>
              <a:t>Breakdown of old political consensus</a:t>
            </a:r>
          </a:p>
          <a:p>
            <a:r>
              <a:rPr lang="en-GB" b="1" dirty="0"/>
              <a:t>New ideas about both race and politics (positivism; republicanism)</a:t>
            </a:r>
          </a:p>
          <a:p>
            <a:r>
              <a:rPr lang="en-GB" b="1" dirty="0"/>
              <a:t>Demographic/ social changes (urbanisation; immigration)</a:t>
            </a:r>
          </a:p>
          <a:p>
            <a:r>
              <a:rPr lang="en-GB" b="1" dirty="0"/>
              <a:t>Downfall of monarchy</a:t>
            </a:r>
          </a:p>
        </p:txBody>
      </p:sp>
    </p:spTree>
    <p:extLst>
      <p:ext uri="{BB962C8B-B14F-4D97-AF65-F5344CB8AC3E}">
        <p14:creationId xmlns:p14="http://schemas.microsoft.com/office/powerpoint/2010/main" val="2398286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Context: Brazilian slave society up to 1850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77500" lnSpcReduction="20000"/>
          </a:bodyPr>
          <a:lstStyle/>
          <a:p>
            <a:r>
              <a:rPr lang="en-GB" sz="3600" b="1" dirty="0"/>
              <a:t>Most deeply-rooted slave society </a:t>
            </a:r>
            <a:r>
              <a:rPr lang="en-GB" sz="3600" dirty="0"/>
              <a:t>in Americas</a:t>
            </a:r>
          </a:p>
          <a:p>
            <a:r>
              <a:rPr lang="en-GB" sz="3600" b="1" dirty="0"/>
              <a:t>Sugar (C17) </a:t>
            </a:r>
            <a:r>
              <a:rPr lang="en-GB" sz="3600" dirty="0"/>
              <a:t>then </a:t>
            </a:r>
            <a:r>
              <a:rPr lang="en-GB" sz="3600" b="1" dirty="0"/>
              <a:t>mining (C18); </a:t>
            </a:r>
            <a:r>
              <a:rPr lang="en-GB" sz="3600" dirty="0"/>
              <a:t>then </a:t>
            </a:r>
            <a:r>
              <a:rPr lang="en-GB" sz="3600" b="1" dirty="0"/>
              <a:t>coffee (C19)</a:t>
            </a:r>
          </a:p>
          <a:p>
            <a:r>
              <a:rPr lang="en-GB" sz="3600" dirty="0"/>
              <a:t>But also slaves employed in wide variety of urban and other occupations</a:t>
            </a:r>
            <a:r>
              <a:rPr lang="en-GB" sz="3600" b="1" dirty="0"/>
              <a:t> </a:t>
            </a:r>
          </a:p>
          <a:p>
            <a:r>
              <a:rPr lang="en-GB" sz="3600" b="1" dirty="0"/>
              <a:t>At same time, high numbers of FREE PEOPLE OF COLOUR</a:t>
            </a:r>
          </a:p>
          <a:p>
            <a:r>
              <a:rPr lang="en-GB" sz="3600" dirty="0"/>
              <a:t>Racial </a:t>
            </a:r>
            <a:r>
              <a:rPr lang="en-GB" sz="3600" b="1" dirty="0"/>
              <a:t>mixing; </a:t>
            </a:r>
            <a:r>
              <a:rPr lang="en-GB" sz="3600" dirty="0"/>
              <a:t>manumission (does not mean not “racist” society; but different from e.g. US)</a:t>
            </a:r>
          </a:p>
          <a:p>
            <a:r>
              <a:rPr lang="en-GB" sz="3600" dirty="0"/>
              <a:t>Slaveholding is fairly accessible; many Brazilians own e.g. 1-2 slaves (including former slaves and free people of colour) </a:t>
            </a:r>
          </a:p>
          <a:p>
            <a:r>
              <a:rPr lang="en-GB" sz="3600" dirty="0"/>
              <a:t>Close economic &amp; cultural connections to </a:t>
            </a:r>
            <a:r>
              <a:rPr lang="en-GB" sz="3600" b="1" dirty="0"/>
              <a:t>Africa</a:t>
            </a:r>
            <a:endParaRPr lang="en-GB" sz="3600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7902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4274" name="Picture 2" descr="Map 1: Overview of the slave trade out of Africa, 1500-19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59614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000625"/>
            <a:ext cx="5486400" cy="6429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>
                <a:latin typeface="Constantia" pitchFamily="18" charset="0"/>
              </a:rPr>
              <a:t>“A free </a:t>
            </a:r>
            <a:r>
              <a:rPr lang="en-GB" dirty="0" err="1">
                <a:latin typeface="Constantia" pitchFamily="18" charset="0"/>
              </a:rPr>
              <a:t>negress</a:t>
            </a:r>
            <a:r>
              <a:rPr lang="en-GB" dirty="0">
                <a:latin typeface="Constantia" pitchFamily="18" charset="0"/>
              </a:rPr>
              <a:t> and other market women” (Brazil 1821) </a:t>
            </a:r>
          </a:p>
        </p:txBody>
      </p:sp>
      <p:sp>
        <p:nvSpPr>
          <p:cNvPr id="1024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786438"/>
            <a:ext cx="5486400" cy="642937"/>
          </a:xfrm>
        </p:spPr>
        <p:txBody>
          <a:bodyPr/>
          <a:lstStyle/>
          <a:p>
            <a:pPr eaLnBrk="1" hangingPunct="1"/>
            <a:r>
              <a:rPr lang="en-GB" altLang="en-US" b="1">
                <a:latin typeface="Constantia" pitchFamily="18" charset="0"/>
              </a:rPr>
              <a:t>James Henderson, </a:t>
            </a:r>
            <a:r>
              <a:rPr lang="en-GB" altLang="en-US" b="1" i="1">
                <a:latin typeface="Constantia" pitchFamily="18" charset="0"/>
              </a:rPr>
              <a:t>A History of the Brazil</a:t>
            </a:r>
            <a:r>
              <a:rPr lang="en-GB" altLang="en-US" b="1">
                <a:latin typeface="Constantia" pitchFamily="18" charset="0"/>
              </a:rPr>
              <a:t>. . . (London, 1821), facing p. 71.</a:t>
            </a:r>
          </a:p>
        </p:txBody>
      </p:sp>
      <p:pic>
        <p:nvPicPr>
          <p:cNvPr id="10244" name="Picture 2" descr="C:\Users\Camillia\Documents\Publications, papers and presentations\My papers and presentations\Museu Nacional 2009\Images\HENDERSON4[1]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7" r="5667"/>
          <a:stretch>
            <a:fillRect/>
          </a:stretch>
        </p:blipFill>
        <p:spPr>
          <a:xfrm>
            <a:off x="1428750" y="428625"/>
            <a:ext cx="6357938" cy="4298950"/>
          </a:xfrm>
        </p:spPr>
      </p:pic>
    </p:spTree>
    <p:extLst>
      <p:ext uri="{BB962C8B-B14F-4D97-AF65-F5344CB8AC3E}">
        <p14:creationId xmlns:p14="http://schemas.microsoft.com/office/powerpoint/2010/main" val="3780345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Map 9: Volume and direction of the transatlantic slave trade from all African to all American reg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1"/>
            <a:ext cx="8915400" cy="661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5166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Slave society after 1850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/>
              <a:t>Closing of Atlantic trade in 1850</a:t>
            </a:r>
          </a:p>
          <a:p>
            <a:r>
              <a:rPr lang="en-GB" b="1" dirty="0"/>
              <a:t>Slave prices x 3 between 1855-1875: from one </a:t>
            </a:r>
            <a:r>
              <a:rPr lang="en-GB" b="1" dirty="0" err="1"/>
              <a:t>conto</a:t>
            </a:r>
            <a:r>
              <a:rPr lang="en-GB" b="1" dirty="0"/>
              <a:t> de </a:t>
            </a:r>
            <a:r>
              <a:rPr lang="en-GB" b="1" dirty="0" err="1"/>
              <a:t>reis</a:t>
            </a:r>
            <a:r>
              <a:rPr lang="en-GB" b="1" dirty="0"/>
              <a:t> to 2.5 or 3 </a:t>
            </a:r>
            <a:r>
              <a:rPr lang="en-GB" b="1" dirty="0" err="1"/>
              <a:t>contos</a:t>
            </a:r>
            <a:r>
              <a:rPr lang="en-GB" b="1" dirty="0"/>
              <a:t> de </a:t>
            </a:r>
            <a:r>
              <a:rPr lang="en-GB" b="1" dirty="0" err="1"/>
              <a:t>reis</a:t>
            </a:r>
            <a:r>
              <a:rPr lang="en-GB" b="1" dirty="0"/>
              <a:t>; slaveholding becomes more concentrated (although still widespread) (see Zephyr Frank, </a:t>
            </a:r>
            <a:r>
              <a:rPr lang="en-GB" b="1" i="1" dirty="0"/>
              <a:t>Dutra’s World -</a:t>
            </a:r>
            <a:r>
              <a:rPr lang="en-GB" b="1" dirty="0"/>
              <a:t> in the library)</a:t>
            </a:r>
          </a:p>
          <a:p>
            <a:r>
              <a:rPr lang="en-GB" b="1" dirty="0"/>
              <a:t>Gradual decline of North-East; slaves sold SOUTH in major internal trade</a:t>
            </a:r>
          </a:p>
          <a:p>
            <a:r>
              <a:rPr lang="en-GB" b="1" dirty="0"/>
              <a:t>Provinces end up with different degrees of investment in institution of slavery (</a:t>
            </a:r>
            <a:r>
              <a:rPr lang="en-GB" b="1" dirty="0" err="1"/>
              <a:t>Ceará</a:t>
            </a:r>
            <a:r>
              <a:rPr lang="en-GB" b="1" dirty="0"/>
              <a:t> in Northeast abolishes on 25 March 1884)</a:t>
            </a:r>
          </a:p>
          <a:p>
            <a:endParaRPr lang="en-GB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5664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710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714356"/>
            <a:ext cx="7429552" cy="541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30943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676</Words>
  <Application>Microsoft Office PowerPoint</Application>
  <PresentationFormat>On-screen Show (4:3)</PresentationFormat>
  <Paragraphs>82</Paragraphs>
  <Slides>26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Constantia</vt:lpstr>
      <vt:lpstr>Office Theme</vt:lpstr>
      <vt:lpstr>Week 8: Abolition of Slavery and Post-Emancipation Realities</vt:lpstr>
      <vt:lpstr>Effects of Paraguayan War (arguably…)</vt:lpstr>
      <vt:lpstr>Intersecting factors in late C19 Brazil</vt:lpstr>
      <vt:lpstr>Context: Brazilian slave society up to 1850</vt:lpstr>
      <vt:lpstr>PowerPoint Presentation</vt:lpstr>
      <vt:lpstr>“A free negress and other market women” (Brazil 1821) </vt:lpstr>
      <vt:lpstr>PowerPoint Presentation</vt:lpstr>
      <vt:lpstr>Slave society after 1850</vt:lpstr>
      <vt:lpstr>PowerPoint Presentation</vt:lpstr>
      <vt:lpstr>Arguments for the abolition of slavery</vt:lpstr>
      <vt:lpstr>PowerPoint Presentation</vt:lpstr>
      <vt:lpstr>PowerPoint Presentation</vt:lpstr>
      <vt:lpstr>The legal path toward abolition</vt:lpstr>
      <vt:lpstr>Who abolished slavery?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Zumbi, last leader of quilombo of Palmares</vt:lpstr>
      <vt:lpstr>PowerPoint Presentation</vt:lpstr>
      <vt:lpstr>PowerPoint Presentation</vt:lpstr>
      <vt:lpstr>PowerPoint Presentation</vt:lpstr>
      <vt:lpstr>PowerPoint Presentation</vt:lpstr>
      <vt:lpstr>Consequences of abolition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8: Abolition of Slavery and Post-Emancipation Realities</dc:title>
  <dc:creator>user</dc:creator>
  <cp:lastModifiedBy>camillia</cp:lastModifiedBy>
  <cp:revision>13</cp:revision>
  <dcterms:created xsi:type="dcterms:W3CDTF">2006-08-16T00:00:00Z</dcterms:created>
  <dcterms:modified xsi:type="dcterms:W3CDTF">2016-11-25T14:52:18Z</dcterms:modified>
</cp:coreProperties>
</file>