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8" r:id="rId2"/>
    <p:sldId id="261" r:id="rId3"/>
    <p:sldId id="260" r:id="rId4"/>
    <p:sldId id="271" r:id="rId5"/>
    <p:sldId id="272" r:id="rId6"/>
    <p:sldId id="270" r:id="rId7"/>
    <p:sldId id="275" r:id="rId8"/>
    <p:sldId id="273" r:id="rId9"/>
    <p:sldId id="267" r:id="rId10"/>
    <p:sldId id="274" r:id="rId11"/>
    <p:sldId id="268" r:id="rId12"/>
    <p:sldId id="262" r:id="rId13"/>
    <p:sldId id="278" r:id="rId14"/>
    <p:sldId id="277" r:id="rId15"/>
    <p:sldId id="276"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60"/>
  </p:normalViewPr>
  <p:slideViewPr>
    <p:cSldViewPr>
      <p:cViewPr varScale="1">
        <p:scale>
          <a:sx n="79" d="100"/>
          <a:sy n="79" d="100"/>
        </p:scale>
        <p:origin x="16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AA38C8-8458-4C1F-AF5F-B2AE32AD5FA8}" type="datetimeFigureOut">
              <a:rPr lang="en-GB" smtClean="0"/>
              <a:t>27/11/2016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EBCCE3-6F72-4B87-AE8A-7B28CBADE7B9}" type="slidenum">
              <a:rPr lang="en-GB" smtClean="0"/>
              <a:t>‹#›</a:t>
            </a:fld>
            <a:endParaRPr lang="en-GB"/>
          </a:p>
        </p:txBody>
      </p:sp>
    </p:spTree>
    <p:extLst>
      <p:ext uri="{BB962C8B-B14F-4D97-AF65-F5344CB8AC3E}">
        <p14:creationId xmlns:p14="http://schemas.microsoft.com/office/powerpoint/2010/main" val="798554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en.wikipedia.org/wiki/Sigma_Octantis" TargetMode="External"/><Relationship Id="rId3" Type="http://schemas.openxmlformats.org/officeDocument/2006/relationships/hyperlink" Target="http://en.wikipedia.org/wiki/Forest" TargetMode="External"/><Relationship Id="rId7" Type="http://schemas.openxmlformats.org/officeDocument/2006/relationships/hyperlink" Target="http://en.wikipedia.org/wiki/Brazilian_Federal_District"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en.wikipedia.org/wiki/Celestial_sphere" TargetMode="External"/><Relationship Id="rId11" Type="http://schemas.openxmlformats.org/officeDocument/2006/relationships/hyperlink" Target="http://en.wikipedia.org/wiki/Positivism" TargetMode="External"/><Relationship Id="rId5" Type="http://schemas.openxmlformats.org/officeDocument/2006/relationships/hyperlink" Target="http://en.wikipedia.org/wiki/Rio_de_Janeiro" TargetMode="External"/><Relationship Id="rId10" Type="http://schemas.openxmlformats.org/officeDocument/2006/relationships/hyperlink" Target="http://en.wikipedia.org/wiki/Auguste_Comte" TargetMode="External"/><Relationship Id="rId4" Type="http://schemas.openxmlformats.org/officeDocument/2006/relationships/hyperlink" Target="http://en.wikipedia.org/wiki/Mineral" TargetMode="External"/><Relationship Id="rId9" Type="http://schemas.openxmlformats.org/officeDocument/2006/relationships/hyperlink" Target="http://en.wikipedia.org/wiki/Celestial_pole"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[from </a:t>
            </a:r>
            <a:r>
              <a:rPr lang="en-GB" dirty="0" err="1" smtClean="0"/>
              <a:t>wikipedia</a:t>
            </a:r>
            <a:r>
              <a:rPr lang="en-GB" dirty="0" smtClean="0"/>
              <a:t>] Brazil's current flag was inspired by the flag of the former Empire of Brazil (see above).</a:t>
            </a:r>
          </a:p>
          <a:p>
            <a:r>
              <a:rPr lang="en-GB" dirty="0" smtClean="0"/>
              <a:t>On the modern republican flag, the green background represents the </a:t>
            </a:r>
            <a:r>
              <a:rPr lang="en-GB" dirty="0" smtClean="0">
                <a:hlinkClick r:id="rId3" action="ppaction://hlinkfile" tooltip="Forest"/>
              </a:rPr>
              <a:t>forest</a:t>
            </a:r>
            <a:r>
              <a:rPr lang="en-GB" dirty="0" smtClean="0"/>
              <a:t>, the yellow rhombus stands for </a:t>
            </a:r>
            <a:r>
              <a:rPr lang="en-GB" dirty="0" smtClean="0">
                <a:hlinkClick r:id="rId4" action="ppaction://hlinkfile" tooltip="Mineral"/>
              </a:rPr>
              <a:t>mineral</a:t>
            </a:r>
            <a:r>
              <a:rPr lang="en-GB" dirty="0" smtClean="0"/>
              <a:t> wealth, and the blue circle, which replaced the coat of arms of the original flag, depicts the sky over </a:t>
            </a:r>
            <a:r>
              <a:rPr lang="en-GB" dirty="0" smtClean="0">
                <a:hlinkClick r:id="rId5" action="ppaction://hlinkfile" tooltip="Rio de Janeiro"/>
              </a:rPr>
              <a:t>Rio de Janeiro</a:t>
            </a:r>
            <a:r>
              <a:rPr lang="en-GB" dirty="0" smtClean="0"/>
              <a:t> on the morning of November 15, 1889, the day the Republic of Brazil was declared. It is shown as seen from outside of the </a:t>
            </a:r>
            <a:r>
              <a:rPr lang="en-GB" dirty="0" smtClean="0">
                <a:hlinkClick r:id="rId6" action="ppaction://hlinkfile" tooltip="Celestial sphere"/>
              </a:rPr>
              <a:t>celestial sphere</a:t>
            </a:r>
            <a:r>
              <a:rPr lang="en-GB" dirty="0" smtClean="0"/>
              <a:t> (i.e. the view is mirrored).</a:t>
            </a:r>
          </a:p>
          <a:p>
            <a:r>
              <a:rPr lang="en-GB" dirty="0" smtClean="0"/>
              <a:t>The stars, whose position in the flag reflect the sky above Rio de Janeiro on November 15, 1889, represent the union's member-states - each star representing a specific state. The number of stars changes with the creation of new states and, since the early days of the republic, has risen from an original 21 stars to the current 27, standing for the 26 states and the </a:t>
            </a:r>
            <a:r>
              <a:rPr lang="en-GB" dirty="0" smtClean="0">
                <a:hlinkClick r:id="rId7" action="ppaction://hlinkfile" tooltip="Brazilian Federal District"/>
              </a:rPr>
              <a:t>Brazilian Federal District</a:t>
            </a:r>
            <a:r>
              <a:rPr lang="en-GB" dirty="0" smtClean="0"/>
              <a:t>. The star that represents the Federal District is </a:t>
            </a:r>
            <a:r>
              <a:rPr lang="en-GB" dirty="0" smtClean="0">
                <a:hlinkClick r:id="rId8" action="ppaction://hlinkfile" tooltip="Sigma Octantis"/>
              </a:rPr>
              <a:t>Sigma </a:t>
            </a:r>
            <a:r>
              <a:rPr lang="en-GB" dirty="0" err="1" smtClean="0">
                <a:hlinkClick r:id="rId8" action="ppaction://hlinkfile" tooltip="Sigma Octantis"/>
              </a:rPr>
              <a:t>Octantis</a:t>
            </a:r>
            <a:r>
              <a:rPr lang="en-GB" dirty="0" smtClean="0"/>
              <a:t>, a star whose position near the south </a:t>
            </a:r>
            <a:r>
              <a:rPr lang="en-GB" dirty="0" smtClean="0">
                <a:hlinkClick r:id="rId9" action="ppaction://hlinkfile" tooltip="Celestial pole"/>
              </a:rPr>
              <a:t>celestial pole</a:t>
            </a:r>
            <a:r>
              <a:rPr lang="en-GB" dirty="0" smtClean="0"/>
              <a:t> makes it visible across almost the whole country, all year round. In addition, given its polar position, all the other stars depicted on the flag trace appear to rotate around Sigma </a:t>
            </a:r>
            <a:r>
              <a:rPr lang="en-GB" dirty="0" err="1" smtClean="0"/>
              <a:t>Octantis</a:t>
            </a:r>
            <a:r>
              <a:rPr lang="en-GB" dirty="0" smtClean="0"/>
              <a:t>. Choosing this star to represent Brazil's capital is therefore particularly apt (although it is a much fainter star than any of the others).</a:t>
            </a:r>
          </a:p>
          <a:p>
            <a:r>
              <a:rPr lang="en-GB" dirty="0" smtClean="0"/>
              <a:t>The motto </a:t>
            </a:r>
            <a:r>
              <a:rPr lang="en-GB" i="1" dirty="0" err="1" smtClean="0"/>
              <a:t>Ordem</a:t>
            </a:r>
            <a:r>
              <a:rPr lang="en-GB" i="1" dirty="0" smtClean="0"/>
              <a:t> e Progresso</a:t>
            </a:r>
            <a:r>
              <a:rPr lang="en-GB" dirty="0" smtClean="0"/>
              <a:t> ("Order and Progress") is inspired by </a:t>
            </a:r>
            <a:r>
              <a:rPr lang="en-GB" dirty="0" err="1" smtClean="0">
                <a:hlinkClick r:id="rId10" action="ppaction://hlinkfile" tooltip="Auguste Comte"/>
              </a:rPr>
              <a:t>Auguste</a:t>
            </a:r>
            <a:r>
              <a:rPr lang="en-GB" dirty="0" smtClean="0">
                <a:hlinkClick r:id="rId10" action="ppaction://hlinkfile" tooltip="Auguste Comte"/>
              </a:rPr>
              <a:t> Comte</a:t>
            </a:r>
            <a:r>
              <a:rPr lang="en-GB" dirty="0" smtClean="0"/>
              <a:t>'s motto of </a:t>
            </a:r>
            <a:r>
              <a:rPr lang="en-GB" dirty="0" smtClean="0">
                <a:hlinkClick r:id="rId11" action="ppaction://hlinkfile" tooltip="Positivism"/>
              </a:rPr>
              <a:t>positivism</a:t>
            </a:r>
            <a:r>
              <a:rPr lang="en-GB" dirty="0" smtClean="0"/>
              <a:t>: </a:t>
            </a:r>
            <a:r>
              <a:rPr lang="en-GB" i="1" dirty="0" err="1" smtClean="0"/>
              <a:t>L’amour</a:t>
            </a:r>
            <a:r>
              <a:rPr lang="en-GB" i="1" dirty="0" smtClean="0"/>
              <a:t> pour </a:t>
            </a:r>
            <a:r>
              <a:rPr lang="en-GB" i="1" dirty="0" err="1" smtClean="0"/>
              <a:t>principe</a:t>
            </a:r>
            <a:r>
              <a:rPr lang="en-GB" i="1" dirty="0" smtClean="0"/>
              <a:t> et </a:t>
            </a:r>
            <a:r>
              <a:rPr lang="en-GB" i="1" dirty="0" err="1" smtClean="0"/>
              <a:t>l’ordre</a:t>
            </a:r>
            <a:r>
              <a:rPr lang="en-GB" i="1" dirty="0" smtClean="0"/>
              <a:t> pour base; le </a:t>
            </a:r>
            <a:r>
              <a:rPr lang="en-GB" i="1" dirty="0" err="1" smtClean="0"/>
              <a:t>progrès</a:t>
            </a:r>
            <a:r>
              <a:rPr lang="en-GB" i="1" dirty="0" smtClean="0"/>
              <a:t> pour but</a:t>
            </a:r>
            <a:r>
              <a:rPr lang="en-GB" dirty="0" smtClean="0"/>
              <a:t> ("Love as a principle and order as the basis; progress as the goal"). It was inserted because several of the people involved in the military coup that deposed the monarchy and proclaimed Brazil a republic were followers of the ideas of Comte's thought.</a:t>
            </a:r>
          </a:p>
          <a:p>
            <a:endParaRPr lang="en-GB" dirty="0"/>
          </a:p>
        </p:txBody>
      </p:sp>
      <p:sp>
        <p:nvSpPr>
          <p:cNvPr id="4" name="Slide Number Placeholder 3"/>
          <p:cNvSpPr>
            <a:spLocks noGrp="1"/>
          </p:cNvSpPr>
          <p:nvPr>
            <p:ph type="sldNum" sz="quarter" idx="10"/>
          </p:nvPr>
        </p:nvSpPr>
        <p:spPr/>
        <p:txBody>
          <a:bodyPr/>
          <a:lstStyle/>
          <a:p>
            <a:fld id="{A9703495-2854-4201-9636-A590E10566E9}" type="slidenum">
              <a:rPr lang="en-GB" smtClean="0"/>
              <a:pPr/>
              <a:t>1</a:t>
            </a:fld>
            <a:endParaRPr lang="en-GB"/>
          </a:p>
        </p:txBody>
      </p:sp>
    </p:spTree>
    <p:extLst>
      <p:ext uri="{BB962C8B-B14F-4D97-AF65-F5344CB8AC3E}">
        <p14:creationId xmlns:p14="http://schemas.microsoft.com/office/powerpoint/2010/main" val="3462852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Etiqueta</a:t>
            </a:r>
            <a:r>
              <a:rPr lang="en-GB" baseline="0" dirty="0" smtClean="0"/>
              <a:t> de </a:t>
            </a:r>
            <a:r>
              <a:rPr lang="en-GB" baseline="0" dirty="0" err="1" smtClean="0"/>
              <a:t>tecido</a:t>
            </a:r>
            <a:r>
              <a:rPr lang="en-GB" baseline="0" dirty="0" smtClean="0"/>
              <a:t>, commemoration of abolition, from </a:t>
            </a:r>
            <a:r>
              <a:rPr lang="en-GB" baseline="0" dirty="0" err="1" smtClean="0"/>
              <a:t>Daibert</a:t>
            </a:r>
            <a:r>
              <a:rPr lang="en-GB" baseline="0" dirty="0" smtClean="0"/>
              <a:t> Junior’s book</a:t>
            </a:r>
            <a:endParaRPr lang="en-GB" dirty="0"/>
          </a:p>
        </p:txBody>
      </p:sp>
      <p:sp>
        <p:nvSpPr>
          <p:cNvPr id="4" name="Slide Number Placeholder 3"/>
          <p:cNvSpPr>
            <a:spLocks noGrp="1"/>
          </p:cNvSpPr>
          <p:nvPr>
            <p:ph type="sldNum" sz="quarter" idx="10"/>
          </p:nvPr>
        </p:nvSpPr>
        <p:spPr/>
        <p:txBody>
          <a:bodyPr/>
          <a:lstStyle/>
          <a:p>
            <a:fld id="{A9703495-2854-4201-9636-A590E10566E9}" type="slidenum">
              <a:rPr lang="en-GB" smtClean="0"/>
              <a:pPr/>
              <a:t>2</a:t>
            </a:fld>
            <a:endParaRPr lang="en-GB"/>
          </a:p>
        </p:txBody>
      </p:sp>
    </p:spTree>
    <p:extLst>
      <p:ext uri="{BB962C8B-B14F-4D97-AF65-F5344CB8AC3E}">
        <p14:creationId xmlns:p14="http://schemas.microsoft.com/office/powerpoint/2010/main" val="247526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9703495-2854-4201-9636-A590E10566E9}" type="slidenum">
              <a:rPr lang="en-GB" smtClean="0"/>
              <a:pPr/>
              <a:t>3</a:t>
            </a:fld>
            <a:endParaRPr lang="en-GB"/>
          </a:p>
        </p:txBody>
      </p:sp>
    </p:spTree>
    <p:extLst>
      <p:ext uri="{BB962C8B-B14F-4D97-AF65-F5344CB8AC3E}">
        <p14:creationId xmlns:p14="http://schemas.microsoft.com/office/powerpoint/2010/main" val="1981736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smtClean="0"/>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9404C06-4993-4D0D-99DB-162AEAF79B89}" type="slidenum">
              <a:rPr lang="en-GB" altLang="en-US">
                <a:latin typeface="Calibri" panose="020F0502020204030204" pitchFamily="34" charset="0"/>
              </a:rPr>
              <a:pPr eaLnBrk="1" hangingPunct="1"/>
              <a:t>5</a:t>
            </a:fld>
            <a:endParaRPr lang="en-GB" altLang="en-US">
              <a:latin typeface="Calibri" panose="020F0502020204030204" pitchFamily="34" charset="0"/>
            </a:endParaRPr>
          </a:p>
        </p:txBody>
      </p:sp>
    </p:spTree>
    <p:extLst>
      <p:ext uri="{BB962C8B-B14F-4D97-AF65-F5344CB8AC3E}">
        <p14:creationId xmlns:p14="http://schemas.microsoft.com/office/powerpoint/2010/main" val="1714720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9703495-2854-4201-9636-A590E10566E9}" type="slidenum">
              <a:rPr lang="en-GB" smtClean="0"/>
              <a:pPr/>
              <a:t>12</a:t>
            </a:fld>
            <a:endParaRPr lang="en-GB"/>
          </a:p>
        </p:txBody>
      </p:sp>
    </p:spTree>
    <p:extLst>
      <p:ext uri="{BB962C8B-B14F-4D97-AF65-F5344CB8AC3E}">
        <p14:creationId xmlns:p14="http://schemas.microsoft.com/office/powerpoint/2010/main" val="1731883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1A65C0D8-4F59-4851-B607-2FC2CFFB5DA1}" type="slidenum">
              <a:rPr lang="en-GB" smtClean="0"/>
              <a:pPr/>
              <a:t>16</a:t>
            </a:fld>
            <a:endParaRPr lang="en-GB"/>
          </a:p>
        </p:txBody>
      </p:sp>
    </p:spTree>
    <p:extLst>
      <p:ext uri="{BB962C8B-B14F-4D97-AF65-F5344CB8AC3E}">
        <p14:creationId xmlns:p14="http://schemas.microsoft.com/office/powerpoint/2010/main" val="2307102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www.brazilhouston.org/ingles/bandbras.gif"/>
          <p:cNvPicPr>
            <a:picLocks noChangeAspect="1" noChangeArrowheads="1"/>
          </p:cNvPicPr>
          <p:nvPr/>
        </p:nvPicPr>
        <p:blipFill>
          <a:blip r:embed="rId3" cstate="print"/>
          <a:srcRect/>
          <a:stretch>
            <a:fillRect/>
          </a:stretch>
        </p:blipFill>
        <p:spPr bwMode="auto">
          <a:xfrm>
            <a:off x="1066800" y="1752600"/>
            <a:ext cx="7315200" cy="4648200"/>
          </a:xfrm>
          <a:prstGeom prst="rect">
            <a:avLst/>
          </a:prstGeom>
          <a:noFill/>
        </p:spPr>
      </p:pic>
      <p:sp>
        <p:nvSpPr>
          <p:cNvPr id="2" name="Title 1"/>
          <p:cNvSpPr>
            <a:spLocks noGrp="1"/>
          </p:cNvSpPr>
          <p:nvPr>
            <p:ph type="title" idx="4294967295"/>
          </p:nvPr>
        </p:nvSpPr>
        <p:spPr>
          <a:xfrm>
            <a:off x="0" y="274638"/>
            <a:ext cx="9144000" cy="1143000"/>
          </a:xfrm>
        </p:spPr>
        <p:txBody>
          <a:bodyPr>
            <a:normAutofit fontScale="90000"/>
          </a:bodyPr>
          <a:lstStyle/>
          <a:p>
            <a:r>
              <a:rPr lang="en-GB" b="1" dirty="0" smtClean="0"/>
              <a:t>   Week 10:  </a:t>
            </a:r>
            <a:br>
              <a:rPr lang="en-GB" b="1" dirty="0" smtClean="0"/>
            </a:br>
            <a:r>
              <a:rPr lang="en-GB" b="1" dirty="0" smtClean="0"/>
              <a:t>The Advent of the Republic</a:t>
            </a:r>
            <a:endParaRPr lang="en-GB" b="1" dirty="0"/>
          </a:p>
        </p:txBody>
      </p:sp>
    </p:spTree>
    <p:extLst>
      <p:ext uri="{BB962C8B-B14F-4D97-AF65-F5344CB8AC3E}">
        <p14:creationId xmlns:p14="http://schemas.microsoft.com/office/powerpoint/2010/main" val="1383176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Garamond" panose="02020404030301010803" pitchFamily="18" charset="0"/>
              </a:rPr>
              <a:t>Ideas about voting and literacy</a:t>
            </a:r>
            <a:endParaRPr lang="en-GB" b="1" dirty="0">
              <a:latin typeface="Garamond" panose="02020404030301010803" pitchFamily="18" charset="0"/>
            </a:endParaRPr>
          </a:p>
        </p:txBody>
      </p:sp>
      <p:sp>
        <p:nvSpPr>
          <p:cNvPr id="3" name="Content Placeholder 2"/>
          <p:cNvSpPr>
            <a:spLocks noGrp="1"/>
          </p:cNvSpPr>
          <p:nvPr>
            <p:ph idx="1"/>
          </p:nvPr>
        </p:nvSpPr>
        <p:spPr/>
        <p:txBody>
          <a:bodyPr>
            <a:noAutofit/>
          </a:bodyPr>
          <a:lstStyle/>
          <a:p>
            <a:r>
              <a:rPr lang="en-GB" sz="2500" b="1" i="1" dirty="0" smtClean="0">
                <a:latin typeface="Garamond" panose="02020404030301010803" pitchFamily="18" charset="0"/>
              </a:rPr>
              <a:t>“…a </a:t>
            </a:r>
            <a:r>
              <a:rPr lang="en-GB" sz="2500" b="1" i="1" dirty="0">
                <a:latin typeface="Garamond" panose="02020404030301010803" pitchFamily="18" charset="0"/>
              </a:rPr>
              <a:t>notion, then widespread among Brazilian elites, that literacy was a skill needed for the exercise of civil rights and in order to participate in political life… Similarly, the perfecting of the electoral system allegedly depended on the enlightenment of voters, to be achieved through proper schooling</a:t>
            </a:r>
            <a:r>
              <a:rPr lang="en-GB" sz="2500" b="1" i="1" dirty="0" smtClean="0">
                <a:latin typeface="Garamond" panose="02020404030301010803" pitchFamily="18" charset="0"/>
              </a:rPr>
              <a:t>.”</a:t>
            </a:r>
            <a:r>
              <a:rPr lang="en-GB" sz="2500" i="1" dirty="0" smtClean="0">
                <a:latin typeface="Garamond" panose="02020404030301010803" pitchFamily="18" charset="0"/>
              </a:rPr>
              <a:t>  </a:t>
            </a:r>
            <a:r>
              <a:rPr lang="en-GB" sz="2500" dirty="0" smtClean="0">
                <a:latin typeface="Garamond" panose="02020404030301010803" pitchFamily="18" charset="0"/>
              </a:rPr>
              <a:t>Sidney </a:t>
            </a:r>
            <a:r>
              <a:rPr lang="en-GB" sz="2500" dirty="0" err="1" smtClean="0">
                <a:latin typeface="Garamond" panose="02020404030301010803" pitchFamily="18" charset="0"/>
              </a:rPr>
              <a:t>Chalhoub</a:t>
            </a:r>
            <a:r>
              <a:rPr lang="en-GB" sz="2500" dirty="0" smtClean="0">
                <a:latin typeface="Garamond" panose="02020404030301010803" pitchFamily="18" charset="0"/>
              </a:rPr>
              <a:t>, </a:t>
            </a:r>
            <a:r>
              <a:rPr lang="en-GB" sz="2500" dirty="0">
                <a:latin typeface="Garamond" panose="02020404030301010803" pitchFamily="18" charset="0"/>
              </a:rPr>
              <a:t>“The Politics of Silence: Race and Citizenship in Nineteenth-Century Brazil</a:t>
            </a:r>
            <a:r>
              <a:rPr lang="en-GB" sz="2500" dirty="0" smtClean="0">
                <a:latin typeface="Garamond" panose="02020404030301010803" pitchFamily="18" charset="0"/>
              </a:rPr>
              <a:t>.”</a:t>
            </a:r>
          </a:p>
          <a:p>
            <a:pPr>
              <a:buFontTx/>
              <a:buChar char="-"/>
            </a:pPr>
            <a:r>
              <a:rPr lang="en-GB" sz="2500" b="1" i="1" dirty="0" smtClean="0">
                <a:latin typeface="Garamond" panose="02020404030301010803" pitchFamily="18" charset="0"/>
              </a:rPr>
              <a:t>“…literacy </a:t>
            </a:r>
            <a:r>
              <a:rPr lang="en-GB" sz="2500" b="1" i="1" dirty="0">
                <a:latin typeface="Garamond" panose="02020404030301010803" pitchFamily="18" charset="0"/>
              </a:rPr>
              <a:t>clearly separated the few who conducted elections from the many who merely </a:t>
            </a:r>
            <a:r>
              <a:rPr lang="en-GB" sz="2500" b="1" i="1" dirty="0" smtClean="0">
                <a:latin typeface="Garamond" panose="02020404030301010803" pitchFamily="18" charset="0"/>
              </a:rPr>
              <a:t>voted”</a:t>
            </a:r>
            <a:r>
              <a:rPr lang="en-GB" sz="2500" b="1" dirty="0" smtClean="0">
                <a:latin typeface="Garamond" panose="02020404030301010803" pitchFamily="18" charset="0"/>
              </a:rPr>
              <a:t>  </a:t>
            </a:r>
            <a:r>
              <a:rPr lang="en-GB" sz="2500" dirty="0" smtClean="0">
                <a:latin typeface="Garamond" panose="02020404030301010803" pitchFamily="18" charset="0"/>
              </a:rPr>
              <a:t>Richard Graham, </a:t>
            </a:r>
            <a:r>
              <a:rPr lang="en-GB" sz="2500" i="1" dirty="0" smtClean="0">
                <a:latin typeface="Garamond" panose="02020404030301010803" pitchFamily="18" charset="0"/>
              </a:rPr>
              <a:t>Patronage &amp; Politics, </a:t>
            </a:r>
            <a:r>
              <a:rPr lang="en-GB" sz="2500" dirty="0" smtClean="0">
                <a:latin typeface="Garamond" panose="02020404030301010803" pitchFamily="18" charset="0"/>
              </a:rPr>
              <a:t>115-6</a:t>
            </a:r>
            <a:endParaRPr lang="en-GB" sz="2500" dirty="0">
              <a:latin typeface="Garamond" panose="02020404030301010803" pitchFamily="18" charset="0"/>
            </a:endParaRPr>
          </a:p>
        </p:txBody>
      </p:sp>
    </p:spTree>
    <p:extLst>
      <p:ext uri="{BB962C8B-B14F-4D97-AF65-F5344CB8AC3E}">
        <p14:creationId xmlns:p14="http://schemas.microsoft.com/office/powerpoint/2010/main" val="3579300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latin typeface="Garamond" panose="02020404030301010803" pitchFamily="18" charset="0"/>
              </a:rPr>
              <a:t>Results of Electoral Reform law (passed 9 January, 1881)</a:t>
            </a:r>
            <a:endParaRPr lang="en-GB" b="1" dirty="0">
              <a:latin typeface="Garamond" panose="02020404030301010803" pitchFamily="18" charset="0"/>
            </a:endParaRPr>
          </a:p>
        </p:txBody>
      </p:sp>
      <p:sp>
        <p:nvSpPr>
          <p:cNvPr id="3" name="Content Placeholder 2"/>
          <p:cNvSpPr>
            <a:spLocks noGrp="1"/>
          </p:cNvSpPr>
          <p:nvPr>
            <p:ph idx="1"/>
          </p:nvPr>
        </p:nvSpPr>
        <p:spPr/>
        <p:txBody>
          <a:bodyPr>
            <a:normAutofit fontScale="70000" lnSpcReduction="20000"/>
          </a:bodyPr>
          <a:lstStyle/>
          <a:p>
            <a:r>
              <a:rPr lang="en-GB" b="1" dirty="0">
                <a:latin typeface="Garamond" panose="02020404030301010803" pitchFamily="18" charset="0"/>
              </a:rPr>
              <a:t>During the Empire: </a:t>
            </a:r>
            <a:r>
              <a:rPr lang="en-GB" dirty="0">
                <a:latin typeface="Garamond" panose="02020404030301010803" pitchFamily="18" charset="0"/>
              </a:rPr>
              <a:t>about </a:t>
            </a:r>
            <a:r>
              <a:rPr lang="en-GB" b="1" dirty="0">
                <a:latin typeface="Garamond" panose="02020404030301010803" pitchFamily="18" charset="0"/>
              </a:rPr>
              <a:t>50% </a:t>
            </a:r>
            <a:r>
              <a:rPr lang="en-GB" dirty="0">
                <a:latin typeface="Garamond" panose="02020404030301010803" pitchFamily="18" charset="0"/>
              </a:rPr>
              <a:t>of all free males are on the electoral register</a:t>
            </a:r>
            <a:endParaRPr lang="en-GB" b="1" dirty="0">
              <a:latin typeface="Garamond" panose="02020404030301010803" pitchFamily="18" charset="0"/>
            </a:endParaRPr>
          </a:p>
          <a:p>
            <a:r>
              <a:rPr lang="en-GB" b="1" dirty="0">
                <a:latin typeface="Garamond" panose="02020404030301010803" pitchFamily="18" charset="0"/>
              </a:rPr>
              <a:t>23.43% of free men, 13.43% of free women, and of 15.75% of overall population were literate </a:t>
            </a:r>
            <a:r>
              <a:rPr lang="en-GB" b="1" dirty="0" smtClean="0">
                <a:latin typeface="Garamond" panose="02020404030301010803" pitchFamily="18" charset="0"/>
              </a:rPr>
              <a:t>in 1872</a:t>
            </a:r>
            <a:endParaRPr lang="en-GB" dirty="0" smtClean="0">
              <a:latin typeface="Garamond" panose="02020404030301010803" pitchFamily="18" charset="0"/>
            </a:endParaRPr>
          </a:p>
          <a:p>
            <a:r>
              <a:rPr lang="en-GB" dirty="0" smtClean="0">
                <a:latin typeface="Garamond" panose="02020404030301010803" pitchFamily="18" charset="0"/>
              </a:rPr>
              <a:t>The law </a:t>
            </a:r>
            <a:r>
              <a:rPr lang="en-GB" b="1" dirty="0" smtClean="0">
                <a:latin typeface="Garamond" panose="02020404030301010803" pitchFamily="18" charset="0"/>
              </a:rPr>
              <a:t>reduced </a:t>
            </a:r>
            <a:r>
              <a:rPr lang="en-GB" b="1" dirty="0">
                <a:latin typeface="Garamond" panose="02020404030301010803" pitchFamily="18" charset="0"/>
              </a:rPr>
              <a:t>the number of voters from over a million to </a:t>
            </a:r>
            <a:r>
              <a:rPr lang="en-GB" b="1" dirty="0" smtClean="0">
                <a:latin typeface="Garamond" panose="02020404030301010803" pitchFamily="18" charset="0"/>
              </a:rPr>
              <a:t>150,000</a:t>
            </a:r>
          </a:p>
          <a:p>
            <a:r>
              <a:rPr lang="en-GB" dirty="0" smtClean="0">
                <a:latin typeface="Garamond" panose="02020404030301010803" pitchFamily="18" charset="0"/>
              </a:rPr>
              <a:t>Former slaves were illiterate and excluded by property qualification</a:t>
            </a:r>
            <a:endParaRPr lang="en-GB" dirty="0">
              <a:latin typeface="Garamond" panose="02020404030301010803" pitchFamily="18" charset="0"/>
            </a:endParaRPr>
          </a:p>
          <a:p>
            <a:r>
              <a:rPr lang="en-GB" dirty="0" smtClean="0">
                <a:latin typeface="Garamond" panose="02020404030301010803" pitchFamily="18" charset="0"/>
              </a:rPr>
              <a:t>Franchise </a:t>
            </a:r>
            <a:r>
              <a:rPr lang="en-GB" dirty="0">
                <a:latin typeface="Garamond" panose="02020404030301010803" pitchFamily="18" charset="0"/>
              </a:rPr>
              <a:t>fell from 10% of the total population (1872) to less than 1% (1886)</a:t>
            </a:r>
          </a:p>
          <a:p>
            <a:r>
              <a:rPr lang="en-GB" dirty="0">
                <a:latin typeface="Garamond" panose="02020404030301010803" pitchFamily="18" charset="0"/>
              </a:rPr>
              <a:t>Pre-1881 levels of voting </a:t>
            </a:r>
            <a:r>
              <a:rPr lang="en-GB" dirty="0" smtClean="0">
                <a:latin typeface="Garamond" panose="02020404030301010803" pitchFamily="18" charset="0"/>
              </a:rPr>
              <a:t>not seen </a:t>
            </a:r>
            <a:r>
              <a:rPr lang="en-GB" dirty="0">
                <a:latin typeface="Garamond" panose="02020404030301010803" pitchFamily="18" charset="0"/>
              </a:rPr>
              <a:t>again until the </a:t>
            </a:r>
            <a:r>
              <a:rPr lang="en-GB" dirty="0" smtClean="0">
                <a:latin typeface="Garamond" panose="02020404030301010803" pitchFamily="18" charset="0"/>
              </a:rPr>
              <a:t>1940s</a:t>
            </a:r>
            <a:endParaRPr lang="en-GB" dirty="0">
              <a:latin typeface="Garamond" panose="02020404030301010803" pitchFamily="18" charset="0"/>
            </a:endParaRPr>
          </a:p>
          <a:p>
            <a:r>
              <a:rPr lang="en-GB" dirty="0">
                <a:latin typeface="Garamond" panose="02020404030301010803" pitchFamily="18" charset="0"/>
              </a:rPr>
              <a:t>Meanwhile: little </a:t>
            </a:r>
            <a:r>
              <a:rPr lang="en-GB" dirty="0" smtClean="0">
                <a:latin typeface="Garamond" panose="02020404030301010803" pitchFamily="18" charset="0"/>
              </a:rPr>
              <a:t>was </a:t>
            </a:r>
            <a:r>
              <a:rPr lang="en-GB" dirty="0">
                <a:latin typeface="Garamond" panose="02020404030301010803" pitchFamily="18" charset="0"/>
              </a:rPr>
              <a:t>done to EDUCATE the poor and particularly former </a:t>
            </a:r>
            <a:r>
              <a:rPr lang="en-GB" dirty="0" smtClean="0">
                <a:latin typeface="Garamond" panose="02020404030301010803" pitchFamily="18" charset="0"/>
              </a:rPr>
              <a:t>slaves</a:t>
            </a:r>
          </a:p>
          <a:p>
            <a:r>
              <a:rPr lang="en-GB" dirty="0" smtClean="0">
                <a:latin typeface="Garamond" panose="02020404030301010803" pitchFamily="18" charset="0"/>
              </a:rPr>
              <a:t>Influence of patronage and of rural barons continued</a:t>
            </a:r>
            <a:endParaRPr lang="en-GB" dirty="0">
              <a:latin typeface="Garamond" panose="02020404030301010803" pitchFamily="18" charset="0"/>
            </a:endParaRPr>
          </a:p>
          <a:p>
            <a:endParaRPr lang="en-GB" dirty="0"/>
          </a:p>
        </p:txBody>
      </p:sp>
    </p:spTree>
    <p:extLst>
      <p:ext uri="{BB962C8B-B14F-4D97-AF65-F5344CB8AC3E}">
        <p14:creationId xmlns:p14="http://schemas.microsoft.com/office/powerpoint/2010/main" val="28179135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Garamond" panose="02020404030301010803" pitchFamily="18" charset="0"/>
              </a:rPr>
              <a:t>From Empire to Republic</a:t>
            </a:r>
            <a:endParaRPr lang="en-GB" b="1" dirty="0">
              <a:latin typeface="Garamond" panose="02020404030301010803" pitchFamily="18" charset="0"/>
            </a:endParaRPr>
          </a:p>
        </p:txBody>
      </p:sp>
      <p:sp>
        <p:nvSpPr>
          <p:cNvPr id="3" name="Content Placeholder 2"/>
          <p:cNvSpPr>
            <a:spLocks noGrp="1"/>
          </p:cNvSpPr>
          <p:nvPr>
            <p:ph idx="1"/>
          </p:nvPr>
        </p:nvSpPr>
        <p:spPr/>
        <p:txBody>
          <a:bodyPr>
            <a:normAutofit fontScale="85000" lnSpcReduction="20000"/>
          </a:bodyPr>
          <a:lstStyle/>
          <a:p>
            <a:r>
              <a:rPr lang="en-GB" b="1" dirty="0" smtClean="0">
                <a:latin typeface="Garamond" panose="02020404030301010803" pitchFamily="18" charset="0"/>
              </a:rPr>
              <a:t>Military </a:t>
            </a:r>
            <a:r>
              <a:rPr lang="en-GB" b="1" dirty="0" smtClean="0">
                <a:latin typeface="Garamond" panose="02020404030301010803" pitchFamily="18" charset="0"/>
              </a:rPr>
              <a:t>dissatisfaction: </a:t>
            </a:r>
            <a:r>
              <a:rPr lang="en-GB" dirty="0" smtClean="0">
                <a:latin typeface="Garamond" panose="02020404030301010803" pitchFamily="18" charset="0"/>
              </a:rPr>
              <a:t>budget of whole empire increases by 70%in 1870s, but military budget only by 7%</a:t>
            </a:r>
            <a:endParaRPr lang="en-GB" b="1" dirty="0">
              <a:latin typeface="Garamond" panose="02020404030301010803" pitchFamily="18" charset="0"/>
            </a:endParaRPr>
          </a:p>
          <a:p>
            <a:r>
              <a:rPr lang="en-GB" dirty="0" smtClean="0">
                <a:latin typeface="Garamond" panose="02020404030301010803" pitchFamily="18" charset="0"/>
              </a:rPr>
              <a:t>Growing rifts </a:t>
            </a:r>
            <a:r>
              <a:rPr lang="en-GB" dirty="0" smtClean="0">
                <a:latin typeface="Garamond" panose="02020404030301010803" pitchFamily="18" charset="0"/>
              </a:rPr>
              <a:t>between </a:t>
            </a:r>
            <a:r>
              <a:rPr lang="en-GB" dirty="0" smtClean="0">
                <a:latin typeface="Garamond" panose="02020404030301010803" pitchFamily="18" charset="0"/>
              </a:rPr>
              <a:t>military and </a:t>
            </a:r>
            <a:r>
              <a:rPr lang="en-GB" dirty="0" smtClean="0">
                <a:latin typeface="Garamond" panose="02020404030301010803" pitchFamily="18" charset="0"/>
              </a:rPr>
              <a:t>civilian</a:t>
            </a:r>
            <a:r>
              <a:rPr lang="en-GB" dirty="0" smtClean="0">
                <a:latin typeface="Garamond" panose="02020404030301010803" pitchFamily="18" charset="0"/>
              </a:rPr>
              <a:t> </a:t>
            </a:r>
            <a:r>
              <a:rPr lang="en-GB" dirty="0" smtClean="0">
                <a:latin typeface="Garamond" panose="02020404030301010803" pitchFamily="18" charset="0"/>
              </a:rPr>
              <a:t>politicians; influence of Rio’s Military Club; army refuses to pursue runaway </a:t>
            </a:r>
            <a:r>
              <a:rPr lang="en-GB" dirty="0" smtClean="0">
                <a:latin typeface="Garamond" panose="02020404030301010803" pitchFamily="18" charset="0"/>
              </a:rPr>
              <a:t>slaves in 1888</a:t>
            </a:r>
            <a:endParaRPr lang="en-GB" dirty="0" smtClean="0">
              <a:latin typeface="Garamond" panose="02020404030301010803" pitchFamily="18" charset="0"/>
            </a:endParaRPr>
          </a:p>
          <a:p>
            <a:r>
              <a:rPr lang="en-GB" b="1" dirty="0">
                <a:latin typeface="Garamond" panose="02020404030301010803" pitchFamily="18" charset="0"/>
              </a:rPr>
              <a:t>Dissatisfaction of new urban </a:t>
            </a:r>
            <a:r>
              <a:rPr lang="en-GB" b="1" dirty="0" smtClean="0">
                <a:latin typeface="Garamond" panose="02020404030301010803" pitchFamily="18" charset="0"/>
              </a:rPr>
              <a:t>groups.</a:t>
            </a:r>
            <a:r>
              <a:rPr lang="en-GB" dirty="0" smtClean="0">
                <a:latin typeface="Garamond" panose="02020404030301010803" pitchFamily="18" charset="0"/>
              </a:rPr>
              <a:t> In </a:t>
            </a:r>
            <a:r>
              <a:rPr lang="en-GB" dirty="0">
                <a:latin typeface="Garamond" panose="02020404030301010803" pitchFamily="18" charset="0"/>
              </a:rPr>
              <a:t>1830s, law schools produce only 710 graduates; in 1880s they produce 1,966. </a:t>
            </a:r>
            <a:r>
              <a:rPr lang="en-GB" dirty="0" smtClean="0">
                <a:latin typeface="Garamond" panose="02020404030301010803" pitchFamily="18" charset="0"/>
              </a:rPr>
              <a:t>They want JOBS and POLITICAL REPRESENTATION</a:t>
            </a:r>
          </a:p>
          <a:p>
            <a:r>
              <a:rPr lang="en-GB" b="1" dirty="0" smtClean="0">
                <a:latin typeface="Garamond" panose="02020404030301010803" pitchFamily="18" charset="0"/>
              </a:rPr>
              <a:t>Aging Emperor; </a:t>
            </a:r>
            <a:r>
              <a:rPr lang="en-GB" dirty="0" smtClean="0">
                <a:latin typeface="Garamond" panose="02020404030301010803" pitchFamily="18" charset="0"/>
              </a:rPr>
              <a:t>successor is female</a:t>
            </a:r>
            <a:r>
              <a:rPr lang="en-GB" dirty="0">
                <a:latin typeface="Garamond" panose="02020404030301010803" pitchFamily="18" charset="0"/>
              </a:rPr>
              <a:t> </a:t>
            </a:r>
            <a:r>
              <a:rPr lang="en-GB" dirty="0" smtClean="0">
                <a:latin typeface="Garamond" panose="02020404030301010803" pitchFamily="18" charset="0"/>
              </a:rPr>
              <a:t>and Catholic</a:t>
            </a:r>
          </a:p>
          <a:p>
            <a:r>
              <a:rPr lang="en-GB" b="1" dirty="0" smtClean="0">
                <a:latin typeface="Garamond" panose="02020404030301010803" pitchFamily="18" charset="0"/>
              </a:rPr>
              <a:t>Growth of Republican Party (</a:t>
            </a:r>
            <a:r>
              <a:rPr lang="en-GB" dirty="0" smtClean="0">
                <a:latin typeface="Garamond" panose="02020404030301010803" pitchFamily="18" charset="0"/>
              </a:rPr>
              <a:t>although still very small) and republican sentiment; strong </a:t>
            </a:r>
            <a:r>
              <a:rPr lang="en-GB" b="1" dirty="0" smtClean="0">
                <a:latin typeface="Garamond" panose="02020404030301010803" pitchFamily="18" charset="0"/>
              </a:rPr>
              <a:t>federalism </a:t>
            </a:r>
            <a:endParaRPr lang="en-GB" dirty="0" smtClean="0">
              <a:latin typeface="Garamond" panose="02020404030301010803" pitchFamily="18" charset="0"/>
            </a:endParaRPr>
          </a:p>
          <a:p>
            <a:endParaRPr lang="en-GB" dirty="0" smtClean="0">
              <a:latin typeface="Garamond" panose="02020404030301010803" pitchFamily="18" charset="0"/>
            </a:endParaRPr>
          </a:p>
          <a:p>
            <a:endParaRPr lang="en-GB" dirty="0">
              <a:latin typeface="Garamond" panose="02020404030301010803" pitchFamily="18" charset="0"/>
            </a:endParaRPr>
          </a:p>
        </p:txBody>
      </p:sp>
    </p:spTree>
    <p:extLst>
      <p:ext uri="{BB962C8B-B14F-4D97-AF65-F5344CB8AC3E}">
        <p14:creationId xmlns:p14="http://schemas.microsoft.com/office/powerpoint/2010/main" val="669818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Garamond" panose="02020404030301010803" pitchFamily="18" charset="0"/>
              </a:rPr>
              <a:t>The fall of the monarchy</a:t>
            </a:r>
            <a:endParaRPr lang="en-GB" b="1" dirty="0">
              <a:latin typeface="Garamond" panose="02020404030301010803" pitchFamily="18" charset="0"/>
            </a:endParaRPr>
          </a:p>
        </p:txBody>
      </p:sp>
      <p:sp>
        <p:nvSpPr>
          <p:cNvPr id="3" name="Content Placeholder 2"/>
          <p:cNvSpPr>
            <a:spLocks noGrp="1"/>
          </p:cNvSpPr>
          <p:nvPr>
            <p:ph idx="1"/>
          </p:nvPr>
        </p:nvSpPr>
        <p:spPr/>
        <p:txBody>
          <a:bodyPr>
            <a:normAutofit fontScale="92500" lnSpcReduction="10000"/>
          </a:bodyPr>
          <a:lstStyle/>
          <a:p>
            <a:r>
              <a:rPr lang="en-GB" b="1" dirty="0">
                <a:latin typeface="Garamond" panose="02020404030301010803" pitchFamily="18" charset="0"/>
              </a:rPr>
              <a:t>Military coup, 15 November 1889, </a:t>
            </a:r>
            <a:r>
              <a:rPr lang="en-GB" dirty="0">
                <a:latin typeface="Garamond" panose="02020404030301010803" pitchFamily="18" charset="0"/>
              </a:rPr>
              <a:t>led by Marshall </a:t>
            </a:r>
            <a:r>
              <a:rPr lang="en-GB" dirty="0" err="1">
                <a:latin typeface="Garamond" panose="02020404030301010803" pitchFamily="18" charset="0"/>
              </a:rPr>
              <a:t>Deodoro</a:t>
            </a:r>
            <a:r>
              <a:rPr lang="en-GB" dirty="0">
                <a:latin typeface="Garamond" panose="02020404030301010803" pitchFamily="18" charset="0"/>
              </a:rPr>
              <a:t> da Fonseca; Imperial Family exiled </a:t>
            </a:r>
            <a:r>
              <a:rPr lang="en-GB" dirty="0" smtClean="0">
                <a:latin typeface="Garamond" panose="02020404030301010803" pitchFamily="18" charset="0"/>
              </a:rPr>
              <a:t>to France</a:t>
            </a:r>
            <a:endParaRPr lang="en-GB" dirty="0">
              <a:latin typeface="Garamond" panose="02020404030301010803" pitchFamily="18" charset="0"/>
            </a:endParaRPr>
          </a:p>
          <a:p>
            <a:r>
              <a:rPr lang="en-GB" dirty="0">
                <a:latin typeface="Garamond" panose="02020404030301010803" pitchFamily="18" charset="0"/>
              </a:rPr>
              <a:t>Coffee planters in Sao Paulo are first to assume leadership; other landowners do nothing (some don’t care; others oppose D. Pedro due to abolition of slavery</a:t>
            </a:r>
            <a:r>
              <a:rPr lang="en-GB" dirty="0" smtClean="0">
                <a:latin typeface="Garamond" panose="02020404030301010803" pitchFamily="18" charset="0"/>
              </a:rPr>
              <a:t>)</a:t>
            </a:r>
          </a:p>
          <a:p>
            <a:r>
              <a:rPr lang="en-GB" dirty="0" smtClean="0">
                <a:latin typeface="Garamond" panose="02020404030301010803" pitchFamily="18" charset="0"/>
              </a:rPr>
              <a:t>Most Brazilians don’t know it has happened</a:t>
            </a:r>
          </a:p>
          <a:p>
            <a:r>
              <a:rPr lang="en-GB" dirty="0" smtClean="0">
                <a:latin typeface="Garamond" panose="02020404030301010803" pitchFamily="18" charset="0"/>
              </a:rPr>
              <a:t>One of the first measures is to double the size of the military</a:t>
            </a:r>
            <a:endParaRPr lang="en-GB" dirty="0">
              <a:latin typeface="Garamond" panose="02020404030301010803" pitchFamily="18" charset="0"/>
            </a:endParaRPr>
          </a:p>
          <a:p>
            <a:endParaRPr lang="en-GB" dirty="0"/>
          </a:p>
        </p:txBody>
      </p:sp>
    </p:spTree>
    <p:extLst>
      <p:ext uri="{BB962C8B-B14F-4D97-AF65-F5344CB8AC3E}">
        <p14:creationId xmlns:p14="http://schemas.microsoft.com/office/powerpoint/2010/main" val="972355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0.gstatic.com/images?q=tbn:ANd9GcTzUmH4u_cH7AZd-GUMBZfd5-vrhOV4HDBl6DA7Avh1CSh5yvB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371600"/>
            <a:ext cx="3505199" cy="525780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idx="4294967295"/>
          </p:nvPr>
        </p:nvSpPr>
        <p:spPr>
          <a:xfrm>
            <a:off x="0" y="274638"/>
            <a:ext cx="8229600" cy="1143000"/>
          </a:xfrm>
        </p:spPr>
        <p:txBody>
          <a:bodyPr/>
          <a:lstStyle/>
          <a:p>
            <a:r>
              <a:rPr lang="en-GB" b="1" dirty="0" smtClean="0"/>
              <a:t>Marshall </a:t>
            </a:r>
            <a:r>
              <a:rPr lang="en-GB" b="1" dirty="0" err="1" smtClean="0"/>
              <a:t>Deodoro</a:t>
            </a:r>
            <a:r>
              <a:rPr lang="en-GB" b="1" dirty="0" smtClean="0"/>
              <a:t> da Fonseca</a:t>
            </a:r>
            <a:endParaRPr lang="en-GB" b="1" dirty="0"/>
          </a:p>
        </p:txBody>
      </p:sp>
    </p:spTree>
    <p:extLst>
      <p:ext uri="{BB962C8B-B14F-4D97-AF65-F5344CB8AC3E}">
        <p14:creationId xmlns:p14="http://schemas.microsoft.com/office/powerpoint/2010/main" val="2505900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descr="C:\Users\user\Documents\Research in Brazil\Casa Rui Barbosa\Images Revista Illustrada\Images Revista Illustrada 10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2555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latin typeface="Garamond" panose="02020404030301010803" pitchFamily="18" charset="0"/>
              </a:rPr>
              <a:t>Revolts against the Republic: </a:t>
            </a:r>
            <a:r>
              <a:rPr lang="en-GB" b="1" dirty="0" err="1" smtClean="0">
                <a:latin typeface="Garamond" panose="02020404030301010803" pitchFamily="18" charset="0"/>
              </a:rPr>
              <a:t>Canudos</a:t>
            </a:r>
            <a:r>
              <a:rPr lang="en-GB" b="1" dirty="0" smtClean="0">
                <a:latin typeface="Garamond" panose="02020404030301010803" pitchFamily="18" charset="0"/>
              </a:rPr>
              <a:t> </a:t>
            </a:r>
            <a:endParaRPr lang="en-GB" b="1" dirty="0">
              <a:latin typeface="Garamond" panose="02020404030301010803" pitchFamily="18" charset="0"/>
            </a:endParaRPr>
          </a:p>
        </p:txBody>
      </p:sp>
      <p:sp>
        <p:nvSpPr>
          <p:cNvPr id="3" name="Content Placeholder 2"/>
          <p:cNvSpPr>
            <a:spLocks noGrp="1"/>
          </p:cNvSpPr>
          <p:nvPr>
            <p:ph idx="1"/>
          </p:nvPr>
        </p:nvSpPr>
        <p:spPr/>
        <p:txBody>
          <a:bodyPr>
            <a:normAutofit fontScale="85000" lnSpcReduction="20000"/>
          </a:bodyPr>
          <a:lstStyle/>
          <a:p>
            <a:r>
              <a:rPr lang="en-GB" dirty="0" smtClean="0">
                <a:latin typeface="Garamond" panose="02020404030301010803" pitchFamily="18" charset="0"/>
              </a:rPr>
              <a:t>Was the Republic disliked or supported by ordinary people?? Jose </a:t>
            </a:r>
            <a:r>
              <a:rPr lang="en-GB" dirty="0" err="1" smtClean="0">
                <a:latin typeface="Garamond" panose="02020404030301010803" pitchFamily="18" charset="0"/>
              </a:rPr>
              <a:t>Murilo</a:t>
            </a:r>
            <a:r>
              <a:rPr lang="en-GB" dirty="0" smtClean="0">
                <a:latin typeface="Garamond" panose="02020404030301010803" pitchFamily="18" charset="0"/>
              </a:rPr>
              <a:t> de </a:t>
            </a:r>
            <a:r>
              <a:rPr lang="en-GB" dirty="0" err="1" smtClean="0">
                <a:latin typeface="Garamond" panose="02020404030301010803" pitchFamily="18" charset="0"/>
              </a:rPr>
              <a:t>Carvalho</a:t>
            </a:r>
            <a:r>
              <a:rPr lang="en-GB" dirty="0" smtClean="0">
                <a:latin typeface="Garamond" panose="02020404030301010803" pitchFamily="18" charset="0"/>
              </a:rPr>
              <a:t> / Maria </a:t>
            </a:r>
            <a:r>
              <a:rPr lang="en-GB" dirty="0" err="1" smtClean="0">
                <a:latin typeface="Garamond" panose="02020404030301010803" pitchFamily="18" charset="0"/>
              </a:rPr>
              <a:t>Tereza</a:t>
            </a:r>
            <a:r>
              <a:rPr lang="en-GB" dirty="0" smtClean="0">
                <a:latin typeface="Garamond" panose="02020404030301010803" pitchFamily="18" charset="0"/>
              </a:rPr>
              <a:t> </a:t>
            </a:r>
            <a:r>
              <a:rPr lang="en-GB" dirty="0" err="1" smtClean="0">
                <a:latin typeface="Garamond" panose="02020404030301010803" pitchFamily="18" charset="0"/>
              </a:rPr>
              <a:t>Chaves</a:t>
            </a:r>
            <a:r>
              <a:rPr lang="en-GB" dirty="0" smtClean="0">
                <a:latin typeface="Garamond" panose="02020404030301010803" pitchFamily="18" charset="0"/>
              </a:rPr>
              <a:t> de Mello</a:t>
            </a:r>
          </a:p>
          <a:p>
            <a:r>
              <a:rPr lang="en-GB" b="1" dirty="0" err="1" smtClean="0">
                <a:latin typeface="Garamond" panose="02020404030301010803" pitchFamily="18" charset="0"/>
              </a:rPr>
              <a:t>Canudos</a:t>
            </a:r>
            <a:r>
              <a:rPr lang="en-GB" b="1" dirty="0" smtClean="0">
                <a:latin typeface="Garamond" panose="02020404030301010803" pitchFamily="18" charset="0"/>
              </a:rPr>
              <a:t> </a:t>
            </a:r>
            <a:r>
              <a:rPr lang="en-GB" b="1" dirty="0" smtClean="0">
                <a:latin typeface="Garamond" panose="02020404030301010803" pitchFamily="18" charset="0"/>
              </a:rPr>
              <a:t>War: </a:t>
            </a:r>
            <a:r>
              <a:rPr lang="en-GB" dirty="0" smtClean="0">
                <a:latin typeface="Garamond" panose="02020404030301010803" pitchFamily="18" charset="0"/>
              </a:rPr>
              <a:t>millenarian, monarchist religious community in Bahian </a:t>
            </a:r>
            <a:r>
              <a:rPr lang="en-GB" i="1" dirty="0" err="1" smtClean="0">
                <a:latin typeface="Garamond" panose="02020404030301010803" pitchFamily="18" charset="0"/>
              </a:rPr>
              <a:t>sertão</a:t>
            </a:r>
            <a:r>
              <a:rPr lang="en-GB" dirty="0" smtClean="0">
                <a:latin typeface="Garamond" panose="02020404030301010803" pitchFamily="18" charset="0"/>
              </a:rPr>
              <a:t> led by clergyman </a:t>
            </a:r>
            <a:r>
              <a:rPr lang="en-GB" b="1" dirty="0" err="1" smtClean="0">
                <a:latin typeface="Garamond" panose="02020404030301010803" pitchFamily="18" charset="0"/>
              </a:rPr>
              <a:t>Antônio</a:t>
            </a:r>
            <a:r>
              <a:rPr lang="en-GB" b="1" dirty="0" smtClean="0">
                <a:latin typeface="Garamond" panose="02020404030301010803" pitchFamily="18" charset="0"/>
              </a:rPr>
              <a:t> </a:t>
            </a:r>
            <a:r>
              <a:rPr lang="en-GB" b="1" dirty="0" err="1" smtClean="0">
                <a:latin typeface="Garamond" panose="02020404030301010803" pitchFamily="18" charset="0"/>
              </a:rPr>
              <a:t>Conselheiro</a:t>
            </a:r>
            <a:endParaRPr lang="en-GB" b="1" dirty="0" smtClean="0">
              <a:latin typeface="Garamond" panose="02020404030301010803" pitchFamily="18" charset="0"/>
            </a:endParaRPr>
          </a:p>
          <a:p>
            <a:r>
              <a:rPr lang="en-GB" dirty="0" smtClean="0">
                <a:latin typeface="Garamond" panose="02020404030301010803" pitchFamily="18" charset="0"/>
              </a:rPr>
              <a:t>Bloody war against local then national troops,; </a:t>
            </a:r>
            <a:r>
              <a:rPr lang="en-GB" b="1" dirty="0" smtClean="0">
                <a:latin typeface="Garamond" panose="02020404030301010803" pitchFamily="18" charset="0"/>
              </a:rPr>
              <a:t>all male inhabitants killed</a:t>
            </a:r>
          </a:p>
          <a:p>
            <a:r>
              <a:rPr lang="en-GB" dirty="0" err="1" smtClean="0">
                <a:latin typeface="Garamond" panose="02020404030301010803" pitchFamily="18" charset="0"/>
              </a:rPr>
              <a:t>Euclides</a:t>
            </a:r>
            <a:r>
              <a:rPr lang="en-GB" dirty="0" smtClean="0">
                <a:latin typeface="Garamond" panose="02020404030301010803" pitchFamily="18" charset="0"/>
              </a:rPr>
              <a:t> </a:t>
            </a:r>
            <a:r>
              <a:rPr lang="en-GB" dirty="0" err="1" smtClean="0">
                <a:latin typeface="Garamond" panose="02020404030301010803" pitchFamily="18" charset="0"/>
              </a:rPr>
              <a:t>da</a:t>
            </a:r>
            <a:r>
              <a:rPr lang="en-GB" dirty="0" smtClean="0">
                <a:latin typeface="Garamond" panose="02020404030301010803" pitchFamily="18" charset="0"/>
              </a:rPr>
              <a:t> Cunha</a:t>
            </a:r>
            <a:r>
              <a:rPr lang="en-GB" i="1" dirty="0" smtClean="0">
                <a:latin typeface="Garamond" panose="02020404030301010803" pitchFamily="18" charset="0"/>
              </a:rPr>
              <a:t> </a:t>
            </a:r>
            <a:r>
              <a:rPr lang="en-GB" b="1" i="1" dirty="0" smtClean="0">
                <a:latin typeface="Garamond" panose="02020404030301010803" pitchFamily="18" charset="0"/>
              </a:rPr>
              <a:t>Os </a:t>
            </a:r>
            <a:r>
              <a:rPr lang="en-GB" b="1" i="1" dirty="0" err="1" smtClean="0">
                <a:latin typeface="Garamond" panose="02020404030301010803" pitchFamily="18" charset="0"/>
              </a:rPr>
              <a:t>Sertões</a:t>
            </a:r>
            <a:r>
              <a:rPr lang="en-GB" b="1" i="1" dirty="0" smtClean="0">
                <a:latin typeface="Garamond" panose="02020404030301010803" pitchFamily="18" charset="0"/>
              </a:rPr>
              <a:t> </a:t>
            </a:r>
            <a:r>
              <a:rPr lang="en-GB" i="1" dirty="0" smtClean="0">
                <a:latin typeface="Garamond" panose="02020404030301010803" pitchFamily="18" charset="0"/>
              </a:rPr>
              <a:t>(Rebellion in the </a:t>
            </a:r>
            <a:r>
              <a:rPr lang="en-GB" i="1" dirty="0" err="1" smtClean="0">
                <a:latin typeface="Garamond" panose="02020404030301010803" pitchFamily="18" charset="0"/>
              </a:rPr>
              <a:t>Backlands</a:t>
            </a:r>
            <a:r>
              <a:rPr lang="en-GB" i="1" dirty="0" smtClean="0">
                <a:latin typeface="Garamond" panose="02020404030301010803" pitchFamily="18" charset="0"/>
              </a:rPr>
              <a:t>) </a:t>
            </a:r>
            <a:r>
              <a:rPr lang="en-GB" dirty="0" smtClean="0">
                <a:latin typeface="Garamond" panose="02020404030301010803" pitchFamily="18" charset="0"/>
              </a:rPr>
              <a:t>1902</a:t>
            </a:r>
          </a:p>
          <a:p>
            <a:r>
              <a:rPr lang="en-GB" dirty="0" smtClean="0">
                <a:latin typeface="Garamond" panose="02020404030301010803" pitchFamily="18" charset="0"/>
              </a:rPr>
              <a:t>Struggle between civilization and barbarism and between backwardness/ racial “progress”</a:t>
            </a:r>
          </a:p>
          <a:p>
            <a:pPr>
              <a:buNone/>
            </a:pPr>
            <a:endParaRPr lang="en-GB" dirty="0" smtClean="0">
              <a:latin typeface="Garamond" panose="02020404030301010803" pitchFamily="18" charset="0"/>
            </a:endParaRPr>
          </a:p>
          <a:p>
            <a:endParaRPr lang="en-GB" dirty="0" smtClean="0">
              <a:latin typeface="Garamond" panose="02020404030301010803" pitchFamily="18" charset="0"/>
            </a:endParaRPr>
          </a:p>
          <a:p>
            <a:endParaRPr lang="en-GB" b="1" i="1" dirty="0" smtClean="0"/>
          </a:p>
          <a:p>
            <a:endParaRPr lang="en-GB" dirty="0"/>
          </a:p>
        </p:txBody>
      </p:sp>
    </p:spTree>
    <p:extLst>
      <p:ext uri="{BB962C8B-B14F-4D97-AF65-F5344CB8AC3E}">
        <p14:creationId xmlns:p14="http://schemas.microsoft.com/office/powerpoint/2010/main" val="1098108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p:cNvPicPr>
            <a:picLocks noChangeAspect="1" noChangeArrowheads="1"/>
          </p:cNvPicPr>
          <p:nvPr/>
        </p:nvPicPr>
        <p:blipFill>
          <a:blip r:embed="rId3" cstate="print"/>
          <a:srcRect/>
          <a:stretch>
            <a:fillRect/>
          </a:stretch>
        </p:blipFill>
        <p:spPr bwMode="auto">
          <a:xfrm>
            <a:off x="1857356" y="285728"/>
            <a:ext cx="5572164" cy="6357981"/>
          </a:xfrm>
          <a:prstGeom prst="rect">
            <a:avLst/>
          </a:prstGeom>
          <a:noFill/>
          <a:ln w="9525">
            <a:noFill/>
            <a:miter lim="800000"/>
            <a:headEnd/>
            <a:tailEnd/>
          </a:ln>
          <a:effectLst/>
        </p:spPr>
      </p:pic>
    </p:spTree>
    <p:extLst>
      <p:ext uri="{BB962C8B-B14F-4D97-AF65-F5344CB8AC3E}">
        <p14:creationId xmlns:p14="http://schemas.microsoft.com/office/powerpoint/2010/main" val="196275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Abolition in official and popular memory</a:t>
            </a:r>
            <a:endParaRPr lang="en-GB" b="1" dirty="0"/>
          </a:p>
        </p:txBody>
      </p:sp>
      <p:sp>
        <p:nvSpPr>
          <p:cNvPr id="3" name="Content Placeholder 2"/>
          <p:cNvSpPr>
            <a:spLocks noGrp="1"/>
          </p:cNvSpPr>
          <p:nvPr>
            <p:ph idx="1"/>
          </p:nvPr>
        </p:nvSpPr>
        <p:spPr/>
        <p:txBody>
          <a:bodyPr>
            <a:normAutofit/>
          </a:bodyPr>
          <a:lstStyle/>
          <a:p>
            <a:r>
              <a:rPr lang="en-GB" sz="2100" b="1" dirty="0"/>
              <a:t>M</a:t>
            </a:r>
            <a:r>
              <a:rPr lang="en-GB" sz="2100" b="1" dirty="0" smtClean="0"/>
              <a:t>ajor </a:t>
            </a:r>
            <a:r>
              <a:rPr lang="en-GB" sz="2100" b="1" dirty="0" smtClean="0"/>
              <a:t>celebrations; </a:t>
            </a:r>
            <a:r>
              <a:rPr lang="en-GB" sz="2100" b="1" dirty="0" smtClean="0"/>
              <a:t>several </a:t>
            </a:r>
            <a:r>
              <a:rPr lang="en-GB" sz="2100" b="1" dirty="0"/>
              <a:t>days’ </a:t>
            </a:r>
            <a:r>
              <a:rPr lang="en-GB" sz="2100" b="1" dirty="0" smtClean="0"/>
              <a:t>holiday;  </a:t>
            </a:r>
            <a:r>
              <a:rPr lang="en-GB" sz="2100" b="1" dirty="0" smtClean="0"/>
              <a:t>struggle of the enslaved for legal freedom over hundreds of years is realised</a:t>
            </a:r>
          </a:p>
          <a:p>
            <a:r>
              <a:rPr lang="en-GB" sz="2100" b="1" dirty="0" smtClean="0"/>
              <a:t>13 </a:t>
            </a:r>
            <a:r>
              <a:rPr lang="en-GB" sz="2100" b="1" dirty="0"/>
              <a:t>May </a:t>
            </a:r>
            <a:r>
              <a:rPr lang="en-GB" sz="2100" b="1" dirty="0" smtClean="0"/>
              <a:t>celebrated </a:t>
            </a:r>
            <a:r>
              <a:rPr lang="en-GB" sz="2100" b="1" dirty="0"/>
              <a:t>by </a:t>
            </a:r>
            <a:r>
              <a:rPr lang="en-GB" sz="2100" b="1" dirty="0" smtClean="0"/>
              <a:t>Afro-Brazilians</a:t>
            </a:r>
            <a:r>
              <a:rPr lang="en-GB" sz="2100" dirty="0" smtClean="0"/>
              <a:t> </a:t>
            </a:r>
            <a:r>
              <a:rPr lang="en-GB" sz="2100" dirty="0"/>
              <a:t>for </a:t>
            </a:r>
            <a:r>
              <a:rPr lang="en-GB" sz="2100" dirty="0" smtClean="0"/>
              <a:t>100 years (later mainly replaced </a:t>
            </a:r>
            <a:r>
              <a:rPr lang="en-GB" sz="2100" dirty="0"/>
              <a:t>by 20 November, Zumbi’s </a:t>
            </a:r>
            <a:r>
              <a:rPr lang="en-GB" sz="2100" dirty="0" smtClean="0"/>
              <a:t>day)</a:t>
            </a:r>
          </a:p>
          <a:p>
            <a:r>
              <a:rPr lang="en-GB" sz="2100" dirty="0" smtClean="0"/>
              <a:t>Elites successfully inscribe public memory of abolition with </a:t>
            </a:r>
            <a:r>
              <a:rPr lang="en-GB" sz="2100" b="1" dirty="0" smtClean="0"/>
              <a:t>gratitude (notion of “freedoms given” </a:t>
            </a:r>
            <a:r>
              <a:rPr lang="en-GB" sz="2100" dirty="0" smtClean="0"/>
              <a:t>by generous “Redeemer” Princess Isabel, beneficent owners, or “heroic” [white] abolitionists</a:t>
            </a:r>
          </a:p>
          <a:p>
            <a:r>
              <a:rPr lang="en-GB" sz="2100" dirty="0" smtClean="0"/>
              <a:t>See e.g. </a:t>
            </a:r>
            <a:r>
              <a:rPr lang="en-GB" sz="2100" b="1" dirty="0" smtClean="0"/>
              <a:t>Marcus Wood, </a:t>
            </a:r>
            <a:r>
              <a:rPr lang="en-GB" sz="2100" b="1" i="1" dirty="0" smtClean="0"/>
              <a:t>The Horrible Gift of Freedom </a:t>
            </a:r>
            <a:r>
              <a:rPr lang="en-GB" sz="2100" b="1" dirty="0" smtClean="0"/>
              <a:t>(2010; in library)</a:t>
            </a:r>
            <a:endParaRPr lang="en-GB" sz="2100" dirty="0" smtClean="0"/>
          </a:p>
          <a:p>
            <a:r>
              <a:rPr lang="en-GB" sz="2100" dirty="0" smtClean="0"/>
              <a:t>From 1970s (e.g. Abdias do </a:t>
            </a:r>
            <a:r>
              <a:rPr lang="en-GB" sz="2100" dirty="0" err="1" smtClean="0"/>
              <a:t>Nascimento</a:t>
            </a:r>
            <a:r>
              <a:rPr lang="en-GB" sz="2100" dirty="0" smtClean="0"/>
              <a:t>): new focus on “</a:t>
            </a:r>
            <a:r>
              <a:rPr lang="en-GB" sz="2100" b="1" dirty="0" smtClean="0"/>
              <a:t>freedoms won”: see e.g. Kim Butler, </a:t>
            </a:r>
            <a:r>
              <a:rPr lang="en-GB" sz="2100" b="1" i="1" dirty="0" smtClean="0"/>
              <a:t>Freedoms Given, Freedoms Won: Afro-Brazilians in Post-Abolition Sao Paulo and Salvador </a:t>
            </a:r>
            <a:r>
              <a:rPr lang="en-GB" sz="2100" b="1" dirty="0" smtClean="0"/>
              <a:t>(1998 – in library)</a:t>
            </a:r>
          </a:p>
          <a:p>
            <a:r>
              <a:rPr lang="en-GB" sz="2100" b="1" dirty="0" smtClean="0"/>
              <a:t>On these issues see “Funding Freedom,” Castilho and Cowling 2010.</a:t>
            </a:r>
            <a:endParaRPr lang="en-GB" sz="2100" dirty="0" smtClean="0"/>
          </a:p>
          <a:p>
            <a:pPr>
              <a:buNone/>
            </a:pPr>
            <a:endParaRPr lang="en-GB" sz="2100" dirty="0" smtClean="0"/>
          </a:p>
          <a:p>
            <a:endParaRPr lang="en-GB" sz="2100" b="1" dirty="0"/>
          </a:p>
        </p:txBody>
      </p:sp>
    </p:spTree>
    <p:extLst>
      <p:ext uri="{BB962C8B-B14F-4D97-AF65-F5344CB8AC3E}">
        <p14:creationId xmlns:p14="http://schemas.microsoft.com/office/powerpoint/2010/main" val="1411886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latin typeface="Garamond" panose="02020404030301010803" pitchFamily="18" charset="0"/>
              </a:rPr>
              <a:t>Racial conceptualisations of Brazil’s future</a:t>
            </a:r>
            <a:endParaRPr lang="en-GB" b="1" dirty="0">
              <a:latin typeface="Garamond" panose="02020404030301010803" pitchFamily="18" charset="0"/>
            </a:endParaRPr>
          </a:p>
        </p:txBody>
      </p:sp>
      <p:sp>
        <p:nvSpPr>
          <p:cNvPr id="3" name="Content Placeholder 2"/>
          <p:cNvSpPr>
            <a:spLocks noGrp="1"/>
          </p:cNvSpPr>
          <p:nvPr>
            <p:ph idx="1"/>
          </p:nvPr>
        </p:nvSpPr>
        <p:spPr/>
        <p:txBody>
          <a:bodyPr>
            <a:normAutofit fontScale="85000" lnSpcReduction="20000"/>
          </a:bodyPr>
          <a:lstStyle/>
          <a:p>
            <a:r>
              <a:rPr lang="en-GB" b="1" dirty="0">
                <a:latin typeface="Garamond" panose="02020404030301010803" pitchFamily="18" charset="0"/>
              </a:rPr>
              <a:t>Notions of “redemption” </a:t>
            </a:r>
            <a:r>
              <a:rPr lang="en-GB" b="1" dirty="0" smtClean="0">
                <a:latin typeface="Garamond" panose="02020404030301010803" pitchFamily="18" charset="0"/>
              </a:rPr>
              <a:t>among </a:t>
            </a:r>
            <a:r>
              <a:rPr lang="en-GB" b="1" dirty="0">
                <a:latin typeface="Garamond" panose="02020404030301010803" pitchFamily="18" charset="0"/>
              </a:rPr>
              <a:t>abolitionists: if slavery abolished, all the ills of the past will be healed </a:t>
            </a:r>
            <a:endParaRPr lang="en-GB" dirty="0" smtClean="0">
              <a:latin typeface="Garamond" panose="02020404030301010803" pitchFamily="18" charset="0"/>
            </a:endParaRPr>
          </a:p>
          <a:p>
            <a:r>
              <a:rPr lang="en-GB" b="1" dirty="0" smtClean="0">
                <a:latin typeface="Garamond" panose="02020404030301010803" pitchFamily="18" charset="0"/>
              </a:rPr>
              <a:t>Some </a:t>
            </a:r>
            <a:r>
              <a:rPr lang="en-GB" b="1" dirty="0">
                <a:latin typeface="Garamond" panose="02020404030301010803" pitchFamily="18" charset="0"/>
              </a:rPr>
              <a:t>calls for</a:t>
            </a:r>
            <a:r>
              <a:rPr lang="en-GB" dirty="0">
                <a:latin typeface="Garamond" panose="02020404030301010803" pitchFamily="18" charset="0"/>
              </a:rPr>
              <a:t> </a:t>
            </a:r>
            <a:r>
              <a:rPr lang="en-GB" b="1" dirty="0">
                <a:latin typeface="Garamond" panose="02020404030301010803" pitchFamily="18" charset="0"/>
              </a:rPr>
              <a:t>broader social reform (e.g. </a:t>
            </a:r>
            <a:r>
              <a:rPr lang="en-GB" b="1" dirty="0" smtClean="0">
                <a:latin typeface="Garamond" panose="02020404030301010803" pitchFamily="18" charset="0"/>
              </a:rPr>
              <a:t>by mulatto engineer and abolitionist, </a:t>
            </a:r>
            <a:r>
              <a:rPr lang="es-PR" b="1" dirty="0">
                <a:latin typeface="Garamond" panose="02020404030301010803" pitchFamily="18" charset="0"/>
              </a:rPr>
              <a:t>André </a:t>
            </a:r>
            <a:r>
              <a:rPr lang="es-PR" b="1" dirty="0" err="1">
                <a:latin typeface="Garamond" panose="02020404030301010803" pitchFamily="18" charset="0"/>
              </a:rPr>
              <a:t>Rebouças</a:t>
            </a:r>
            <a:r>
              <a:rPr lang="en-GB" b="1" dirty="0" smtClean="0">
                <a:latin typeface="Garamond" panose="02020404030301010803" pitchFamily="18" charset="0"/>
              </a:rPr>
              <a:t>) but not heeded</a:t>
            </a:r>
            <a:endParaRPr lang="en-GB" dirty="0" smtClean="0">
              <a:latin typeface="Garamond" panose="02020404030301010803" pitchFamily="18" charset="0"/>
            </a:endParaRPr>
          </a:p>
          <a:p>
            <a:r>
              <a:rPr lang="en-GB" b="1" dirty="0" smtClean="0">
                <a:latin typeface="Garamond" panose="02020404030301010803" pitchFamily="18" charset="0"/>
              </a:rPr>
              <a:t>Many abolitionists are also racists (anti-slavery but also anti-slave)</a:t>
            </a:r>
            <a:endParaRPr lang="en-GB" b="1" dirty="0">
              <a:latin typeface="Garamond" panose="02020404030301010803" pitchFamily="18" charset="0"/>
            </a:endParaRPr>
          </a:p>
          <a:p>
            <a:r>
              <a:rPr lang="en-GB" b="1" dirty="0" smtClean="0">
                <a:latin typeface="Garamond" panose="02020404030301010803" pitchFamily="18" charset="0"/>
              </a:rPr>
              <a:t>Whiteness is equated with social and economic progress; “whitening” </a:t>
            </a:r>
            <a:r>
              <a:rPr lang="en-GB" dirty="0" smtClean="0">
                <a:latin typeface="Garamond" panose="02020404030301010803" pitchFamily="18" charset="0"/>
              </a:rPr>
              <a:t>remains the aim until the 1930s; embarrassment/ confusion about how to deal with Brazil’s history of </a:t>
            </a:r>
            <a:r>
              <a:rPr lang="en-GB" b="1" dirty="0" smtClean="0">
                <a:latin typeface="Garamond" panose="02020404030301010803" pitchFamily="18" charset="0"/>
              </a:rPr>
              <a:t>race mixture. </a:t>
            </a:r>
            <a:endParaRPr lang="en-GB" dirty="0" smtClean="0">
              <a:latin typeface="Garamond" panose="02020404030301010803" pitchFamily="18" charset="0"/>
            </a:endParaRPr>
          </a:p>
          <a:p>
            <a:endParaRPr lang="en-GB" dirty="0">
              <a:latin typeface="Garamond" panose="02020404030301010803" pitchFamily="18" charset="0"/>
            </a:endParaRPr>
          </a:p>
        </p:txBody>
      </p:sp>
    </p:spTree>
    <p:extLst>
      <p:ext uri="{BB962C8B-B14F-4D97-AF65-F5344CB8AC3E}">
        <p14:creationId xmlns:p14="http://schemas.microsoft.com/office/powerpoint/2010/main" val="3476533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Camillia\Documents\Publications, papers and presentations\My papers and presentations\Museu Nacional 2009\Images\Images Revista Illustrada 06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750" y="500063"/>
            <a:ext cx="85709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Box 3"/>
          <p:cNvSpPr txBox="1">
            <a:spLocks noChangeArrowheads="1"/>
          </p:cNvSpPr>
          <p:nvPr/>
        </p:nvSpPr>
        <p:spPr bwMode="auto">
          <a:xfrm>
            <a:off x="214313" y="5786438"/>
            <a:ext cx="85725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pt-BR" altLang="en-US" b="1">
                <a:latin typeface="Constantia" panose="02030602050306030303" pitchFamily="18" charset="0"/>
              </a:rPr>
              <a:t>Emancipation ceremony held through “Livro de Ouro” municipal emancipation fund, 2 December 1886. </a:t>
            </a:r>
          </a:p>
          <a:p>
            <a:pPr eaLnBrk="1" hangingPunct="1"/>
            <a:r>
              <a:rPr lang="pt-BR" altLang="en-US" i="1">
                <a:latin typeface="Constantia" panose="02030602050306030303" pitchFamily="18" charset="0"/>
              </a:rPr>
              <a:t>A Revista Illustrada</a:t>
            </a:r>
            <a:r>
              <a:rPr lang="pt-BR" altLang="en-US">
                <a:latin typeface="Constantia" panose="02030602050306030303" pitchFamily="18" charset="0"/>
              </a:rPr>
              <a:t>, 8 dezembro (no. 444): p. 8</a:t>
            </a:r>
            <a:endParaRPr lang="en-GB" altLang="en-US">
              <a:latin typeface="Constantia" panose="02030602050306030303" pitchFamily="18" charset="0"/>
            </a:endParaRPr>
          </a:p>
          <a:p>
            <a:pPr eaLnBrk="1" hangingPunct="1"/>
            <a:endParaRPr lang="en-GB" altLang="en-US">
              <a:latin typeface="Constantia" panose="02030602050306030303" pitchFamily="18" charset="0"/>
            </a:endParaRPr>
          </a:p>
        </p:txBody>
      </p:sp>
    </p:spTree>
    <p:extLst>
      <p:ext uri="{BB962C8B-B14F-4D97-AF65-F5344CB8AC3E}">
        <p14:creationId xmlns:p14="http://schemas.microsoft.com/office/powerpoint/2010/main" val="29336156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Liberal Silvio Romero, writing in 1880:</a:t>
            </a:r>
            <a:endParaRPr lang="en-GB" b="1"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a:t>“...future victory in the life </a:t>
            </a:r>
            <a:r>
              <a:rPr lang="en-GB" dirty="0" smtClean="0"/>
              <a:t>struggle </a:t>
            </a:r>
            <a:r>
              <a:rPr lang="en-GB" dirty="0"/>
              <a:t>among </a:t>
            </a:r>
            <a:r>
              <a:rPr lang="en-GB" dirty="0" smtClean="0"/>
              <a:t>us </a:t>
            </a:r>
            <a:r>
              <a:rPr lang="en-GB" dirty="0"/>
              <a:t>will belong to the white. </a:t>
            </a:r>
            <a:r>
              <a:rPr lang="en-GB" dirty="0" smtClean="0"/>
              <a:t>... the </a:t>
            </a:r>
            <a:r>
              <a:rPr lang="en-GB" dirty="0"/>
              <a:t>white type will continue to predominate by natural selection until it emerges pure and beautiful as in the old world… when it has totally acclimatized on this continent. Two factors will contribute to this process: on the one hand the abolition of the slave trade and the continuous disappearance of the Indians, and on the other hand European immigration</a:t>
            </a:r>
            <a:r>
              <a:rPr lang="en-GB" dirty="0" smtClean="0"/>
              <a:t>!” </a:t>
            </a:r>
          </a:p>
          <a:p>
            <a:pPr marL="0" indent="0">
              <a:buNone/>
            </a:pPr>
            <a:r>
              <a:rPr lang="en-GB" dirty="0" smtClean="0"/>
              <a:t>[quoted in Skidmore, </a:t>
            </a:r>
            <a:r>
              <a:rPr lang="en-GB" i="1" dirty="0" smtClean="0"/>
              <a:t>Black into White</a:t>
            </a:r>
            <a:r>
              <a:rPr lang="en-GB" dirty="0" smtClean="0"/>
              <a:t>, 36-7]</a:t>
            </a:r>
            <a:endParaRPr lang="en-GB" dirty="0"/>
          </a:p>
          <a:p>
            <a:endParaRPr lang="en-GB" dirty="0"/>
          </a:p>
        </p:txBody>
      </p:sp>
    </p:spTree>
    <p:extLst>
      <p:ext uri="{BB962C8B-B14F-4D97-AF65-F5344CB8AC3E}">
        <p14:creationId xmlns:p14="http://schemas.microsoft.com/office/powerpoint/2010/main" val="4084697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latin typeface="Garamond" panose="02020404030301010803" pitchFamily="18" charset="0"/>
              </a:rPr>
              <a:t>Useful reading about positivism</a:t>
            </a:r>
            <a:endParaRPr lang="en-GB" b="1" dirty="0">
              <a:latin typeface="Garamond" panose="02020404030301010803" pitchFamily="18" charset="0"/>
            </a:endParaRPr>
          </a:p>
        </p:txBody>
      </p:sp>
      <p:sp>
        <p:nvSpPr>
          <p:cNvPr id="5" name="Content Placeholder 4"/>
          <p:cNvSpPr>
            <a:spLocks noGrp="1"/>
          </p:cNvSpPr>
          <p:nvPr>
            <p:ph idx="1"/>
          </p:nvPr>
        </p:nvSpPr>
        <p:spPr/>
        <p:txBody>
          <a:bodyPr/>
          <a:lstStyle/>
          <a:p>
            <a:r>
              <a:rPr lang="en-GB" b="1" dirty="0">
                <a:latin typeface="Garamond" panose="02020404030301010803" pitchFamily="18" charset="0"/>
              </a:rPr>
              <a:t>Todd </a:t>
            </a:r>
            <a:r>
              <a:rPr lang="en-GB" b="1" dirty="0" err="1">
                <a:latin typeface="Garamond" panose="02020404030301010803" pitchFamily="18" charset="0"/>
              </a:rPr>
              <a:t>Diacon</a:t>
            </a:r>
            <a:r>
              <a:rPr lang="en-GB" b="1" dirty="0">
                <a:latin typeface="Garamond" panose="02020404030301010803" pitchFamily="18" charset="0"/>
              </a:rPr>
              <a:t>, </a:t>
            </a:r>
            <a:r>
              <a:rPr lang="en-GB" b="1" i="1" dirty="0">
                <a:latin typeface="Garamond" panose="02020404030301010803" pitchFamily="18" charset="0"/>
              </a:rPr>
              <a:t>Stringing Together a </a:t>
            </a:r>
            <a:r>
              <a:rPr lang="en-GB" b="1" i="1" dirty="0" smtClean="0">
                <a:latin typeface="Garamond" panose="02020404030301010803" pitchFamily="18" charset="0"/>
              </a:rPr>
              <a:t>Nation: </a:t>
            </a:r>
            <a:r>
              <a:rPr lang="en-GB" b="1" i="1" dirty="0" err="1" smtClean="0">
                <a:latin typeface="Garamond" panose="02020404030301010803" pitchFamily="18" charset="0"/>
              </a:rPr>
              <a:t>Candido</a:t>
            </a:r>
            <a:r>
              <a:rPr lang="en-GB" b="1" i="1" dirty="0" smtClean="0">
                <a:latin typeface="Garamond" panose="02020404030301010803" pitchFamily="18" charset="0"/>
              </a:rPr>
              <a:t> Mariano da Silva </a:t>
            </a:r>
            <a:r>
              <a:rPr lang="en-GB" b="1" i="1" dirty="0" err="1" smtClean="0">
                <a:latin typeface="Garamond" panose="02020404030301010803" pitchFamily="18" charset="0"/>
              </a:rPr>
              <a:t>Rondon</a:t>
            </a:r>
            <a:r>
              <a:rPr lang="en-GB" b="1" i="1" dirty="0" smtClean="0">
                <a:latin typeface="Garamond" panose="02020404030301010803" pitchFamily="18" charset="0"/>
              </a:rPr>
              <a:t> and the Construction of Modern Brazil, 1906-1930 </a:t>
            </a:r>
            <a:r>
              <a:rPr lang="en-GB" b="1" dirty="0" smtClean="0">
                <a:latin typeface="Garamond" panose="02020404030301010803" pitchFamily="18" charset="0"/>
              </a:rPr>
              <a:t>(Duke University Press, 2004) Introduction &amp; chapter 4 (library scans page) </a:t>
            </a:r>
            <a:endParaRPr lang="en-GB" b="1" dirty="0">
              <a:latin typeface="Garamond" panose="02020404030301010803" pitchFamily="18" charset="0"/>
            </a:endParaRPr>
          </a:p>
        </p:txBody>
      </p:sp>
    </p:spTree>
    <p:extLst>
      <p:ext uri="{BB962C8B-B14F-4D97-AF65-F5344CB8AC3E}">
        <p14:creationId xmlns:p14="http://schemas.microsoft.com/office/powerpoint/2010/main" val="3597516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latin typeface="Garamond" panose="02020404030301010803" pitchFamily="18" charset="0"/>
              </a:rPr>
              <a:t>Aftermath </a:t>
            </a:r>
            <a:r>
              <a:rPr lang="en-GB" b="1" dirty="0" smtClean="0">
                <a:latin typeface="Garamond" panose="02020404030301010803" pitchFamily="18" charset="0"/>
              </a:rPr>
              <a:t>of abolition </a:t>
            </a:r>
            <a:endParaRPr lang="en-GB" b="1" dirty="0">
              <a:latin typeface="Garamond" panose="02020404030301010803" pitchFamily="18" charset="0"/>
            </a:endParaRPr>
          </a:p>
        </p:txBody>
      </p:sp>
      <p:sp>
        <p:nvSpPr>
          <p:cNvPr id="3" name="Content Placeholder 2"/>
          <p:cNvSpPr>
            <a:spLocks noGrp="1"/>
          </p:cNvSpPr>
          <p:nvPr>
            <p:ph idx="1"/>
          </p:nvPr>
        </p:nvSpPr>
        <p:spPr/>
        <p:txBody>
          <a:bodyPr>
            <a:normAutofit fontScale="77500" lnSpcReduction="20000"/>
          </a:bodyPr>
          <a:lstStyle/>
          <a:p>
            <a:r>
              <a:rPr lang="en-GB" dirty="0" smtClean="0">
                <a:latin typeface="Garamond" panose="02020404030301010803" pitchFamily="18" charset="0"/>
              </a:rPr>
              <a:t>No land or education for former slaves</a:t>
            </a:r>
          </a:p>
          <a:p>
            <a:r>
              <a:rPr lang="en-GB" dirty="0" smtClean="0">
                <a:latin typeface="Garamond" panose="02020404030301010803" pitchFamily="18" charset="0"/>
              </a:rPr>
              <a:t>Decline </a:t>
            </a:r>
            <a:r>
              <a:rPr lang="en-GB" dirty="0">
                <a:latin typeface="Garamond" panose="02020404030301010803" pitchFamily="18" charset="0"/>
              </a:rPr>
              <a:t>of older coffee regions (Rio de Janeiro</a:t>
            </a:r>
            <a:r>
              <a:rPr lang="en-GB" dirty="0" smtClean="0">
                <a:latin typeface="Garamond" panose="02020404030301010803" pitchFamily="18" charset="0"/>
              </a:rPr>
              <a:t>) </a:t>
            </a:r>
          </a:p>
          <a:p>
            <a:r>
              <a:rPr lang="en-GB" dirty="0" smtClean="0">
                <a:latin typeface="Garamond" panose="02020404030301010803" pitchFamily="18" charset="0"/>
              </a:rPr>
              <a:t>Popularity of monarchy among many popular sectors, but some regional elites feel betrayed</a:t>
            </a:r>
          </a:p>
          <a:p>
            <a:r>
              <a:rPr lang="en-GB" dirty="0" smtClean="0">
                <a:latin typeface="Garamond" panose="02020404030301010803" pitchFamily="18" charset="0"/>
              </a:rPr>
              <a:t>elsewhere </a:t>
            </a:r>
            <a:r>
              <a:rPr lang="en-GB" b="1" dirty="0">
                <a:latin typeface="Garamond" panose="02020404030301010803" pitchFamily="18" charset="0"/>
              </a:rPr>
              <a:t>coffee economy thrives</a:t>
            </a:r>
            <a:r>
              <a:rPr lang="en-GB" dirty="0">
                <a:latin typeface="Garamond" panose="02020404030301010803" pitchFamily="18" charset="0"/>
              </a:rPr>
              <a:t> (</a:t>
            </a:r>
            <a:r>
              <a:rPr lang="en-GB" b="1" dirty="0">
                <a:latin typeface="Garamond" panose="02020404030301010803" pitchFamily="18" charset="0"/>
              </a:rPr>
              <a:t>S Paulo </a:t>
            </a:r>
            <a:r>
              <a:rPr lang="en-GB" dirty="0">
                <a:latin typeface="Garamond" panose="02020404030301010803" pitchFamily="18" charset="0"/>
              </a:rPr>
              <a:t>especially)</a:t>
            </a:r>
          </a:p>
          <a:p>
            <a:r>
              <a:rPr lang="en-GB" b="1" dirty="0">
                <a:latin typeface="Garamond" panose="02020404030301010803" pitchFamily="18" charset="0"/>
              </a:rPr>
              <a:t>Paves way for mass immigration </a:t>
            </a:r>
            <a:r>
              <a:rPr lang="en-GB" b="1" dirty="0" smtClean="0">
                <a:latin typeface="Garamond" panose="02020404030301010803" pitchFamily="18" charset="0"/>
              </a:rPr>
              <a:t>schemes…</a:t>
            </a:r>
            <a:endParaRPr lang="en-GB" dirty="0" smtClean="0">
              <a:latin typeface="Garamond" panose="02020404030301010803" pitchFamily="18" charset="0"/>
            </a:endParaRPr>
          </a:p>
          <a:p>
            <a:pPr lvl="0"/>
            <a:r>
              <a:rPr lang="en-GB" b="1" dirty="0">
                <a:latin typeface="Garamond" panose="02020404030301010803" pitchFamily="18" charset="0"/>
              </a:rPr>
              <a:t>194,000 immigrants arrive in the 1870s, 454,000 in the 1880s. </a:t>
            </a:r>
            <a:endParaRPr lang="en-GB" dirty="0">
              <a:latin typeface="Garamond" panose="02020404030301010803" pitchFamily="18" charset="0"/>
            </a:endParaRPr>
          </a:p>
          <a:p>
            <a:pPr lvl="0"/>
            <a:r>
              <a:rPr lang="en-GB" b="1" dirty="0" smtClean="0">
                <a:latin typeface="Garamond" panose="02020404030301010803" pitchFamily="18" charset="0"/>
              </a:rPr>
              <a:t>Sao Paulo’s </a:t>
            </a:r>
            <a:r>
              <a:rPr lang="en-GB" b="1" dirty="0">
                <a:latin typeface="Garamond" panose="02020404030301010803" pitchFamily="18" charset="0"/>
              </a:rPr>
              <a:t>population is 1.4 M by 1890, 4.6M by 1920, mainly due to immigration. </a:t>
            </a:r>
            <a:endParaRPr lang="en-GB" dirty="0">
              <a:latin typeface="Garamond" panose="02020404030301010803" pitchFamily="18" charset="0"/>
            </a:endParaRPr>
          </a:p>
          <a:p>
            <a:r>
              <a:rPr lang="es-PR" b="1" dirty="0" err="1">
                <a:latin typeface="Garamond" panose="02020404030301010803" pitchFamily="18" charset="0"/>
              </a:rPr>
              <a:t>Economic</a:t>
            </a:r>
            <a:r>
              <a:rPr lang="es-PR" b="1" dirty="0">
                <a:latin typeface="Garamond" panose="02020404030301010803" pitchFamily="18" charset="0"/>
              </a:rPr>
              <a:t> </a:t>
            </a:r>
            <a:r>
              <a:rPr lang="es-PR" b="1" dirty="0" err="1">
                <a:latin typeface="Garamond" panose="02020404030301010803" pitchFamily="18" charset="0"/>
              </a:rPr>
              <a:t>recession</a:t>
            </a:r>
            <a:r>
              <a:rPr lang="es-PR" b="1" dirty="0">
                <a:latin typeface="Garamond" panose="02020404030301010803" pitchFamily="18" charset="0"/>
              </a:rPr>
              <a:t> </a:t>
            </a:r>
            <a:r>
              <a:rPr lang="es-PR" b="1" dirty="0" err="1">
                <a:latin typeface="Garamond" panose="02020404030301010803" pitchFamily="18" charset="0"/>
              </a:rPr>
              <a:t>between</a:t>
            </a:r>
            <a:r>
              <a:rPr lang="es-PR" b="1" dirty="0">
                <a:latin typeface="Garamond" panose="02020404030301010803" pitchFamily="18" charset="0"/>
              </a:rPr>
              <a:t> 1885 and 1888, </a:t>
            </a:r>
            <a:r>
              <a:rPr lang="es-PR" b="1" dirty="0" err="1">
                <a:latin typeface="Garamond" panose="02020404030301010803" pitchFamily="18" charset="0"/>
              </a:rPr>
              <a:t>but</a:t>
            </a:r>
            <a:r>
              <a:rPr lang="es-PR" b="1" dirty="0">
                <a:latin typeface="Garamond" panose="02020404030301010803" pitchFamily="18" charset="0"/>
              </a:rPr>
              <a:t> </a:t>
            </a:r>
            <a:r>
              <a:rPr lang="es-PR" b="1" dirty="0" err="1">
                <a:latin typeface="Garamond" panose="02020404030301010803" pitchFamily="18" charset="0"/>
              </a:rPr>
              <a:t>recovery</a:t>
            </a:r>
            <a:r>
              <a:rPr lang="es-PR" b="1" dirty="0">
                <a:latin typeface="Garamond" panose="02020404030301010803" pitchFamily="18" charset="0"/>
              </a:rPr>
              <a:t> and </a:t>
            </a:r>
            <a:r>
              <a:rPr lang="es-PR" b="1" dirty="0" err="1">
                <a:latin typeface="Garamond" panose="02020404030301010803" pitchFamily="18" charset="0"/>
              </a:rPr>
              <a:t>growth</a:t>
            </a:r>
            <a:r>
              <a:rPr lang="es-PR" b="1" dirty="0">
                <a:latin typeface="Garamond" panose="02020404030301010803" pitchFamily="18" charset="0"/>
              </a:rPr>
              <a:t> </a:t>
            </a:r>
            <a:r>
              <a:rPr lang="es-PR" b="1" dirty="0" err="1">
                <a:latin typeface="Garamond" panose="02020404030301010803" pitchFamily="18" charset="0"/>
              </a:rPr>
              <a:t>again</a:t>
            </a:r>
            <a:r>
              <a:rPr lang="es-PR" b="1" dirty="0">
                <a:latin typeface="Garamond" panose="02020404030301010803" pitchFamily="18" charset="0"/>
              </a:rPr>
              <a:t> </a:t>
            </a:r>
            <a:r>
              <a:rPr lang="es-PR" b="1" dirty="0" err="1">
                <a:latin typeface="Garamond" panose="02020404030301010803" pitchFamily="18" charset="0"/>
              </a:rPr>
              <a:t>by</a:t>
            </a:r>
            <a:r>
              <a:rPr lang="es-PR" b="1" dirty="0">
                <a:latin typeface="Garamond" panose="02020404030301010803" pitchFamily="18" charset="0"/>
              </a:rPr>
              <a:t> </a:t>
            </a:r>
            <a:r>
              <a:rPr lang="es-PR" b="1" dirty="0" smtClean="0">
                <a:latin typeface="Garamond" panose="02020404030301010803" pitchFamily="18" charset="0"/>
              </a:rPr>
              <a:t>1889</a:t>
            </a:r>
            <a:endParaRPr lang="en-GB" dirty="0">
              <a:latin typeface="Garamond" panose="02020404030301010803" pitchFamily="18" charset="0"/>
            </a:endParaRPr>
          </a:p>
          <a:p>
            <a:endParaRPr lang="en-GB" dirty="0">
              <a:latin typeface="Garamond" panose="02020404030301010803" pitchFamily="18" charset="0"/>
            </a:endParaRPr>
          </a:p>
        </p:txBody>
      </p:sp>
    </p:spTree>
    <p:extLst>
      <p:ext uri="{BB962C8B-B14F-4D97-AF65-F5344CB8AC3E}">
        <p14:creationId xmlns:p14="http://schemas.microsoft.com/office/powerpoint/2010/main" val="612106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Garamond" panose="02020404030301010803" pitchFamily="18" charset="0"/>
              </a:rPr>
              <a:t>Electoral reform, 1881</a:t>
            </a:r>
            <a:endParaRPr lang="en-GB" b="1" dirty="0">
              <a:latin typeface="Garamond" panose="02020404030301010803" pitchFamily="18" charset="0"/>
            </a:endParaRPr>
          </a:p>
        </p:txBody>
      </p:sp>
      <p:sp>
        <p:nvSpPr>
          <p:cNvPr id="3" name="Content Placeholder 2"/>
          <p:cNvSpPr>
            <a:spLocks noGrp="1"/>
          </p:cNvSpPr>
          <p:nvPr>
            <p:ph idx="1"/>
          </p:nvPr>
        </p:nvSpPr>
        <p:spPr/>
        <p:txBody>
          <a:bodyPr>
            <a:normAutofit fontScale="92500" lnSpcReduction="20000"/>
          </a:bodyPr>
          <a:lstStyle/>
          <a:p>
            <a:r>
              <a:rPr lang="en-GB" dirty="0" smtClean="0">
                <a:latin typeface="Garamond" panose="02020404030301010803" pitchFamily="18" charset="0"/>
              </a:rPr>
              <a:t>1878 Liberals return to power after 10 years in opposition</a:t>
            </a:r>
          </a:p>
          <a:p>
            <a:r>
              <a:rPr lang="en-GB" dirty="0" smtClean="0">
                <a:latin typeface="Garamond" panose="02020404030301010803" pitchFamily="18" charset="0"/>
              </a:rPr>
              <a:t>They propose electoral reform: </a:t>
            </a:r>
            <a:r>
              <a:rPr lang="en-GB" b="1" dirty="0" smtClean="0">
                <a:latin typeface="Garamond" panose="02020404030301010803" pitchFamily="18" charset="0"/>
              </a:rPr>
              <a:t>direct elections</a:t>
            </a:r>
            <a:r>
              <a:rPr lang="en-GB" dirty="0" smtClean="0">
                <a:latin typeface="Garamond" panose="02020404030301010803" pitchFamily="18" charset="0"/>
              </a:rPr>
              <a:t> to eliminate the distinction between voters and electors</a:t>
            </a:r>
          </a:p>
          <a:p>
            <a:r>
              <a:rPr lang="en-GB" dirty="0">
                <a:latin typeface="Garamond" panose="02020404030301010803" pitchFamily="18" charset="0"/>
              </a:rPr>
              <a:t>Aim is partly to </a:t>
            </a:r>
            <a:r>
              <a:rPr lang="en-GB" b="1" dirty="0">
                <a:latin typeface="Garamond" panose="02020404030301010803" pitchFamily="18" charset="0"/>
              </a:rPr>
              <a:t>remove rural “barons” from power</a:t>
            </a:r>
            <a:r>
              <a:rPr lang="en-GB" dirty="0">
                <a:latin typeface="Garamond" panose="02020404030301010803" pitchFamily="18" charset="0"/>
              </a:rPr>
              <a:t>; replace corporate patriarchal household voting with urban independent </a:t>
            </a:r>
            <a:r>
              <a:rPr lang="en-GB" dirty="0" smtClean="0">
                <a:latin typeface="Garamond" panose="02020404030301010803" pitchFamily="18" charset="0"/>
              </a:rPr>
              <a:t>votes</a:t>
            </a:r>
          </a:p>
          <a:p>
            <a:r>
              <a:rPr lang="en-GB" dirty="0" smtClean="0">
                <a:latin typeface="Garamond" panose="02020404030301010803" pitchFamily="18" charset="0"/>
              </a:rPr>
              <a:t>BUT: they also aim to exclude the poorest and former slaves</a:t>
            </a:r>
          </a:p>
          <a:p>
            <a:r>
              <a:rPr lang="en-GB" dirty="0" smtClean="0">
                <a:latin typeface="Garamond" panose="02020404030301010803" pitchFamily="18" charset="0"/>
              </a:rPr>
              <a:t>propose a </a:t>
            </a:r>
            <a:r>
              <a:rPr lang="en-GB" b="1" dirty="0" smtClean="0">
                <a:latin typeface="Garamond" panose="02020404030301010803" pitchFamily="18" charset="0"/>
              </a:rPr>
              <a:t>literacy </a:t>
            </a:r>
            <a:r>
              <a:rPr lang="en-GB" dirty="0" smtClean="0">
                <a:latin typeface="Garamond" panose="02020404030301010803" pitchFamily="18" charset="0"/>
              </a:rPr>
              <a:t>requirement…</a:t>
            </a:r>
          </a:p>
          <a:p>
            <a:endParaRPr lang="en-GB" dirty="0" smtClean="0">
              <a:latin typeface="Garamond" panose="02020404030301010803" pitchFamily="18" charset="0"/>
            </a:endParaRPr>
          </a:p>
        </p:txBody>
      </p:sp>
    </p:spTree>
    <p:extLst>
      <p:ext uri="{BB962C8B-B14F-4D97-AF65-F5344CB8AC3E}">
        <p14:creationId xmlns:p14="http://schemas.microsoft.com/office/powerpoint/2010/main" val="660565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1416</Words>
  <Application>Microsoft Office PowerPoint</Application>
  <PresentationFormat>On-screen Show (4:3)</PresentationFormat>
  <Paragraphs>78</Paragraphs>
  <Slides>16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Constantia</vt:lpstr>
      <vt:lpstr>Garamond</vt:lpstr>
      <vt:lpstr>Office Theme</vt:lpstr>
      <vt:lpstr>   Week 10:   The Advent of the Republic</vt:lpstr>
      <vt:lpstr>PowerPoint Presentation</vt:lpstr>
      <vt:lpstr>Abolition in official and popular memory</vt:lpstr>
      <vt:lpstr>Racial conceptualisations of Brazil’s future</vt:lpstr>
      <vt:lpstr>PowerPoint Presentation</vt:lpstr>
      <vt:lpstr>Liberal Silvio Romero, writing in 1880:</vt:lpstr>
      <vt:lpstr>Useful reading about positivism</vt:lpstr>
      <vt:lpstr>Aftermath of abolition </vt:lpstr>
      <vt:lpstr>Electoral reform, 1881</vt:lpstr>
      <vt:lpstr>Ideas about voting and literacy</vt:lpstr>
      <vt:lpstr>Results of Electoral Reform law (passed 9 January, 1881)</vt:lpstr>
      <vt:lpstr>From Empire to Republic</vt:lpstr>
      <vt:lpstr>The fall of the monarchy</vt:lpstr>
      <vt:lpstr>Marshall Deodoro da Fonseca</vt:lpstr>
      <vt:lpstr>PowerPoint Presentation</vt:lpstr>
      <vt:lpstr>Revolts against the Republic: Canudos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28</cp:revision>
  <dcterms:created xsi:type="dcterms:W3CDTF">2006-08-16T00:00:00Z</dcterms:created>
  <dcterms:modified xsi:type="dcterms:W3CDTF">2016-11-27T18:04:47Z</dcterms:modified>
</cp:coreProperties>
</file>