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4" d="100"/>
          <a:sy n="104" d="100"/>
        </p:scale>
        <p:origin x="87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D81F5-80AB-CAFB-C4E6-652EFA35F4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4A5DBF1-6AB2-1041-10C0-94AA0E9765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74F1866-3D9A-B191-24B5-08BAB4D6B205}"/>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5" name="Footer Placeholder 4">
            <a:extLst>
              <a:ext uri="{FF2B5EF4-FFF2-40B4-BE49-F238E27FC236}">
                <a16:creationId xmlns:a16="http://schemas.microsoft.com/office/drawing/2014/main" id="{57302BDD-0F74-44FC-D78C-EFC270008B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4EE7172-D1F2-58AA-AA80-F23E2A811E1E}"/>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717824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FDCA9-1323-CEF4-F64E-366A5A3B3C9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716498-E2B6-D8F6-AD6F-CEA7247D0F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307E714-B701-346A-F3D6-7AC0AB2B5EB0}"/>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5" name="Footer Placeholder 4">
            <a:extLst>
              <a:ext uri="{FF2B5EF4-FFF2-40B4-BE49-F238E27FC236}">
                <a16:creationId xmlns:a16="http://schemas.microsoft.com/office/drawing/2014/main" id="{9E308112-D9A8-711B-0FB9-02C0968AFE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B662C8-4CB2-0966-BF6B-2286F8775E2D}"/>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116151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5795B9-CD8A-7059-9378-5CC83D2C932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3FAB08C-45BD-90A8-ED1B-4845D23025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1BFAAC-C9B4-6A2D-8407-5D5529D18252}"/>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5" name="Footer Placeholder 4">
            <a:extLst>
              <a:ext uri="{FF2B5EF4-FFF2-40B4-BE49-F238E27FC236}">
                <a16:creationId xmlns:a16="http://schemas.microsoft.com/office/drawing/2014/main" id="{8C412F22-0C35-468D-F64C-BD1A9861FF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16918B-2C58-3BB7-3CEE-DDDC7D2B473D}"/>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2173340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ED829-EB91-6666-C121-EDD199C1FC7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C20C51-9079-30B5-BB2D-1B5975BD4B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DDC046-F131-4A88-DE2E-C47B00459DC0}"/>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5" name="Footer Placeholder 4">
            <a:extLst>
              <a:ext uri="{FF2B5EF4-FFF2-40B4-BE49-F238E27FC236}">
                <a16:creationId xmlns:a16="http://schemas.microsoft.com/office/drawing/2014/main" id="{AC66F809-2655-C054-FCF4-19B3332A24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211C70-5CAE-7839-5F4E-E9216FDC0FF3}"/>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1206013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4DB58-701C-6310-E93E-DBEF62FA8A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FA46CA4-5670-65E5-3B76-731CAD969F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AFDF80B-3CBC-7A94-846F-E93F2EC16A6A}"/>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5" name="Footer Placeholder 4">
            <a:extLst>
              <a:ext uri="{FF2B5EF4-FFF2-40B4-BE49-F238E27FC236}">
                <a16:creationId xmlns:a16="http://schemas.microsoft.com/office/drawing/2014/main" id="{4B787544-1A09-47C8-ACBA-F157D50208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72E9A7-F7FF-4D59-0AC9-D147BC2AA733}"/>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3429329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52835-2BEF-0A33-9ABA-0182B9C928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75DD4E-B5B0-F230-30CC-DA93E1FCEF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735B403-73B7-9AE5-1665-C0109FD340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8620C12-A8A7-A36E-DE00-1C2DD6CFD8E1}"/>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6" name="Footer Placeholder 5">
            <a:extLst>
              <a:ext uri="{FF2B5EF4-FFF2-40B4-BE49-F238E27FC236}">
                <a16:creationId xmlns:a16="http://schemas.microsoft.com/office/drawing/2014/main" id="{96DBB57A-DB84-C907-6392-7041A7B273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419430-921E-157E-2DA4-4B9E3C6873BA}"/>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2855523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B0DD0-94C4-599B-270F-BFFD68B6B31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A647627-82FF-2FA0-8BCC-A8A221454B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74BAFC-8E4A-2EBF-EEA5-93344BAF7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63421D7-58DD-9513-C908-DD1F79BBAD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AB2B78-3D95-90C0-3C4C-F14F4390EE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C377FA3-EFF7-EE2D-C628-9D29537F8E81}"/>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8" name="Footer Placeholder 7">
            <a:extLst>
              <a:ext uri="{FF2B5EF4-FFF2-40B4-BE49-F238E27FC236}">
                <a16:creationId xmlns:a16="http://schemas.microsoft.com/office/drawing/2014/main" id="{DA2A8C52-82C5-EABC-0EC5-1D3F774C0C3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925CEA7-C981-948F-6472-A7224D1E630A}"/>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108085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BCED-59B9-71F7-8553-1CF9A8B2D52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C356091-A076-4055-C602-87DEE29746FF}"/>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4" name="Footer Placeholder 3">
            <a:extLst>
              <a:ext uri="{FF2B5EF4-FFF2-40B4-BE49-F238E27FC236}">
                <a16:creationId xmlns:a16="http://schemas.microsoft.com/office/drawing/2014/main" id="{FC89BF98-9C3F-38F1-48C3-76271B6C2F6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B9F684F-50E9-6AD4-BD20-5DC737A564AA}"/>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1657791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EED7F6-DC86-4CC3-6FA7-E96CA013B35C}"/>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3" name="Footer Placeholder 2">
            <a:extLst>
              <a:ext uri="{FF2B5EF4-FFF2-40B4-BE49-F238E27FC236}">
                <a16:creationId xmlns:a16="http://schemas.microsoft.com/office/drawing/2014/main" id="{BD9514A8-605C-E307-9C31-EAD2059C56D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0738375-0D86-AF76-8EFF-E729DACF581B}"/>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2801651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B625A-FB3F-A6B3-410D-8ACC3C3EF1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60D979-25FC-1931-3B09-FAB1DED718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C70D0D8-5FE5-BEA0-EB0D-6487B8F1C2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9F9F2B-769D-0B95-F0DD-0D2572A122DB}"/>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6" name="Footer Placeholder 5">
            <a:extLst>
              <a:ext uri="{FF2B5EF4-FFF2-40B4-BE49-F238E27FC236}">
                <a16:creationId xmlns:a16="http://schemas.microsoft.com/office/drawing/2014/main" id="{820D6AE5-3FA7-BAAF-96EC-364EAA638D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4090D9-01FF-A894-A0E3-D113C22572D7}"/>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613385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2AA4C-B8FF-6401-F4B5-013EC4166E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1FCF3CB-659F-CCD0-D941-9FE5CC1265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F9EF846-6C44-B814-6C4C-5841A3BEAB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BDF31F-C64A-2AAD-643A-0B10BB846ECC}"/>
              </a:ext>
            </a:extLst>
          </p:cNvPr>
          <p:cNvSpPr>
            <a:spLocks noGrp="1"/>
          </p:cNvSpPr>
          <p:nvPr>
            <p:ph type="dt" sz="half" idx="10"/>
          </p:nvPr>
        </p:nvSpPr>
        <p:spPr/>
        <p:txBody>
          <a:bodyPr/>
          <a:lstStyle/>
          <a:p>
            <a:fld id="{82F7DA78-2BA1-4860-AB93-9D83E10BD6C2}" type="datetimeFigureOut">
              <a:rPr lang="en-GB" smtClean="0"/>
              <a:t>15/06/2022</a:t>
            </a:fld>
            <a:endParaRPr lang="en-GB"/>
          </a:p>
        </p:txBody>
      </p:sp>
      <p:sp>
        <p:nvSpPr>
          <p:cNvPr id="6" name="Footer Placeholder 5">
            <a:extLst>
              <a:ext uri="{FF2B5EF4-FFF2-40B4-BE49-F238E27FC236}">
                <a16:creationId xmlns:a16="http://schemas.microsoft.com/office/drawing/2014/main" id="{B342EC9A-8B92-31BD-B322-F1F612774C7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E04664A-1909-3BE4-CEFF-A78A72B59E78}"/>
              </a:ext>
            </a:extLst>
          </p:cNvPr>
          <p:cNvSpPr>
            <a:spLocks noGrp="1"/>
          </p:cNvSpPr>
          <p:nvPr>
            <p:ph type="sldNum" sz="quarter" idx="12"/>
          </p:nvPr>
        </p:nvSpPr>
        <p:spPr/>
        <p:txBody>
          <a:bodyPr/>
          <a:lstStyle/>
          <a:p>
            <a:fld id="{4215E142-C2CD-42D1-BE76-1F4A49CA4317}" type="slidenum">
              <a:rPr lang="en-GB" smtClean="0"/>
              <a:t>‹#›</a:t>
            </a:fld>
            <a:endParaRPr lang="en-GB"/>
          </a:p>
        </p:txBody>
      </p:sp>
    </p:spTree>
    <p:extLst>
      <p:ext uri="{BB962C8B-B14F-4D97-AF65-F5344CB8AC3E}">
        <p14:creationId xmlns:p14="http://schemas.microsoft.com/office/powerpoint/2010/main" val="2069670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E0BB74-745C-C899-F623-6C753BD9B8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B426075-2988-A548-6E6E-7734DB19B6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0B2D40-7193-B303-70C1-37CFB67468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7DA78-2BA1-4860-AB93-9D83E10BD6C2}" type="datetimeFigureOut">
              <a:rPr lang="en-GB" smtClean="0"/>
              <a:t>15/06/2022</a:t>
            </a:fld>
            <a:endParaRPr lang="en-GB"/>
          </a:p>
        </p:txBody>
      </p:sp>
      <p:sp>
        <p:nvSpPr>
          <p:cNvPr id="5" name="Footer Placeholder 4">
            <a:extLst>
              <a:ext uri="{FF2B5EF4-FFF2-40B4-BE49-F238E27FC236}">
                <a16:creationId xmlns:a16="http://schemas.microsoft.com/office/drawing/2014/main" id="{F8C1AD8B-2C00-BDE8-3849-C30DE574D3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DC89DDD-9680-ED80-7557-681835F092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15E142-C2CD-42D1-BE76-1F4A49CA4317}" type="slidenum">
              <a:rPr lang="en-GB" smtClean="0"/>
              <a:t>‹#›</a:t>
            </a:fld>
            <a:endParaRPr lang="en-GB"/>
          </a:p>
        </p:txBody>
      </p:sp>
    </p:spTree>
    <p:extLst>
      <p:ext uri="{BB962C8B-B14F-4D97-AF65-F5344CB8AC3E}">
        <p14:creationId xmlns:p14="http://schemas.microsoft.com/office/powerpoint/2010/main" val="3538341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45CB2-2F7B-BB74-1B7D-CD276E466EC1}"/>
              </a:ext>
            </a:extLst>
          </p:cNvPr>
          <p:cNvSpPr>
            <a:spLocks noGrp="1"/>
          </p:cNvSpPr>
          <p:nvPr>
            <p:ph type="ctrTitle"/>
          </p:nvPr>
        </p:nvSpPr>
        <p:spPr/>
        <p:txBody>
          <a:bodyPr/>
          <a:lstStyle/>
          <a:p>
            <a:r>
              <a:rPr lang="en-GB" dirty="0"/>
              <a:t>MA Dissertation Briefing</a:t>
            </a:r>
          </a:p>
        </p:txBody>
      </p:sp>
      <p:sp>
        <p:nvSpPr>
          <p:cNvPr id="3" name="Subtitle 2">
            <a:extLst>
              <a:ext uri="{FF2B5EF4-FFF2-40B4-BE49-F238E27FC236}">
                <a16:creationId xmlns:a16="http://schemas.microsoft.com/office/drawing/2014/main" id="{D28F68F5-3340-AAE7-D350-00447A5EDDFB}"/>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1613142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7E333-C443-E0DA-B027-C74ED3790F69}"/>
              </a:ext>
            </a:extLst>
          </p:cNvPr>
          <p:cNvSpPr>
            <a:spLocks noGrp="1"/>
          </p:cNvSpPr>
          <p:nvPr>
            <p:ph type="title"/>
          </p:nvPr>
        </p:nvSpPr>
        <p:spPr/>
        <p:txBody>
          <a:bodyPr/>
          <a:lstStyle/>
          <a:p>
            <a:r>
              <a:rPr lang="en-GB" dirty="0"/>
              <a:t>Some previous topics and titles</a:t>
            </a:r>
          </a:p>
        </p:txBody>
      </p:sp>
      <p:sp>
        <p:nvSpPr>
          <p:cNvPr id="3" name="Content Placeholder 2">
            <a:extLst>
              <a:ext uri="{FF2B5EF4-FFF2-40B4-BE49-F238E27FC236}">
                <a16:creationId xmlns:a16="http://schemas.microsoft.com/office/drawing/2014/main" id="{97E5D732-BB6E-193E-13E0-6E153FB8361C}"/>
              </a:ext>
            </a:extLst>
          </p:cNvPr>
          <p:cNvSpPr>
            <a:spLocks noGrp="1"/>
          </p:cNvSpPr>
          <p:nvPr>
            <p:ph idx="1"/>
          </p:nvPr>
        </p:nvSpPr>
        <p:spPr/>
        <p:txBody>
          <a:bodyPr>
            <a:normAutofit/>
          </a:bodyPr>
          <a:lstStyle/>
          <a:p>
            <a:r>
              <a:rPr lang="en-GB" sz="1800" i="1" dirty="0" err="1">
                <a:effectLst/>
                <a:ea typeface="Calibri" panose="020F0502020204030204" pitchFamily="34" charset="0"/>
                <a:cs typeface="Times New Roman" panose="02020603050405020304" pitchFamily="18" charset="0"/>
              </a:rPr>
              <a:t>Tripontium</a:t>
            </a:r>
            <a:r>
              <a:rPr lang="en-GB" sz="1800" i="1" dirty="0">
                <a:effectLst/>
                <a:ea typeface="Calibri" panose="020F0502020204030204" pitchFamily="34" charset="0"/>
                <a:cs typeface="Times New Roman" panose="02020603050405020304" pitchFamily="18" charset="0"/>
              </a:rPr>
              <a:t>, </a:t>
            </a:r>
            <a:r>
              <a:rPr lang="en-GB" sz="1800" i="1" dirty="0" err="1">
                <a:effectLst/>
                <a:ea typeface="Calibri" panose="020F0502020204030204" pitchFamily="34" charset="0"/>
                <a:cs typeface="Times New Roman" panose="02020603050405020304" pitchFamily="18" charset="0"/>
              </a:rPr>
              <a:t>Bannaventa</a:t>
            </a:r>
            <a:r>
              <a:rPr lang="en-GB" sz="1800" i="1" dirty="0">
                <a:effectLst/>
                <a:ea typeface="Calibri" panose="020F0502020204030204" pitchFamily="34" charset="0"/>
                <a:cs typeface="Times New Roman" panose="02020603050405020304" pitchFamily="18" charset="0"/>
              </a:rPr>
              <a:t>, </a:t>
            </a:r>
            <a:r>
              <a:rPr lang="en-GB" sz="1800" dirty="0">
                <a:effectLst/>
                <a:ea typeface="Calibri" panose="020F0502020204030204" pitchFamily="34" charset="0"/>
                <a:cs typeface="Times New Roman" panose="02020603050405020304" pitchFamily="18" charset="0"/>
              </a:rPr>
              <a:t>and</a:t>
            </a:r>
            <a:r>
              <a:rPr lang="en-GB" sz="1800" i="1" dirty="0">
                <a:effectLst/>
                <a:ea typeface="Calibri" panose="020F0502020204030204" pitchFamily="34" charset="0"/>
                <a:cs typeface="Times New Roman" panose="02020603050405020304" pitchFamily="18" charset="0"/>
              </a:rPr>
              <a:t> </a:t>
            </a:r>
            <a:r>
              <a:rPr lang="en-GB" sz="1800" i="1" dirty="0" err="1">
                <a:effectLst/>
                <a:ea typeface="Calibri" panose="020F0502020204030204" pitchFamily="34" charset="0"/>
                <a:cs typeface="Times New Roman" panose="02020603050405020304" pitchFamily="18" charset="0"/>
              </a:rPr>
              <a:t>Lactodurum</a:t>
            </a:r>
            <a:r>
              <a:rPr lang="en-GB" sz="1800" dirty="0">
                <a:effectLst/>
                <a:ea typeface="Calibri" panose="020F0502020204030204" pitchFamily="34" charset="0"/>
                <a:cs typeface="Times New Roman" panose="02020603050405020304" pitchFamily="18" charset="0"/>
              </a:rPr>
              <a:t>: what was the Function of these Small Towns and how did they Develop in the Roman Midlands? (mostly archaeological material)</a:t>
            </a:r>
          </a:p>
          <a:p>
            <a:endParaRPr lang="en-GB" sz="1800" b="1" dirty="0">
              <a:effectLst/>
              <a:ea typeface="Calibri" panose="020F0502020204030204" pitchFamily="34" charset="0"/>
              <a:cs typeface="Times New Roman" panose="02020603050405020304" pitchFamily="18" charset="0"/>
            </a:endParaRPr>
          </a:p>
          <a:p>
            <a:r>
              <a:rPr lang="en-GB" sz="1800" b="1" dirty="0">
                <a:effectLst/>
                <a:ea typeface="Calibri" panose="020F0502020204030204" pitchFamily="34" charset="0"/>
              </a:rPr>
              <a:t>Global Dura- Europos- East Meets West </a:t>
            </a:r>
            <a:r>
              <a:rPr lang="en-GB" sz="1800" dirty="0">
                <a:solidFill>
                  <a:srgbClr val="000000"/>
                </a:solidFill>
                <a:effectLst/>
                <a:ea typeface="Times New Roman" panose="02020603050405020304" pitchFamily="18" charset="0"/>
              </a:rPr>
              <a:t>Studying cult reliefs from the temple of the </a:t>
            </a:r>
            <a:r>
              <a:rPr lang="en-GB" sz="1800" dirty="0" err="1">
                <a:solidFill>
                  <a:srgbClr val="000000"/>
                </a:solidFill>
                <a:effectLst/>
                <a:ea typeface="Times New Roman" panose="02020603050405020304" pitchFamily="18" charset="0"/>
              </a:rPr>
              <a:t>Gaddé</a:t>
            </a:r>
            <a:r>
              <a:rPr lang="en-GB" sz="1800" dirty="0">
                <a:solidFill>
                  <a:srgbClr val="000000"/>
                </a:solidFill>
                <a:effectLst/>
                <a:ea typeface="Times New Roman" panose="02020603050405020304" pitchFamily="18" charset="0"/>
              </a:rPr>
              <a:t> with a global gaze. (adopting new methodology to look afresh at this material)</a:t>
            </a:r>
            <a:endParaRPr lang="en-GB" sz="1800" dirty="0">
              <a:effectLst/>
              <a:ea typeface="Times New Roman" panose="02020603050405020304" pitchFamily="18" charset="0"/>
            </a:endParaRPr>
          </a:p>
          <a:p>
            <a:endParaRPr lang="en-GB" sz="1800" b="1" dirty="0">
              <a:ea typeface="Calibri" panose="020F0502020204030204" pitchFamily="34" charset="0"/>
              <a:cs typeface="Times New Roman" panose="02020603050405020304" pitchFamily="18" charset="0"/>
            </a:endParaRPr>
          </a:p>
          <a:p>
            <a:r>
              <a:rPr lang="en-GB" sz="1800" dirty="0"/>
              <a:t>Saving for a Rainy Day: Profiling the Coinage of Gordian III in Hoards from Roman Britain, Gaul and Germania (numismatic topic).</a:t>
            </a:r>
            <a:endParaRPr lang="en-GB" sz="1800" b="1" dirty="0">
              <a:effectLst/>
              <a:ea typeface="Calibri" panose="020F0502020204030204" pitchFamily="34" charset="0"/>
              <a:cs typeface="Times New Roman" panose="02020603050405020304" pitchFamily="18" charset="0"/>
            </a:endParaRPr>
          </a:p>
          <a:p>
            <a:endParaRPr lang="en-GB" sz="1800" dirty="0"/>
          </a:p>
        </p:txBody>
      </p:sp>
    </p:spTree>
    <p:extLst>
      <p:ext uri="{BB962C8B-B14F-4D97-AF65-F5344CB8AC3E}">
        <p14:creationId xmlns:p14="http://schemas.microsoft.com/office/powerpoint/2010/main" val="1256626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D1ABC-E0D7-7F05-69AD-78AAD3C0D362}"/>
              </a:ext>
            </a:extLst>
          </p:cNvPr>
          <p:cNvSpPr>
            <a:spLocks noGrp="1"/>
          </p:cNvSpPr>
          <p:nvPr>
            <p:ph type="title"/>
          </p:nvPr>
        </p:nvSpPr>
        <p:spPr/>
        <p:txBody>
          <a:bodyPr/>
          <a:lstStyle/>
          <a:p>
            <a:r>
              <a:rPr lang="en-GB" dirty="0"/>
              <a:t>Resources</a:t>
            </a:r>
          </a:p>
        </p:txBody>
      </p:sp>
      <p:sp>
        <p:nvSpPr>
          <p:cNvPr id="3" name="Content Placeholder 2">
            <a:extLst>
              <a:ext uri="{FF2B5EF4-FFF2-40B4-BE49-F238E27FC236}">
                <a16:creationId xmlns:a16="http://schemas.microsoft.com/office/drawing/2014/main" id="{C9452C49-8DAE-0355-F11B-1BD3F3306B39}"/>
              </a:ext>
            </a:extLst>
          </p:cNvPr>
          <p:cNvSpPr>
            <a:spLocks noGrp="1"/>
          </p:cNvSpPr>
          <p:nvPr>
            <p:ph idx="1"/>
          </p:nvPr>
        </p:nvSpPr>
        <p:spPr/>
        <p:txBody>
          <a:bodyPr/>
          <a:lstStyle/>
          <a:p>
            <a:r>
              <a:rPr lang="en-GB" dirty="0"/>
              <a:t>Online databases</a:t>
            </a:r>
          </a:p>
          <a:p>
            <a:r>
              <a:rPr lang="en-GB" dirty="0"/>
              <a:t>Interlibrary loans</a:t>
            </a:r>
          </a:p>
          <a:p>
            <a:r>
              <a:rPr lang="en-GB" dirty="0"/>
              <a:t>Institute of Classical Studies library (London)</a:t>
            </a:r>
          </a:p>
          <a:p>
            <a:r>
              <a:rPr lang="en-GB" dirty="0"/>
              <a:t>Oxford libraries.</a:t>
            </a:r>
          </a:p>
        </p:txBody>
      </p:sp>
    </p:spTree>
    <p:extLst>
      <p:ext uri="{BB962C8B-B14F-4D97-AF65-F5344CB8AC3E}">
        <p14:creationId xmlns:p14="http://schemas.microsoft.com/office/powerpoint/2010/main" val="2426415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AABCF-99E6-794C-0FD0-9C44ADA2EEC2}"/>
              </a:ext>
            </a:extLst>
          </p:cNvPr>
          <p:cNvSpPr>
            <a:spLocks noGrp="1"/>
          </p:cNvSpPr>
          <p:nvPr>
            <p:ph type="title"/>
          </p:nvPr>
        </p:nvSpPr>
        <p:spPr/>
        <p:txBody>
          <a:bodyPr/>
          <a:lstStyle/>
          <a:p>
            <a:r>
              <a:rPr lang="en-GB" dirty="0"/>
              <a:t>Presentations on 29</a:t>
            </a:r>
            <a:r>
              <a:rPr lang="en-GB" baseline="30000" dirty="0"/>
              <a:t>th</a:t>
            </a:r>
            <a:r>
              <a:rPr lang="en-GB" dirty="0"/>
              <a:t> June</a:t>
            </a:r>
          </a:p>
        </p:txBody>
      </p:sp>
      <p:sp>
        <p:nvSpPr>
          <p:cNvPr id="3" name="Content Placeholder 2">
            <a:extLst>
              <a:ext uri="{FF2B5EF4-FFF2-40B4-BE49-F238E27FC236}">
                <a16:creationId xmlns:a16="http://schemas.microsoft.com/office/drawing/2014/main" id="{A05BE5B3-AB75-CAE5-7AF7-A74DE912E2AE}"/>
              </a:ext>
            </a:extLst>
          </p:cNvPr>
          <p:cNvSpPr>
            <a:spLocks noGrp="1"/>
          </p:cNvSpPr>
          <p:nvPr>
            <p:ph idx="1"/>
          </p:nvPr>
        </p:nvSpPr>
        <p:spPr/>
        <p:txBody>
          <a:bodyPr/>
          <a:lstStyle/>
          <a:p>
            <a:r>
              <a:rPr lang="en-GB" dirty="0"/>
              <a:t>Give overview of your topic and questions </a:t>
            </a:r>
          </a:p>
          <a:p>
            <a:r>
              <a:rPr lang="en-GB" dirty="0"/>
              <a:t>Outline structure</a:t>
            </a:r>
          </a:p>
          <a:p>
            <a:r>
              <a:rPr lang="en-GB" dirty="0"/>
              <a:t>Drill into a specific aspect / chapter, showing how you will be looking at the primary evidence and what approaches you are taking. </a:t>
            </a:r>
          </a:p>
          <a:p>
            <a:r>
              <a:rPr lang="en-GB" dirty="0"/>
              <a:t>Ask any questions you have. </a:t>
            </a:r>
          </a:p>
          <a:p>
            <a:r>
              <a:rPr lang="en-GB" dirty="0"/>
              <a:t>Shall I invite </a:t>
            </a:r>
            <a:r>
              <a:rPr lang="en-GB" dirty="0" err="1"/>
              <a:t>pgs</a:t>
            </a:r>
            <a:r>
              <a:rPr lang="en-GB" dirty="0"/>
              <a:t>?</a:t>
            </a:r>
          </a:p>
        </p:txBody>
      </p:sp>
    </p:spTree>
    <p:extLst>
      <p:ext uri="{BB962C8B-B14F-4D97-AF65-F5344CB8AC3E}">
        <p14:creationId xmlns:p14="http://schemas.microsoft.com/office/powerpoint/2010/main" val="31381917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59263-265C-0892-F284-C55A6AA363C3}"/>
              </a:ext>
            </a:extLst>
          </p:cNvPr>
          <p:cNvSpPr>
            <a:spLocks noGrp="1"/>
          </p:cNvSpPr>
          <p:nvPr>
            <p:ph type="title"/>
          </p:nvPr>
        </p:nvSpPr>
        <p:spPr/>
        <p:txBody>
          <a:bodyPr>
            <a:normAutofit/>
          </a:bodyPr>
          <a:lstStyle/>
          <a:p>
            <a:r>
              <a:rPr lang="en-GB" sz="2400" dirty="0"/>
              <a:t>Marking Descriptors for Taught MA work All marks will be given on a 0-100 scale. The minimum pass mark is 50%. A mark of 70 or above indicates work of a distinction standard.</a:t>
            </a:r>
          </a:p>
        </p:txBody>
      </p:sp>
      <p:sp>
        <p:nvSpPr>
          <p:cNvPr id="3" name="Content Placeholder 2">
            <a:extLst>
              <a:ext uri="{FF2B5EF4-FFF2-40B4-BE49-F238E27FC236}">
                <a16:creationId xmlns:a16="http://schemas.microsoft.com/office/drawing/2014/main" id="{89522D1A-0115-97E5-FD0E-AF0E7E770E73}"/>
              </a:ext>
            </a:extLst>
          </p:cNvPr>
          <p:cNvSpPr>
            <a:spLocks noGrp="1"/>
          </p:cNvSpPr>
          <p:nvPr>
            <p:ph idx="1"/>
          </p:nvPr>
        </p:nvSpPr>
        <p:spPr/>
        <p:txBody>
          <a:bodyPr>
            <a:normAutofit fontScale="77500" lnSpcReduction="20000"/>
          </a:bodyPr>
          <a:lstStyle/>
          <a:p>
            <a:r>
              <a:rPr lang="en-GB" dirty="0"/>
              <a:t>80+: (Distinction): Work which, over and above possessing all the qualities of the 70-79 mark range, indicates a fruitful new approach to the material studied, represents an advance in scholarship or is judged by the examiners to be of a standard publishable in a peer-reviewed publication. </a:t>
            </a:r>
          </a:p>
          <a:p>
            <a:r>
              <a:rPr lang="en-GB" dirty="0"/>
              <a:t>70-79: (Distinction): Methodologically sophisticated, intelligently argued, with some evidence of genuine originality in analysis or approach. Impressive command of the critical/historiographical/theoretical field, and an ability to situate the topic within it, and to modify or challenge received interpretations where appropriate. Excellent deployment of a substantial body of primary material/texts to advance the argument. Well structured, very well written, with proper referencing and extensive bibliography. </a:t>
            </a:r>
          </a:p>
          <a:p>
            <a:r>
              <a:rPr lang="en-GB" dirty="0"/>
              <a:t>60-69: (Merit) Well organised and effectively argued, analytical in approach, showing a sound grasp of the critical/historiographical/theoretical field. Demonstrates an ability to draw upon a fairly substantial body of primary material, and to relate this in an illuminating way to the issues under discussion. Generally well written, with a clear sequence of arguments, and satisfactory referencing and bibliography</a:t>
            </a:r>
          </a:p>
        </p:txBody>
      </p:sp>
    </p:spTree>
    <p:extLst>
      <p:ext uri="{BB962C8B-B14F-4D97-AF65-F5344CB8AC3E}">
        <p14:creationId xmlns:p14="http://schemas.microsoft.com/office/powerpoint/2010/main" val="1700637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957958-AE67-DF79-42ED-1CD760FC9B3E}"/>
              </a:ext>
            </a:extLst>
          </p:cNvPr>
          <p:cNvSpPr>
            <a:spLocks noGrp="1"/>
          </p:cNvSpPr>
          <p:nvPr>
            <p:ph idx="1"/>
          </p:nvPr>
        </p:nvSpPr>
        <p:spPr>
          <a:xfrm>
            <a:off x="221673" y="397164"/>
            <a:ext cx="11132127" cy="5779799"/>
          </a:xfrm>
        </p:spPr>
        <p:txBody>
          <a:bodyPr>
            <a:normAutofit fontScale="85000" lnSpcReduction="20000"/>
          </a:bodyPr>
          <a:lstStyle/>
          <a:p>
            <a:r>
              <a:rPr lang="en-GB" dirty="0"/>
              <a:t>50-59: (Pass) A lower level of attainment than work marked in the range 60-69, but demonstrating some awareness of the general critical/historiographical/theoretical field. Mainly descriptive and narrative, rather than analytical, in approach. An overall grasp of the subject matter, with, perhaps, a few areas of confusion or gaps in factual or conceptual understanding of the material. Demonstrates an ability to draw upon a reasonable range of primary material, and relate it accurately to the issues under discussion. Clearly written, with adequate referencing and bibliography. </a:t>
            </a:r>
          </a:p>
          <a:p>
            <a:r>
              <a:rPr lang="en-GB" dirty="0"/>
              <a:t>45-49: (Fail/Diploma): This work is inadequate for an MA award, but may be acceptable for a Postgraduate Diploma. Significant elements of confusion in the framing and execution of the response to the question. Simple, coherent and solid answers, but mainly descriptive or narrative in approach. Relevant, but not extensive deployment of primary material in relation to the issues under discussion. Occasional tendency to derivativeness either by paraphrase or direct quotation of secondary sources. Some attempt to meet requirements for referencing and bibliography. </a:t>
            </a:r>
          </a:p>
          <a:p>
            <a:r>
              <a:rPr lang="en-GB" dirty="0"/>
              <a:t>0-45: (Fail): Work inadequate for an MA or Diploma award. Poorly argued, written and presented. Conceptual confusion throughout, and demonstrates no knowledge of the critical/historiographical/theoretical field. Failure to address the issues raised by the question, derivative, very insubstantial or very poor or limited deployment of primary material.</a:t>
            </a:r>
          </a:p>
        </p:txBody>
      </p:sp>
    </p:spTree>
    <p:extLst>
      <p:ext uri="{BB962C8B-B14F-4D97-AF65-F5344CB8AC3E}">
        <p14:creationId xmlns:p14="http://schemas.microsoft.com/office/powerpoint/2010/main" val="3594495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BA215-4A2B-4231-587A-ACCE4321767E}"/>
              </a:ext>
            </a:extLst>
          </p:cNvPr>
          <p:cNvSpPr>
            <a:spLocks noGrp="1"/>
          </p:cNvSpPr>
          <p:nvPr>
            <p:ph type="title"/>
          </p:nvPr>
        </p:nvSpPr>
        <p:spPr/>
        <p:txBody>
          <a:bodyPr/>
          <a:lstStyle/>
          <a:p>
            <a:r>
              <a:rPr lang="en-GB" dirty="0"/>
              <a:t>Key Dates</a:t>
            </a:r>
          </a:p>
        </p:txBody>
      </p:sp>
      <p:sp>
        <p:nvSpPr>
          <p:cNvPr id="3" name="Content Placeholder 2">
            <a:extLst>
              <a:ext uri="{FF2B5EF4-FFF2-40B4-BE49-F238E27FC236}">
                <a16:creationId xmlns:a16="http://schemas.microsoft.com/office/drawing/2014/main" id="{01ADB4A6-7F07-9DF5-8C0C-FB6C66C3C115}"/>
              </a:ext>
            </a:extLst>
          </p:cNvPr>
          <p:cNvSpPr>
            <a:spLocks noGrp="1"/>
          </p:cNvSpPr>
          <p:nvPr>
            <p:ph idx="1"/>
          </p:nvPr>
        </p:nvSpPr>
        <p:spPr/>
        <p:txBody>
          <a:bodyPr>
            <a:normAutofit lnSpcReduction="10000"/>
          </a:bodyPr>
          <a:lstStyle/>
          <a:p>
            <a:r>
              <a:rPr lang="en-GB" dirty="0"/>
              <a:t>Friday 17</a:t>
            </a:r>
            <a:r>
              <a:rPr lang="en-GB" baseline="30000" dirty="0"/>
              <a:t>th</a:t>
            </a:r>
            <a:r>
              <a:rPr lang="en-GB" dirty="0"/>
              <a:t> June – confirmation of title/topic, via email to Zahra and your supervisor. Can have minor changes later.</a:t>
            </a:r>
          </a:p>
          <a:p>
            <a:r>
              <a:rPr lang="en-GB" dirty="0"/>
              <a:t>Wednesday 29</a:t>
            </a:r>
            <a:r>
              <a:rPr lang="en-GB" baseline="30000" dirty="0"/>
              <a:t>th</a:t>
            </a:r>
            <a:r>
              <a:rPr lang="en-GB" dirty="0"/>
              <a:t> June: Dissertation presentations. 15mins each plus discussion. 10-12 and 12.30-2.30. FAB 2.34. </a:t>
            </a:r>
          </a:p>
          <a:p>
            <a:r>
              <a:rPr lang="en-GB" dirty="0"/>
              <a:t>Tuesday 6</a:t>
            </a:r>
            <a:r>
              <a:rPr lang="en-GB" baseline="30000" dirty="0"/>
              <a:t>th</a:t>
            </a:r>
            <a:r>
              <a:rPr lang="en-GB" dirty="0"/>
              <a:t> Sept, noon – deadline for dissertation (extended to 13</a:t>
            </a:r>
            <a:r>
              <a:rPr lang="en-GB" baseline="30000" dirty="0"/>
              <a:t>th</a:t>
            </a:r>
            <a:r>
              <a:rPr lang="en-GB" dirty="0"/>
              <a:t> Sept for City of Rome students).</a:t>
            </a:r>
          </a:p>
          <a:p>
            <a:endParaRPr lang="en-GB" dirty="0"/>
          </a:p>
          <a:p>
            <a:r>
              <a:rPr lang="en-GB" dirty="0"/>
              <a:t>Draw up supervision timetable for submission of drafts with your supervisor, bearing in mind periods they are away for research/annual leave over the summer.</a:t>
            </a:r>
          </a:p>
        </p:txBody>
      </p:sp>
    </p:spTree>
    <p:extLst>
      <p:ext uri="{BB962C8B-B14F-4D97-AF65-F5344CB8AC3E}">
        <p14:creationId xmlns:p14="http://schemas.microsoft.com/office/powerpoint/2010/main" val="2528043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6D38F-2D52-D3AD-8F9E-D905DFFE9E9E}"/>
              </a:ext>
            </a:extLst>
          </p:cNvPr>
          <p:cNvSpPr>
            <a:spLocks noGrp="1"/>
          </p:cNvSpPr>
          <p:nvPr>
            <p:ph type="title"/>
          </p:nvPr>
        </p:nvSpPr>
        <p:spPr/>
        <p:txBody>
          <a:bodyPr/>
          <a:lstStyle/>
          <a:p>
            <a:r>
              <a:rPr lang="en-GB" dirty="0"/>
              <a:t>Length, format etc</a:t>
            </a:r>
          </a:p>
        </p:txBody>
      </p:sp>
      <p:sp>
        <p:nvSpPr>
          <p:cNvPr id="3" name="Content Placeholder 2">
            <a:extLst>
              <a:ext uri="{FF2B5EF4-FFF2-40B4-BE49-F238E27FC236}">
                <a16:creationId xmlns:a16="http://schemas.microsoft.com/office/drawing/2014/main" id="{EA2745E2-1664-DD13-7AC8-84C4FE13950A}"/>
              </a:ext>
            </a:extLst>
          </p:cNvPr>
          <p:cNvSpPr>
            <a:spLocks noGrp="1"/>
          </p:cNvSpPr>
          <p:nvPr>
            <p:ph idx="1"/>
          </p:nvPr>
        </p:nvSpPr>
        <p:spPr/>
        <p:txBody>
          <a:bodyPr/>
          <a:lstStyle/>
          <a:p>
            <a:r>
              <a:rPr lang="en-GB" b="0" i="0" dirty="0">
                <a:solidFill>
                  <a:srgbClr val="383838"/>
                </a:solidFill>
                <a:effectLst/>
                <a:latin typeface="Lato" panose="020F0502020204030203" pitchFamily="34" charset="0"/>
              </a:rPr>
              <a:t>15,000 and 20,000 words, including footnotes but excluding bibliography and any appendices (see below re appendices). Penalties will be imposed for work less than 14,000 and more than 21,000 words, as outlined in </a:t>
            </a:r>
            <a:r>
              <a:rPr lang="en-GB" b="0" i="0" dirty="0" err="1">
                <a:solidFill>
                  <a:srgbClr val="383838"/>
                </a:solidFill>
                <a:effectLst/>
                <a:latin typeface="Lato" panose="020F0502020204030203" pitchFamily="34" charset="0"/>
              </a:rPr>
              <a:t>pg</a:t>
            </a:r>
            <a:r>
              <a:rPr lang="en-GB" b="0" i="0" dirty="0">
                <a:solidFill>
                  <a:srgbClr val="383838"/>
                </a:solidFill>
                <a:effectLst/>
                <a:latin typeface="Lato" panose="020F0502020204030203" pitchFamily="34" charset="0"/>
              </a:rPr>
              <a:t> handbook (a deduction of 3% from mark per 1,000 words over/under the word-limit).</a:t>
            </a:r>
          </a:p>
          <a:p>
            <a:r>
              <a:rPr lang="en-GB" dirty="0">
                <a:solidFill>
                  <a:srgbClr val="383838"/>
                </a:solidFill>
                <a:latin typeface="Lato" panose="020F0502020204030203" pitchFamily="34" charset="0"/>
              </a:rPr>
              <a:t>Submitted via Tabula (&lt;20 Mb). You may need to compress as pdf if lots of large images.</a:t>
            </a:r>
          </a:p>
          <a:p>
            <a:endParaRPr lang="en-GB" dirty="0">
              <a:solidFill>
                <a:srgbClr val="383838"/>
              </a:solidFill>
              <a:latin typeface="Lato" panose="020F0502020204030203" pitchFamily="34" charset="0"/>
            </a:endParaRPr>
          </a:p>
          <a:p>
            <a:r>
              <a:rPr lang="en-GB" dirty="0"/>
              <a:t>https://warwick.ac.uk/fac/arts/classics/intranets/postgrads/modules/dissertation/</a:t>
            </a:r>
          </a:p>
        </p:txBody>
      </p:sp>
    </p:spTree>
    <p:extLst>
      <p:ext uri="{BB962C8B-B14F-4D97-AF65-F5344CB8AC3E}">
        <p14:creationId xmlns:p14="http://schemas.microsoft.com/office/powerpoint/2010/main" val="840419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1F755-2804-3E13-1681-7307C564A7CA}"/>
              </a:ext>
            </a:extLst>
          </p:cNvPr>
          <p:cNvSpPr>
            <a:spLocks noGrp="1"/>
          </p:cNvSpPr>
          <p:nvPr>
            <p:ph type="title"/>
          </p:nvPr>
        </p:nvSpPr>
        <p:spPr/>
        <p:txBody>
          <a:bodyPr/>
          <a:lstStyle/>
          <a:p>
            <a:r>
              <a:rPr lang="en-GB" dirty="0"/>
              <a:t>Title page (new page, after Dept coversheet)</a:t>
            </a:r>
          </a:p>
        </p:txBody>
      </p:sp>
      <p:sp>
        <p:nvSpPr>
          <p:cNvPr id="3" name="Content Placeholder 2">
            <a:extLst>
              <a:ext uri="{FF2B5EF4-FFF2-40B4-BE49-F238E27FC236}">
                <a16:creationId xmlns:a16="http://schemas.microsoft.com/office/drawing/2014/main" id="{C8B436D0-1B55-F543-1DA6-ACC1FA7ED843}"/>
              </a:ext>
            </a:extLst>
          </p:cNvPr>
          <p:cNvSpPr>
            <a:spLocks noGrp="1"/>
          </p:cNvSpPr>
          <p:nvPr>
            <p:ph idx="1"/>
          </p:nvPr>
        </p:nvSpPr>
        <p:spPr>
          <a:xfrm>
            <a:off x="376380" y="1460500"/>
            <a:ext cx="10661073" cy="5032375"/>
          </a:xfrm>
        </p:spPr>
        <p:txBody>
          <a:bodyPr>
            <a:noAutofit/>
          </a:bodyPr>
          <a:lstStyle/>
          <a:p>
            <a:pPr marL="0" indent="0" algn="ctr">
              <a:buNone/>
            </a:pPr>
            <a:r>
              <a:rPr lang="en-GB" sz="1800" b="0" i="1" dirty="0">
                <a:solidFill>
                  <a:srgbClr val="383838"/>
                </a:solidFill>
                <a:effectLst/>
                <a:latin typeface="Lato" panose="020F0502020204030203" pitchFamily="34" charset="0"/>
              </a:rPr>
              <a:t>Title of Thesis</a:t>
            </a:r>
            <a:r>
              <a:rPr lang="en-GB" sz="1800" b="0" i="1" dirty="0">
                <a:solidFill>
                  <a:srgbClr val="383838"/>
                </a:solidFill>
                <a:effectLst/>
              </a:rPr>
              <a:t> </a:t>
            </a:r>
            <a:endParaRPr lang="en-GB" sz="1800" b="0" i="0" dirty="0">
              <a:solidFill>
                <a:srgbClr val="383838"/>
              </a:solidFill>
              <a:effectLst/>
            </a:endParaRPr>
          </a:p>
          <a:p>
            <a:pPr indent="0" algn="ctr">
              <a:lnSpc>
                <a:spcPct val="120000"/>
              </a:lnSpc>
              <a:spcBef>
                <a:spcPts val="0"/>
              </a:spcBef>
              <a:buNone/>
            </a:pPr>
            <a:r>
              <a:rPr lang="en-GB" sz="1800" b="0" i="0" dirty="0">
                <a:solidFill>
                  <a:srgbClr val="383838"/>
                </a:solidFill>
                <a:effectLst/>
              </a:rPr>
              <a:t> </a:t>
            </a:r>
          </a:p>
          <a:p>
            <a:pPr indent="0" algn="ctr">
              <a:lnSpc>
                <a:spcPct val="120000"/>
              </a:lnSpc>
              <a:spcBef>
                <a:spcPts val="0"/>
              </a:spcBef>
              <a:buNone/>
            </a:pPr>
            <a:r>
              <a:rPr lang="en-GB" sz="1800" b="1" i="1" dirty="0">
                <a:solidFill>
                  <a:srgbClr val="383838"/>
                </a:solidFill>
                <a:effectLst/>
              </a:rPr>
              <a:t>Candidate student number</a:t>
            </a:r>
            <a:r>
              <a:rPr lang="en-GB" sz="1800" b="0" i="0" dirty="0">
                <a:solidFill>
                  <a:srgbClr val="383838"/>
                </a:solidFill>
                <a:effectLst/>
              </a:rPr>
              <a:t> </a:t>
            </a:r>
          </a:p>
          <a:p>
            <a:pPr indent="0" algn="ctr">
              <a:lnSpc>
                <a:spcPct val="120000"/>
              </a:lnSpc>
              <a:spcBef>
                <a:spcPts val="0"/>
              </a:spcBef>
              <a:buNone/>
            </a:pPr>
            <a:r>
              <a:rPr lang="en-GB" sz="1800" b="0" i="0" dirty="0">
                <a:solidFill>
                  <a:srgbClr val="383838"/>
                </a:solidFill>
                <a:effectLst/>
              </a:rPr>
              <a:t> </a:t>
            </a:r>
          </a:p>
          <a:p>
            <a:pPr indent="0" algn="ctr">
              <a:lnSpc>
                <a:spcPct val="120000"/>
              </a:lnSpc>
              <a:spcBef>
                <a:spcPts val="0"/>
              </a:spcBef>
              <a:buNone/>
            </a:pPr>
            <a:r>
              <a:rPr lang="en-GB" sz="1800" b="0" i="1" dirty="0">
                <a:solidFill>
                  <a:srgbClr val="383838"/>
                </a:solidFill>
                <a:effectLst/>
              </a:rPr>
              <a:t>“Thesis submitted as part of the requirements for the Taught MA in Ancient Visual and Material Culture</a:t>
            </a:r>
            <a:endParaRPr lang="en-GB" sz="1800" b="0" i="0" dirty="0">
              <a:solidFill>
                <a:srgbClr val="383838"/>
              </a:solidFill>
              <a:effectLst/>
            </a:endParaRPr>
          </a:p>
          <a:p>
            <a:pPr indent="0" algn="ctr">
              <a:lnSpc>
                <a:spcPct val="120000"/>
              </a:lnSpc>
              <a:spcBef>
                <a:spcPts val="0"/>
              </a:spcBef>
              <a:buNone/>
            </a:pPr>
            <a:r>
              <a:rPr lang="en-GB" sz="1800" b="0" i="1" dirty="0">
                <a:solidFill>
                  <a:srgbClr val="383838"/>
                </a:solidFill>
                <a:effectLst/>
              </a:rPr>
              <a:t> </a:t>
            </a:r>
            <a:endParaRPr lang="en-GB" sz="1800" b="0" i="0" dirty="0">
              <a:solidFill>
                <a:srgbClr val="383838"/>
              </a:solidFill>
              <a:effectLst/>
            </a:endParaRPr>
          </a:p>
          <a:p>
            <a:pPr indent="0" algn="ctr">
              <a:lnSpc>
                <a:spcPct val="120000"/>
              </a:lnSpc>
              <a:spcBef>
                <a:spcPts val="0"/>
              </a:spcBef>
              <a:buNone/>
            </a:pPr>
            <a:r>
              <a:rPr lang="en-GB" sz="1800" b="0" i="1" dirty="0">
                <a:solidFill>
                  <a:srgbClr val="383838"/>
                </a:solidFill>
                <a:effectLst/>
              </a:rPr>
              <a:t>[OR “Thesis submitted as part of the requirements for the Taught MA in the Visual and Material Culture of Ancient Rome/Greece”]</a:t>
            </a:r>
            <a:endParaRPr lang="en-GB" sz="1800" b="0" i="0" dirty="0">
              <a:solidFill>
                <a:srgbClr val="383838"/>
              </a:solidFill>
              <a:effectLst/>
            </a:endParaRPr>
          </a:p>
          <a:p>
            <a:pPr indent="0" algn="ctr">
              <a:lnSpc>
                <a:spcPct val="120000"/>
              </a:lnSpc>
              <a:spcBef>
                <a:spcPts val="0"/>
              </a:spcBef>
              <a:buNone/>
            </a:pPr>
            <a:r>
              <a:rPr lang="en-GB" sz="1800" b="0" i="1" dirty="0">
                <a:solidFill>
                  <a:srgbClr val="383838"/>
                </a:solidFill>
                <a:effectLst/>
              </a:rPr>
              <a:t> </a:t>
            </a:r>
            <a:endParaRPr lang="en-GB" sz="1800" b="0" i="0" dirty="0">
              <a:solidFill>
                <a:srgbClr val="383838"/>
              </a:solidFill>
              <a:effectLst/>
            </a:endParaRPr>
          </a:p>
          <a:p>
            <a:pPr indent="0" algn="ctr">
              <a:lnSpc>
                <a:spcPct val="120000"/>
              </a:lnSpc>
              <a:spcBef>
                <a:spcPts val="0"/>
              </a:spcBef>
              <a:buNone/>
            </a:pPr>
            <a:r>
              <a:rPr lang="en-GB" sz="1800" b="0" i="1" dirty="0">
                <a:solidFill>
                  <a:srgbClr val="383838"/>
                </a:solidFill>
                <a:effectLst/>
              </a:rPr>
              <a:t> Department of Classics and Ancient History</a:t>
            </a:r>
            <a:endParaRPr lang="en-GB" sz="1800" b="0" i="0" dirty="0">
              <a:solidFill>
                <a:srgbClr val="383838"/>
              </a:solidFill>
              <a:effectLst/>
            </a:endParaRPr>
          </a:p>
          <a:p>
            <a:pPr indent="0" algn="ctr">
              <a:lnSpc>
                <a:spcPct val="120000"/>
              </a:lnSpc>
              <a:spcBef>
                <a:spcPts val="0"/>
              </a:spcBef>
              <a:buNone/>
            </a:pPr>
            <a:r>
              <a:rPr lang="en-GB" sz="1800" b="0" i="1" dirty="0">
                <a:solidFill>
                  <a:srgbClr val="383838"/>
                </a:solidFill>
                <a:effectLst/>
              </a:rPr>
              <a:t> </a:t>
            </a:r>
            <a:endParaRPr lang="en-GB" sz="1800" b="0" i="0" dirty="0">
              <a:solidFill>
                <a:srgbClr val="383838"/>
              </a:solidFill>
              <a:effectLst/>
            </a:endParaRPr>
          </a:p>
          <a:p>
            <a:pPr indent="0" algn="ctr">
              <a:lnSpc>
                <a:spcPct val="120000"/>
              </a:lnSpc>
              <a:spcBef>
                <a:spcPts val="0"/>
              </a:spcBef>
              <a:buNone/>
            </a:pPr>
            <a:r>
              <a:rPr lang="en-GB" sz="1800" b="0" i="1" dirty="0">
                <a:solidFill>
                  <a:srgbClr val="383838"/>
                </a:solidFill>
                <a:effectLst/>
              </a:rPr>
              <a:t>University of Warwick</a:t>
            </a:r>
            <a:endParaRPr lang="en-GB" sz="1800" b="0" i="0" dirty="0">
              <a:solidFill>
                <a:srgbClr val="383838"/>
              </a:solidFill>
              <a:effectLst/>
            </a:endParaRPr>
          </a:p>
          <a:p>
            <a:pPr indent="0" algn="ctr">
              <a:lnSpc>
                <a:spcPct val="120000"/>
              </a:lnSpc>
              <a:spcBef>
                <a:spcPts val="0"/>
              </a:spcBef>
              <a:buNone/>
            </a:pPr>
            <a:r>
              <a:rPr lang="en-GB" sz="1800" b="0" i="0" dirty="0">
                <a:solidFill>
                  <a:srgbClr val="383838"/>
                </a:solidFill>
                <a:effectLst/>
              </a:rPr>
              <a:t> </a:t>
            </a:r>
          </a:p>
          <a:p>
            <a:pPr indent="0" algn="ctr">
              <a:lnSpc>
                <a:spcPct val="120000"/>
              </a:lnSpc>
              <a:spcBef>
                <a:spcPts val="0"/>
              </a:spcBef>
              <a:buNone/>
            </a:pPr>
            <a:r>
              <a:rPr lang="en-GB" sz="1800" b="0" i="1" dirty="0">
                <a:solidFill>
                  <a:srgbClr val="383838"/>
                </a:solidFill>
                <a:effectLst/>
              </a:rPr>
              <a:t>Date: September 2022</a:t>
            </a:r>
            <a:endParaRPr lang="en-GB" sz="1800" b="0" i="0" dirty="0">
              <a:solidFill>
                <a:srgbClr val="383838"/>
              </a:solidFill>
              <a:effectLst/>
            </a:endParaRPr>
          </a:p>
          <a:p>
            <a:pPr indent="0" algn="ctr">
              <a:lnSpc>
                <a:spcPct val="120000"/>
              </a:lnSpc>
              <a:spcBef>
                <a:spcPts val="0"/>
              </a:spcBef>
              <a:buNone/>
            </a:pPr>
            <a:r>
              <a:rPr lang="en-GB" sz="1800" b="0" i="1" dirty="0">
                <a:solidFill>
                  <a:srgbClr val="383838"/>
                </a:solidFill>
                <a:effectLst/>
              </a:rPr>
              <a:t> </a:t>
            </a:r>
            <a:endParaRPr lang="en-GB" sz="1800" b="0" i="0" dirty="0">
              <a:solidFill>
                <a:srgbClr val="383838"/>
              </a:solidFill>
              <a:effectLst/>
            </a:endParaRPr>
          </a:p>
          <a:p>
            <a:pPr indent="0" algn="ctr">
              <a:lnSpc>
                <a:spcPct val="120000"/>
              </a:lnSpc>
              <a:spcBef>
                <a:spcPts val="0"/>
              </a:spcBef>
              <a:buNone/>
            </a:pPr>
            <a:r>
              <a:rPr lang="en-GB" sz="1800" b="0" i="1" dirty="0">
                <a:solidFill>
                  <a:srgbClr val="383838"/>
                </a:solidFill>
                <a:effectLst/>
              </a:rPr>
              <a:t>Word Count</a:t>
            </a:r>
            <a:endParaRPr lang="en-GB" sz="1800" b="0" i="0" dirty="0">
              <a:solidFill>
                <a:srgbClr val="383838"/>
              </a:solidFill>
              <a:effectLst/>
            </a:endParaRPr>
          </a:p>
          <a:p>
            <a:pPr algn="ctr"/>
            <a:endParaRPr lang="en-GB" sz="1800" dirty="0"/>
          </a:p>
        </p:txBody>
      </p:sp>
    </p:spTree>
    <p:extLst>
      <p:ext uri="{BB962C8B-B14F-4D97-AF65-F5344CB8AC3E}">
        <p14:creationId xmlns:p14="http://schemas.microsoft.com/office/powerpoint/2010/main" val="3368566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F82CE-25B4-1F4C-3991-D76C10E7DCE8}"/>
              </a:ext>
            </a:extLst>
          </p:cNvPr>
          <p:cNvSpPr>
            <a:spLocks noGrp="1"/>
          </p:cNvSpPr>
          <p:nvPr>
            <p:ph type="title"/>
          </p:nvPr>
        </p:nvSpPr>
        <p:spPr/>
        <p:txBody>
          <a:bodyPr/>
          <a:lstStyle/>
          <a:p>
            <a:r>
              <a:rPr lang="en-GB" dirty="0"/>
              <a:t>Order</a:t>
            </a:r>
          </a:p>
        </p:txBody>
      </p:sp>
      <p:sp>
        <p:nvSpPr>
          <p:cNvPr id="3" name="Content Placeholder 2">
            <a:extLst>
              <a:ext uri="{FF2B5EF4-FFF2-40B4-BE49-F238E27FC236}">
                <a16:creationId xmlns:a16="http://schemas.microsoft.com/office/drawing/2014/main" id="{49A777D6-B4CD-8519-92D2-912C080A4F3E}"/>
              </a:ext>
            </a:extLst>
          </p:cNvPr>
          <p:cNvSpPr>
            <a:spLocks noGrp="1"/>
          </p:cNvSpPr>
          <p:nvPr>
            <p:ph idx="1"/>
          </p:nvPr>
        </p:nvSpPr>
        <p:spPr>
          <a:xfrm>
            <a:off x="193964" y="1616364"/>
            <a:ext cx="11159836" cy="4560599"/>
          </a:xfrm>
        </p:spPr>
        <p:txBody>
          <a:bodyPr>
            <a:normAutofit fontScale="92500" lnSpcReduction="20000"/>
          </a:bodyPr>
          <a:lstStyle/>
          <a:p>
            <a:pPr>
              <a:spcAft>
                <a:spcPts val="385"/>
              </a:spcAft>
            </a:pPr>
            <a:r>
              <a:rPr lang="en-GB" b="0" i="0" dirty="0">
                <a:solidFill>
                  <a:srgbClr val="000000"/>
                </a:solidFill>
                <a:effectLst/>
                <a:latin typeface="Lato" panose="020F0502020204030203" pitchFamily="34" charset="0"/>
              </a:rPr>
              <a:t>table of contents (giving page refs for list of illustrations, intro, chapters, </a:t>
            </a:r>
            <a:r>
              <a:rPr lang="en-GB" b="0" i="0" dirty="0" err="1">
                <a:solidFill>
                  <a:srgbClr val="000000"/>
                </a:solidFill>
                <a:effectLst/>
                <a:latin typeface="Lato" panose="020F0502020204030203" pitchFamily="34" charset="0"/>
              </a:rPr>
              <a:t>bibl</a:t>
            </a:r>
            <a:r>
              <a:rPr lang="en-GB" b="0" i="0" dirty="0">
                <a:solidFill>
                  <a:srgbClr val="000000"/>
                </a:solidFill>
                <a:effectLst/>
                <a:latin typeface="Lato" panose="020F0502020204030203" pitchFamily="34" charset="0"/>
              </a:rPr>
              <a:t>, any appendices)</a:t>
            </a:r>
          </a:p>
          <a:p>
            <a:pPr>
              <a:spcAft>
                <a:spcPts val="385"/>
              </a:spcAft>
            </a:pPr>
            <a:r>
              <a:rPr lang="en-GB" b="0" i="0" dirty="0">
                <a:solidFill>
                  <a:srgbClr val="000000"/>
                </a:solidFill>
                <a:effectLst/>
                <a:latin typeface="Lato" panose="020F0502020204030203" pitchFamily="34" charset="0"/>
              </a:rPr>
              <a:t>list of figures (give brief description, museum </a:t>
            </a:r>
            <a:r>
              <a:rPr lang="en-GB" b="0" i="0" dirty="0" err="1">
                <a:solidFill>
                  <a:srgbClr val="000000"/>
                </a:solidFill>
                <a:effectLst/>
                <a:latin typeface="Lato" panose="020F0502020204030203" pitchFamily="34" charset="0"/>
              </a:rPr>
              <a:t>inv</a:t>
            </a:r>
            <a:r>
              <a:rPr lang="en-GB" b="0" i="0" dirty="0">
                <a:solidFill>
                  <a:srgbClr val="000000"/>
                </a:solidFill>
                <a:effectLst/>
                <a:latin typeface="Lato" panose="020F0502020204030203" pitchFamily="34" charset="0"/>
              </a:rPr>
              <a:t> no. and source of illustration) </a:t>
            </a:r>
          </a:p>
          <a:p>
            <a:pPr>
              <a:spcAft>
                <a:spcPts val="385"/>
              </a:spcAft>
            </a:pPr>
            <a:r>
              <a:rPr lang="en-GB" b="0" i="0" dirty="0">
                <a:solidFill>
                  <a:srgbClr val="000000"/>
                </a:solidFill>
                <a:effectLst/>
                <a:latin typeface="Lato" panose="020F0502020204030203" pitchFamily="34" charset="0"/>
              </a:rPr>
              <a:t>introduction </a:t>
            </a:r>
          </a:p>
          <a:p>
            <a:pPr>
              <a:spcAft>
                <a:spcPts val="385"/>
              </a:spcAft>
            </a:pPr>
            <a:r>
              <a:rPr lang="en-GB" b="0" i="0" dirty="0">
                <a:solidFill>
                  <a:srgbClr val="000000"/>
                </a:solidFill>
                <a:effectLst/>
                <a:latin typeface="Lato" panose="020F0502020204030203" pitchFamily="34" charset="0"/>
              </a:rPr>
              <a:t>chapters </a:t>
            </a:r>
          </a:p>
          <a:p>
            <a:pPr>
              <a:spcAft>
                <a:spcPts val="385"/>
              </a:spcAft>
            </a:pPr>
            <a:r>
              <a:rPr lang="en-GB" b="0" i="0" dirty="0">
                <a:solidFill>
                  <a:srgbClr val="000000"/>
                </a:solidFill>
                <a:effectLst/>
                <a:latin typeface="Lato" panose="020F0502020204030203" pitchFamily="34" charset="0"/>
              </a:rPr>
              <a:t>appendices (if included, see below) </a:t>
            </a:r>
          </a:p>
          <a:p>
            <a:pPr>
              <a:spcAft>
                <a:spcPts val="385"/>
              </a:spcAft>
            </a:pPr>
            <a:r>
              <a:rPr lang="en-GB" b="0" i="0" dirty="0">
                <a:solidFill>
                  <a:srgbClr val="000000"/>
                </a:solidFill>
                <a:effectLst/>
                <a:latin typeface="Lato" panose="020F0502020204030203" pitchFamily="34" charset="0"/>
              </a:rPr>
              <a:t>bibliography </a:t>
            </a:r>
          </a:p>
          <a:p>
            <a:pPr>
              <a:spcAft>
                <a:spcPts val="385"/>
              </a:spcAft>
            </a:pPr>
            <a:r>
              <a:rPr lang="en-GB" b="0" i="0" dirty="0">
                <a:solidFill>
                  <a:srgbClr val="000000"/>
                </a:solidFill>
                <a:effectLst/>
                <a:latin typeface="Lato" panose="020F0502020204030203" pitchFamily="34" charset="0"/>
              </a:rPr>
              <a:t>illustrations: numbered as fig 1 etc. These can either be placed in a section at the end of the thesis, or integrated into the text. Remember to give a brief caption.</a:t>
            </a:r>
          </a:p>
          <a:p>
            <a:endParaRPr lang="en-GB" dirty="0"/>
          </a:p>
        </p:txBody>
      </p:sp>
    </p:spTree>
    <p:extLst>
      <p:ext uri="{BB962C8B-B14F-4D97-AF65-F5344CB8AC3E}">
        <p14:creationId xmlns:p14="http://schemas.microsoft.com/office/powerpoint/2010/main" val="1744204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99C37-C8A8-E437-6043-2B64DE26C1F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8C6A047-30C1-33F9-5C88-D783175AF472}"/>
              </a:ext>
            </a:extLst>
          </p:cNvPr>
          <p:cNvSpPr>
            <a:spLocks noGrp="1"/>
          </p:cNvSpPr>
          <p:nvPr>
            <p:ph idx="1"/>
          </p:nvPr>
        </p:nvSpPr>
        <p:spPr/>
        <p:txBody>
          <a:bodyPr>
            <a:normAutofit fontScale="70000" lnSpcReduction="20000"/>
          </a:bodyPr>
          <a:lstStyle/>
          <a:p>
            <a:pPr algn="l"/>
            <a:r>
              <a:rPr lang="en-GB" b="1" i="0" dirty="0">
                <a:solidFill>
                  <a:srgbClr val="383838"/>
                </a:solidFill>
                <a:effectLst/>
                <a:latin typeface="Lato" panose="020F0502020204030203" pitchFamily="34" charset="0"/>
              </a:rPr>
              <a:t>Notes: </a:t>
            </a:r>
            <a:r>
              <a:rPr lang="en-GB" b="0" i="0" dirty="0">
                <a:solidFill>
                  <a:srgbClr val="383838"/>
                </a:solidFill>
                <a:effectLst/>
                <a:latin typeface="Lato" panose="020F0502020204030203" pitchFamily="34" charset="0"/>
              </a:rPr>
              <a:t>Use footnotes rather than end notes. </a:t>
            </a:r>
          </a:p>
          <a:p>
            <a:pPr algn="l"/>
            <a:r>
              <a:rPr lang="en-GB" b="0" i="0" dirty="0">
                <a:solidFill>
                  <a:srgbClr val="383838"/>
                </a:solidFill>
                <a:effectLst/>
                <a:latin typeface="Lato" panose="020F0502020204030203" pitchFamily="34" charset="0"/>
              </a:rPr>
              <a:t>Use primarily for references to ancient and modern works and remember that you can have more than one reference in a note. </a:t>
            </a:r>
          </a:p>
          <a:p>
            <a:pPr algn="l"/>
            <a:r>
              <a:rPr lang="en-GB" b="0" i="0" dirty="0">
                <a:solidFill>
                  <a:srgbClr val="383838"/>
                </a:solidFill>
                <a:effectLst/>
                <a:latin typeface="Lato" panose="020F0502020204030203" pitchFamily="34" charset="0"/>
              </a:rPr>
              <a:t>Use the name/date system of referencing and follow instructions in Dept style guide.</a:t>
            </a:r>
          </a:p>
          <a:p>
            <a:pPr algn="l"/>
            <a:r>
              <a:rPr lang="en-GB" b="0" i="0" dirty="0">
                <a:solidFill>
                  <a:srgbClr val="383838"/>
                </a:solidFill>
                <a:effectLst/>
                <a:latin typeface="Lato" panose="020F0502020204030203" pitchFamily="34" charset="0"/>
              </a:rPr>
              <a:t> </a:t>
            </a:r>
          </a:p>
          <a:p>
            <a:pPr algn="l"/>
            <a:r>
              <a:rPr lang="en-GB" b="0" i="0" dirty="0">
                <a:solidFill>
                  <a:srgbClr val="383838"/>
                </a:solidFill>
                <a:effectLst/>
                <a:latin typeface="Lato" panose="020F0502020204030203" pitchFamily="34" charset="0"/>
              </a:rPr>
              <a:t>Binding: not required</a:t>
            </a:r>
          </a:p>
          <a:p>
            <a:pPr algn="l"/>
            <a:r>
              <a:rPr lang="en-GB" b="0" i="0" dirty="0">
                <a:solidFill>
                  <a:srgbClr val="383838"/>
                </a:solidFill>
                <a:effectLst/>
                <a:latin typeface="Lato" panose="020F0502020204030203" pitchFamily="34" charset="0"/>
              </a:rPr>
              <a:t> </a:t>
            </a:r>
          </a:p>
          <a:p>
            <a:pPr algn="l"/>
            <a:r>
              <a:rPr lang="en-GB" b="0" i="0" dirty="0">
                <a:solidFill>
                  <a:srgbClr val="383838"/>
                </a:solidFill>
                <a:effectLst/>
                <a:latin typeface="Lato" panose="020F0502020204030203" pitchFamily="34" charset="0"/>
              </a:rPr>
              <a:t> </a:t>
            </a:r>
            <a:r>
              <a:rPr lang="en-GB" b="1" i="0" dirty="0">
                <a:solidFill>
                  <a:srgbClr val="383838"/>
                </a:solidFill>
                <a:effectLst/>
                <a:latin typeface="Lato" panose="020F0502020204030203" pitchFamily="34" charset="0"/>
              </a:rPr>
              <a:t>Appendices</a:t>
            </a:r>
            <a:endParaRPr lang="en-GB" b="0" i="0" dirty="0">
              <a:solidFill>
                <a:srgbClr val="383838"/>
              </a:solidFill>
              <a:effectLst/>
              <a:latin typeface="Lato" panose="020F0502020204030203" pitchFamily="34" charset="0"/>
            </a:endParaRPr>
          </a:p>
          <a:p>
            <a:pPr algn="l"/>
            <a:r>
              <a:rPr lang="en-GB" b="1" i="0" dirty="0">
                <a:solidFill>
                  <a:srgbClr val="383838"/>
                </a:solidFill>
                <a:effectLst/>
                <a:latin typeface="Lato" panose="020F0502020204030203" pitchFamily="34" charset="0"/>
              </a:rPr>
              <a:t> </a:t>
            </a:r>
            <a:endParaRPr lang="en-GB" b="0" i="0" dirty="0">
              <a:solidFill>
                <a:srgbClr val="383838"/>
              </a:solidFill>
              <a:effectLst/>
              <a:latin typeface="Lato" panose="020F0502020204030203" pitchFamily="34" charset="0"/>
            </a:endParaRPr>
          </a:p>
          <a:p>
            <a:pPr algn="l"/>
            <a:r>
              <a:rPr lang="en-GB" b="0" i="0" dirty="0">
                <a:solidFill>
                  <a:srgbClr val="383838"/>
                </a:solidFill>
                <a:effectLst/>
                <a:latin typeface="Lato" panose="020F0502020204030203" pitchFamily="34" charset="0"/>
              </a:rPr>
              <a:t>For most dissertation appendices are not required. Only include an appendix if you have produced a catalogue as part of the dissertation, or have extensive amounts of primary material (ancient texts, manuscripts, catalogue of inscriptions) which are not otherwise easily accessible.</a:t>
            </a:r>
          </a:p>
          <a:p>
            <a:pPr algn="l"/>
            <a:r>
              <a:rPr lang="en-GB" b="1" i="0" dirty="0">
                <a:solidFill>
                  <a:srgbClr val="383838"/>
                </a:solidFill>
                <a:effectLst/>
                <a:latin typeface="Lato" panose="020F0502020204030203" pitchFamily="34" charset="0"/>
              </a:rPr>
              <a:t> </a:t>
            </a:r>
            <a:endParaRPr lang="en-GB" b="0" i="0" dirty="0">
              <a:solidFill>
                <a:srgbClr val="383838"/>
              </a:solidFill>
              <a:effectLst/>
              <a:latin typeface="Lato" panose="020F0502020204030203" pitchFamily="34" charset="0"/>
            </a:endParaRPr>
          </a:p>
          <a:p>
            <a:endParaRPr lang="en-GB" dirty="0"/>
          </a:p>
        </p:txBody>
      </p:sp>
    </p:spTree>
    <p:extLst>
      <p:ext uri="{BB962C8B-B14F-4D97-AF65-F5344CB8AC3E}">
        <p14:creationId xmlns:p14="http://schemas.microsoft.com/office/powerpoint/2010/main" val="1980694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3A5BD-59DF-6A2F-618A-F4A0190ACBE2}"/>
              </a:ext>
            </a:extLst>
          </p:cNvPr>
          <p:cNvSpPr>
            <a:spLocks noGrp="1"/>
          </p:cNvSpPr>
          <p:nvPr>
            <p:ph type="title"/>
          </p:nvPr>
        </p:nvSpPr>
        <p:spPr/>
        <p:txBody>
          <a:bodyPr/>
          <a:lstStyle/>
          <a:p>
            <a:r>
              <a:rPr lang="en-GB" dirty="0"/>
              <a:t>Supervision</a:t>
            </a:r>
          </a:p>
        </p:txBody>
      </p:sp>
      <p:sp>
        <p:nvSpPr>
          <p:cNvPr id="3" name="Content Placeholder 2">
            <a:extLst>
              <a:ext uri="{FF2B5EF4-FFF2-40B4-BE49-F238E27FC236}">
                <a16:creationId xmlns:a16="http://schemas.microsoft.com/office/drawing/2014/main" id="{6EC2F92D-AB9C-8297-1DF2-4E3E4A14B018}"/>
              </a:ext>
            </a:extLst>
          </p:cNvPr>
          <p:cNvSpPr>
            <a:spLocks noGrp="1"/>
          </p:cNvSpPr>
          <p:nvPr>
            <p:ph idx="1"/>
          </p:nvPr>
        </p:nvSpPr>
        <p:spPr/>
        <p:txBody>
          <a:bodyPr/>
          <a:lstStyle/>
          <a:p>
            <a:r>
              <a:rPr lang="en-GB" dirty="0"/>
              <a:t>Your supervisor is there to guide you on the topic and read drafts of work.</a:t>
            </a:r>
          </a:p>
          <a:p>
            <a:r>
              <a:rPr lang="en-GB" dirty="0"/>
              <a:t>You are responsible for identifying bibliography, writing draft chapters and arranging supervisions. Discuss with your supervisor times when they are unavailable and draw up a list of dates to send work and receive feedback.</a:t>
            </a:r>
          </a:p>
          <a:p>
            <a:r>
              <a:rPr lang="en-GB" dirty="0"/>
              <a:t>They are able to give detailed comments on chapters only once. Please arrange to submit these regularly over the course of the summer; you cannot ask supervisors to read the whole thesis just before submission. </a:t>
            </a:r>
          </a:p>
        </p:txBody>
      </p:sp>
    </p:spTree>
    <p:extLst>
      <p:ext uri="{BB962C8B-B14F-4D97-AF65-F5344CB8AC3E}">
        <p14:creationId xmlns:p14="http://schemas.microsoft.com/office/powerpoint/2010/main" val="683788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FA087-8F30-67EC-16D3-CEF846A062CC}"/>
              </a:ext>
            </a:extLst>
          </p:cNvPr>
          <p:cNvSpPr>
            <a:spLocks noGrp="1"/>
          </p:cNvSpPr>
          <p:nvPr>
            <p:ph type="title"/>
          </p:nvPr>
        </p:nvSpPr>
        <p:spPr/>
        <p:txBody>
          <a:bodyPr/>
          <a:lstStyle/>
          <a:p>
            <a:r>
              <a:rPr lang="en-GB" dirty="0"/>
              <a:t>Choosing a topic</a:t>
            </a:r>
          </a:p>
        </p:txBody>
      </p:sp>
      <p:sp>
        <p:nvSpPr>
          <p:cNvPr id="3" name="Content Placeholder 2">
            <a:extLst>
              <a:ext uri="{FF2B5EF4-FFF2-40B4-BE49-F238E27FC236}">
                <a16:creationId xmlns:a16="http://schemas.microsoft.com/office/drawing/2014/main" id="{2E4E29ED-1A98-44AB-F357-B0D4A17BF129}"/>
              </a:ext>
            </a:extLst>
          </p:cNvPr>
          <p:cNvSpPr>
            <a:spLocks noGrp="1"/>
          </p:cNvSpPr>
          <p:nvPr>
            <p:ph idx="1"/>
          </p:nvPr>
        </p:nvSpPr>
        <p:spPr/>
        <p:txBody>
          <a:bodyPr/>
          <a:lstStyle/>
          <a:p>
            <a:r>
              <a:rPr lang="en-GB" dirty="0"/>
              <a:t>Define the area you want to work on</a:t>
            </a:r>
          </a:p>
          <a:p>
            <a:r>
              <a:rPr lang="en-GB" dirty="0"/>
              <a:t>Define the research questions you want to explore</a:t>
            </a:r>
          </a:p>
          <a:p>
            <a:r>
              <a:rPr lang="en-GB" dirty="0"/>
              <a:t>It can be helpful to think of these are hypotheses to test out, though the title does not need to be a question. </a:t>
            </a:r>
          </a:p>
          <a:p>
            <a:r>
              <a:rPr lang="en-GB" dirty="0"/>
              <a:t>What is the primary data? How will you gather this?</a:t>
            </a:r>
          </a:p>
          <a:p>
            <a:r>
              <a:rPr lang="en-GB" dirty="0"/>
              <a:t>What is the scholarship in this area, how do you position yourself within it?</a:t>
            </a:r>
          </a:p>
        </p:txBody>
      </p:sp>
    </p:spTree>
    <p:extLst>
      <p:ext uri="{BB962C8B-B14F-4D97-AF65-F5344CB8AC3E}">
        <p14:creationId xmlns:p14="http://schemas.microsoft.com/office/powerpoint/2010/main" val="3514822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BD672-2596-0F07-91D6-B33C2BA10044}"/>
              </a:ext>
            </a:extLst>
          </p:cNvPr>
          <p:cNvSpPr>
            <a:spLocks noGrp="1"/>
          </p:cNvSpPr>
          <p:nvPr>
            <p:ph type="title"/>
          </p:nvPr>
        </p:nvSpPr>
        <p:spPr/>
        <p:txBody>
          <a:bodyPr/>
          <a:lstStyle/>
          <a:p>
            <a:r>
              <a:rPr lang="en-GB" dirty="0"/>
              <a:t>Tips for success</a:t>
            </a:r>
          </a:p>
        </p:txBody>
      </p:sp>
      <p:sp>
        <p:nvSpPr>
          <p:cNvPr id="3" name="Content Placeholder 2">
            <a:extLst>
              <a:ext uri="{FF2B5EF4-FFF2-40B4-BE49-F238E27FC236}">
                <a16:creationId xmlns:a16="http://schemas.microsoft.com/office/drawing/2014/main" id="{D0EE9239-4D4A-E99A-756F-E2168375FD80}"/>
              </a:ext>
            </a:extLst>
          </p:cNvPr>
          <p:cNvSpPr>
            <a:spLocks noGrp="1"/>
          </p:cNvSpPr>
          <p:nvPr>
            <p:ph idx="1"/>
          </p:nvPr>
        </p:nvSpPr>
        <p:spPr>
          <a:xfrm>
            <a:off x="838200" y="1825625"/>
            <a:ext cx="10744200" cy="4953866"/>
          </a:xfrm>
        </p:spPr>
        <p:txBody>
          <a:bodyPr>
            <a:normAutofit fontScale="92500"/>
          </a:bodyPr>
          <a:lstStyle/>
          <a:p>
            <a:pPr>
              <a:lnSpc>
                <a:spcPct val="115000"/>
              </a:lnSpc>
              <a:spcAft>
                <a:spcPts val="10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Primary data – really important! Think about whether you need to collate this in the form of a table/spreadsheet, considering issues such as production, findspots, use to factor into your analysis. Set out the shape of the evidence at the start – how common/rare are the examples you will be discussing, within broader material of this type? </a:t>
            </a:r>
          </a:p>
          <a:p>
            <a:pPr>
              <a:lnSpc>
                <a:spcPct val="115000"/>
              </a:lnSpc>
              <a:spcAft>
                <a:spcPts val="10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If you agree with a scholar’s reading, where have they got it from? Which data do they cite? How do you know they are right? Go and follow up sources for yourselves and be sceptical! Do you agree with how they are interpreting the evidence?</a:t>
            </a:r>
          </a:p>
          <a:p>
            <a:pPr>
              <a:lnSpc>
                <a:spcPct val="115000"/>
              </a:lnSpc>
              <a:spcAft>
                <a:spcPts val="10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Secondary scholarship  - Consult a range, theoretical for approaches, general to give a sense of the topic, and specific studies on specific aspects. As your arguments grow, look for more studies of those specific aspects and case studies.</a:t>
            </a:r>
          </a:p>
          <a:p>
            <a:pPr>
              <a:lnSpc>
                <a:spcPct val="115000"/>
              </a:lnSpc>
              <a:spcAft>
                <a:spcPts val="10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Case studies – identify some example to drill into in depth, looking at their contexts (finds, use, production). Bring in other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egs</a:t>
            </a:r>
            <a:r>
              <a:rPr lang="en-GB" sz="1800" dirty="0">
                <a:effectLst/>
                <a:latin typeface="Calibri" panose="020F0502020204030204" pitchFamily="34" charset="0"/>
                <a:ea typeface="Calibri" panose="020F0502020204030204" pitchFamily="34" charset="0"/>
                <a:cs typeface="Times New Roman" panose="02020603050405020304" pitchFamily="18" charset="0"/>
              </a:rPr>
              <a:t> as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comparanda</a:t>
            </a:r>
            <a:r>
              <a:rPr lang="en-GB" sz="1800" dirty="0">
                <a:effectLst/>
                <a:latin typeface="Calibri" panose="020F0502020204030204" pitchFamily="34" charset="0"/>
                <a:ea typeface="Calibri" panose="020F0502020204030204" pitchFamily="34" charset="0"/>
                <a:cs typeface="Times New Roman" panose="02020603050405020304" pitchFamily="18" charset="0"/>
              </a:rPr>
              <a:t>, to show that you have a broad knowledge of the field.</a:t>
            </a:r>
          </a:p>
          <a:p>
            <a:pPr>
              <a:lnSpc>
                <a:spcPct val="115000"/>
              </a:lnSpc>
              <a:spcAft>
                <a:spcPts val="10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Bibliography – should only include items cited in notes. If you’ve used something and it’s not in your notes, think about how to add it; e.g. ‘for good overviews of Roman wall-painting see Ling 1995 and Leach 2004’.  </a:t>
            </a:r>
          </a:p>
          <a:p>
            <a:endParaRPr lang="en-GB" dirty="0"/>
          </a:p>
        </p:txBody>
      </p:sp>
    </p:spTree>
    <p:extLst>
      <p:ext uri="{BB962C8B-B14F-4D97-AF65-F5344CB8AC3E}">
        <p14:creationId xmlns:p14="http://schemas.microsoft.com/office/powerpoint/2010/main" val="3591927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1555</Words>
  <Application>Microsoft Office PowerPoint</Application>
  <PresentationFormat>Widescreen</PresentationFormat>
  <Paragraphs>86</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Lato</vt:lpstr>
      <vt:lpstr>Office Theme</vt:lpstr>
      <vt:lpstr>MA Dissertation Briefing</vt:lpstr>
      <vt:lpstr>Key Dates</vt:lpstr>
      <vt:lpstr>Length, format etc</vt:lpstr>
      <vt:lpstr>Title page (new page, after Dept coversheet)</vt:lpstr>
      <vt:lpstr>Order</vt:lpstr>
      <vt:lpstr>PowerPoint Presentation</vt:lpstr>
      <vt:lpstr>Supervision</vt:lpstr>
      <vt:lpstr>Choosing a topic</vt:lpstr>
      <vt:lpstr>Tips for success</vt:lpstr>
      <vt:lpstr>Some previous topics and titles</vt:lpstr>
      <vt:lpstr>Resources</vt:lpstr>
      <vt:lpstr>Presentations on 29th June</vt:lpstr>
      <vt:lpstr>Marking Descriptors for Taught MA work All marks will be given on a 0-100 scale. The minimum pass mark is 50%. A mark of 70 or above indicates work of a distinction standard.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 Dissertation Briefing</dc:title>
  <dc:creator>Newby, Zahra</dc:creator>
  <cp:lastModifiedBy>Newby, Zahra</cp:lastModifiedBy>
  <cp:revision>1</cp:revision>
  <dcterms:created xsi:type="dcterms:W3CDTF">2022-06-15T07:54:11Z</dcterms:created>
  <dcterms:modified xsi:type="dcterms:W3CDTF">2022-06-15T10:53:44Z</dcterms:modified>
</cp:coreProperties>
</file>