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383" r:id="rId2"/>
    <p:sldId id="310" r:id="rId3"/>
    <p:sldId id="325" r:id="rId4"/>
    <p:sldId id="324" r:id="rId5"/>
    <p:sldId id="354" r:id="rId6"/>
    <p:sldId id="326" r:id="rId7"/>
    <p:sldId id="370" r:id="rId8"/>
    <p:sldId id="327" r:id="rId9"/>
    <p:sldId id="345" r:id="rId10"/>
    <p:sldId id="358" r:id="rId11"/>
    <p:sldId id="277" r:id="rId12"/>
    <p:sldId id="349" r:id="rId13"/>
    <p:sldId id="394" r:id="rId14"/>
    <p:sldId id="392" r:id="rId15"/>
    <p:sldId id="393" r:id="rId16"/>
    <p:sldId id="391" r:id="rId17"/>
    <p:sldId id="347" r:id="rId18"/>
    <p:sldId id="329" r:id="rId19"/>
    <p:sldId id="332" r:id="rId20"/>
    <p:sldId id="334" r:id="rId21"/>
    <p:sldId id="321" r:id="rId22"/>
    <p:sldId id="291" r:id="rId23"/>
    <p:sldId id="350" r:id="rId24"/>
    <p:sldId id="312" r:id="rId25"/>
    <p:sldId id="340" r:id="rId26"/>
    <p:sldId id="315" r:id="rId27"/>
    <p:sldId id="343" r:id="rId28"/>
    <p:sldId id="342" r:id="rId29"/>
    <p:sldId id="357" r:id="rId30"/>
  </p:sldIdLst>
  <p:sldSz cx="9144000" cy="5143500" type="screen16x9"/>
  <p:notesSz cx="6858000" cy="9144000"/>
  <p:custDataLst>
    <p:tags r:id="rId32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050"/>
    <a:srgbClr val="FCD8DB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D5D1F9-55CC-8BE6-4020-CB669362D49A}" v="155" dt="2023-05-02T08:57:52.277"/>
    <p1510:client id="{4FA59AAF-12EB-4832-9C4F-8BECD6CEB6F5}" v="2" dt="2023-04-20T15:00:44.618"/>
    <p1510:client id="{7E6AF528-53B6-4E6A-BB98-1978B86F92A5}" v="2" dt="2023-05-02T08:12:20.634"/>
    <p1510:client id="{BB3765B8-30D1-47F1-8165-A7CB7A1B4F75}" v="28" dt="2023-04-20T14:57:38.859"/>
    <p1510:client id="{D8504DA3-C1C2-44F5-A660-7B635FECAD4B}" v="3" dt="2023-05-02T09:10:14.358"/>
    <p1510:client id="{F9DFB511-1E33-49A5-B352-AD433CF49CA8}" v="65" dt="2023-04-20T12:00:43.4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4660"/>
  </p:normalViewPr>
  <p:slideViewPr>
    <p:cSldViewPr snapToGrid="0">
      <p:cViewPr varScale="1">
        <p:scale>
          <a:sx n="50" d="100"/>
          <a:sy n="50" d="100"/>
        </p:scale>
        <p:origin x="53" y="509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C07F56-0017-4A18-B18F-C322A21137A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7DC8F15-1161-4875-880F-635AD2741370}">
      <dgm:prSet phldrT="[Text]"/>
      <dgm:spPr>
        <a:solidFill>
          <a:schemeClr val="accent1">
            <a:alpha val="50000"/>
          </a:schemeClr>
        </a:solidFill>
      </dgm:spPr>
      <dgm:t>
        <a:bodyPr/>
        <a:lstStyle/>
        <a:p>
          <a:pPr algn="l"/>
          <a:r>
            <a:rPr lang="en-GB"/>
            <a:t>Engagement</a:t>
          </a:r>
        </a:p>
      </dgm:t>
    </dgm:pt>
    <dgm:pt modelId="{452C4DCF-9FCB-45B9-B3F9-972CB5C4BC26}" type="parTrans" cxnId="{CC498C40-86FB-4F72-B58A-F8E8339CF0E4}">
      <dgm:prSet/>
      <dgm:spPr/>
      <dgm:t>
        <a:bodyPr/>
        <a:lstStyle/>
        <a:p>
          <a:endParaRPr lang="en-GB"/>
        </a:p>
      </dgm:t>
    </dgm:pt>
    <dgm:pt modelId="{F554544F-91F1-4529-A0E0-A3A563DA927C}" type="sibTrans" cxnId="{CC498C40-86FB-4F72-B58A-F8E8339CF0E4}">
      <dgm:prSet/>
      <dgm:spPr/>
      <dgm:t>
        <a:bodyPr/>
        <a:lstStyle/>
        <a:p>
          <a:endParaRPr lang="en-GB"/>
        </a:p>
      </dgm:t>
    </dgm:pt>
    <dgm:pt modelId="{E2E19568-659B-4645-AA24-A93330E11BE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pPr algn="r"/>
          <a:r>
            <a:rPr lang="en-GB" sz="2100"/>
            <a:t>Impact</a:t>
          </a:r>
        </a:p>
      </dgm:t>
    </dgm:pt>
    <dgm:pt modelId="{D916F0DC-B570-4770-B8CB-49219BE33990}" type="parTrans" cxnId="{BB2D89FC-8949-43DB-B00A-7E67B68652FC}">
      <dgm:prSet/>
      <dgm:spPr/>
      <dgm:t>
        <a:bodyPr/>
        <a:lstStyle/>
        <a:p>
          <a:endParaRPr lang="en-GB"/>
        </a:p>
      </dgm:t>
    </dgm:pt>
    <dgm:pt modelId="{4C78EC22-DDBC-482B-9E92-4CA65FF185D5}" type="sibTrans" cxnId="{BB2D89FC-8949-43DB-B00A-7E67B68652FC}">
      <dgm:prSet/>
      <dgm:spPr/>
      <dgm:t>
        <a:bodyPr/>
        <a:lstStyle/>
        <a:p>
          <a:endParaRPr lang="en-GB"/>
        </a:p>
      </dgm:t>
    </dgm:pt>
    <dgm:pt modelId="{06FB177D-BC8A-4ABE-96A7-BFADFA9984B4}" type="pres">
      <dgm:prSet presAssocID="{44C07F56-0017-4A18-B18F-C322A21137A0}" presName="compositeShape" presStyleCnt="0">
        <dgm:presLayoutVars>
          <dgm:chMax val="7"/>
          <dgm:dir/>
          <dgm:resizeHandles val="exact"/>
        </dgm:presLayoutVars>
      </dgm:prSet>
      <dgm:spPr/>
    </dgm:pt>
    <dgm:pt modelId="{DE78A276-B96D-465B-AA64-1EED7B8AF131}" type="pres">
      <dgm:prSet presAssocID="{C7DC8F15-1161-4875-880F-635AD2741370}" presName="circ1" presStyleLbl="vennNode1" presStyleIdx="0" presStyleCnt="2" custScaleX="83803" custScaleY="83803" custLinFactNeighborX="4693" custLinFactNeighborY="669"/>
      <dgm:spPr/>
    </dgm:pt>
    <dgm:pt modelId="{F08E5A2A-335E-48AC-A736-1100C20EDB7A}" type="pres">
      <dgm:prSet presAssocID="{C7DC8F15-1161-4875-880F-635AD274137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DD511BF-289C-4A51-AC3D-D3B8482E6DFD}" type="pres">
      <dgm:prSet presAssocID="{E2E19568-659B-4645-AA24-A93330E11BEF}" presName="circ2" presStyleLbl="vennNode1" presStyleIdx="1" presStyleCnt="2" custScaleX="84690" custScaleY="85132" custLinFactNeighborX="-5639" custLinFactNeighborY="1830"/>
      <dgm:spPr/>
    </dgm:pt>
    <dgm:pt modelId="{8E783187-87FE-4DD3-B071-8CE1BDF6CAEB}" type="pres">
      <dgm:prSet presAssocID="{E2E19568-659B-4645-AA24-A93330E11BE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6857EB39-7EAE-4C23-9565-7A30A49B9E64}" type="presOf" srcId="{E2E19568-659B-4645-AA24-A93330E11BEF}" destId="{8E783187-87FE-4DD3-B071-8CE1BDF6CAEB}" srcOrd="1" destOrd="0" presId="urn:microsoft.com/office/officeart/2005/8/layout/venn1"/>
    <dgm:cxn modelId="{CC498C40-86FB-4F72-B58A-F8E8339CF0E4}" srcId="{44C07F56-0017-4A18-B18F-C322A21137A0}" destId="{C7DC8F15-1161-4875-880F-635AD2741370}" srcOrd="0" destOrd="0" parTransId="{452C4DCF-9FCB-45B9-B3F9-972CB5C4BC26}" sibTransId="{F554544F-91F1-4529-A0E0-A3A563DA927C}"/>
    <dgm:cxn modelId="{49D87272-1085-45CB-AD28-AA586B74DBD3}" type="presOf" srcId="{C7DC8F15-1161-4875-880F-635AD2741370}" destId="{F08E5A2A-335E-48AC-A736-1100C20EDB7A}" srcOrd="1" destOrd="0" presId="urn:microsoft.com/office/officeart/2005/8/layout/venn1"/>
    <dgm:cxn modelId="{DB12D094-CCAE-4927-9CDD-5CB070E096B1}" type="presOf" srcId="{E2E19568-659B-4645-AA24-A93330E11BEF}" destId="{3DD511BF-289C-4A51-AC3D-D3B8482E6DFD}" srcOrd="0" destOrd="0" presId="urn:microsoft.com/office/officeart/2005/8/layout/venn1"/>
    <dgm:cxn modelId="{BD7E0A96-BA05-4DC3-9E2B-240757828FFF}" type="presOf" srcId="{C7DC8F15-1161-4875-880F-635AD2741370}" destId="{DE78A276-B96D-465B-AA64-1EED7B8AF131}" srcOrd="0" destOrd="0" presId="urn:microsoft.com/office/officeart/2005/8/layout/venn1"/>
    <dgm:cxn modelId="{CF5412B5-5354-426F-B983-2FF49E0AB125}" type="presOf" srcId="{44C07F56-0017-4A18-B18F-C322A21137A0}" destId="{06FB177D-BC8A-4ABE-96A7-BFADFA9984B4}" srcOrd="0" destOrd="0" presId="urn:microsoft.com/office/officeart/2005/8/layout/venn1"/>
    <dgm:cxn modelId="{BB2D89FC-8949-43DB-B00A-7E67B68652FC}" srcId="{44C07F56-0017-4A18-B18F-C322A21137A0}" destId="{E2E19568-659B-4645-AA24-A93330E11BEF}" srcOrd="1" destOrd="0" parTransId="{D916F0DC-B570-4770-B8CB-49219BE33990}" sibTransId="{4C78EC22-DDBC-482B-9E92-4CA65FF185D5}"/>
    <dgm:cxn modelId="{7BBAFCC1-494E-4062-991A-85B9FF68153F}" type="presParOf" srcId="{06FB177D-BC8A-4ABE-96A7-BFADFA9984B4}" destId="{DE78A276-B96D-465B-AA64-1EED7B8AF131}" srcOrd="0" destOrd="0" presId="urn:microsoft.com/office/officeart/2005/8/layout/venn1"/>
    <dgm:cxn modelId="{414DE7A2-3407-4495-AF53-174F47F9BE3D}" type="presParOf" srcId="{06FB177D-BC8A-4ABE-96A7-BFADFA9984B4}" destId="{F08E5A2A-335E-48AC-A736-1100C20EDB7A}" srcOrd="1" destOrd="0" presId="urn:microsoft.com/office/officeart/2005/8/layout/venn1"/>
    <dgm:cxn modelId="{BAC52365-C8AA-457E-B84D-4C9E444B693C}" type="presParOf" srcId="{06FB177D-BC8A-4ABE-96A7-BFADFA9984B4}" destId="{3DD511BF-289C-4A51-AC3D-D3B8482E6DFD}" srcOrd="2" destOrd="0" presId="urn:microsoft.com/office/officeart/2005/8/layout/venn1"/>
    <dgm:cxn modelId="{BDD63C9B-907F-49F8-87FC-AF962834AB67}" type="presParOf" srcId="{06FB177D-BC8A-4ABE-96A7-BFADFA9984B4}" destId="{8E783187-87FE-4DD3-B071-8CE1BDF6CAEB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78A276-B96D-465B-AA64-1EED7B8AF131}">
      <dsp:nvSpPr>
        <dsp:cNvPr id="0" name=""/>
        <dsp:cNvSpPr/>
      </dsp:nvSpPr>
      <dsp:spPr>
        <a:xfrm>
          <a:off x="401351" y="416453"/>
          <a:ext cx="2023271" cy="2023271"/>
        </a:xfrm>
        <a:prstGeom prst="ellipse">
          <a:avLst/>
        </a:prstGeom>
        <a:solidFill>
          <a:schemeClr val="accent1"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Engagement</a:t>
          </a:r>
        </a:p>
      </dsp:txBody>
      <dsp:txXfrm>
        <a:off x="683880" y="655041"/>
        <a:ext cx="1166571" cy="1546097"/>
      </dsp:txXfrm>
    </dsp:sp>
    <dsp:sp modelId="{3DD511BF-289C-4A51-AC3D-D3B8482E6DFD}">
      <dsp:nvSpPr>
        <dsp:cNvPr id="0" name=""/>
        <dsp:cNvSpPr/>
      </dsp:nvSpPr>
      <dsp:spPr>
        <a:xfrm>
          <a:off x="1881246" y="428441"/>
          <a:ext cx="2044686" cy="2055357"/>
        </a:xfrm>
        <a:prstGeom prst="ellipse">
          <a:avLst/>
        </a:prstGeom>
        <a:solidFill>
          <a:schemeClr val="accent1"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Impact</a:t>
          </a:r>
        </a:p>
      </dsp:txBody>
      <dsp:txXfrm>
        <a:off x="2461495" y="670811"/>
        <a:ext cx="1178918" cy="1570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52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640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55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2014 results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for Warwick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Overall, 7</a:t>
            </a:r>
            <a:r>
              <a:rPr lang="en-GB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position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With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87% research 3* or 4* ('world-leading' or 'internationally excellent‘)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Four of our departments were ranked as the top in the UK in terms of output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35-40million pounds of QR funding per year for that 7 year period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00884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2014 results</a:t>
            </a:r>
            <a:r>
              <a:rPr lang="en-GB" sz="1200" b="0" i="0" kern="1200" baseline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for Warwick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baseline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Overall, 7</a:t>
            </a:r>
            <a:r>
              <a:rPr lang="en-GB" sz="1200" b="0" i="0" kern="1200" baseline="300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</a:t>
            </a:r>
            <a:r>
              <a:rPr lang="en-GB" sz="1200" b="0" i="0" kern="1200" baseline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position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baseline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With </a:t>
            </a:r>
            <a:r>
              <a:rPr lang="en-GB" sz="1200" b="0" i="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87% research 3* or 4* ('world-leading' or 'internationally excellent‘)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Four of our departments were ranked as the top in the UK in terms of output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i="0" kern="120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77673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2340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Caveat</a:t>
            </a:r>
            <a:r>
              <a:rPr lang="en-GB" baseline="0"/>
              <a:t> new PVC approach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2386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Talk with your</a:t>
            </a:r>
            <a:r>
              <a:rPr lang="en-GB" baseline="0"/>
              <a:t> IM to identify best approach</a:t>
            </a:r>
          </a:p>
          <a:p>
            <a:r>
              <a:rPr lang="en-GB" baseline="0"/>
              <a:t>Funds have </a:t>
            </a:r>
            <a:r>
              <a:rPr lang="en-GB" baseline="0" err="1"/>
              <a:t>dif</a:t>
            </a:r>
            <a:r>
              <a:rPr lang="en-GB" baseline="0"/>
              <a:t> spend periods and eligibility </a:t>
            </a:r>
            <a:r>
              <a:rPr lang="en-GB" baseline="0" err="1"/>
              <a:t>reqs</a:t>
            </a:r>
            <a:r>
              <a:rPr lang="en-GB" baseline="0"/>
              <a:t> which is why conversation essential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4951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EF4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75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5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996439"/>
            <a:ext cx="3519316" cy="265201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3519317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(picture grid)</a:t>
            </a:r>
          </a:p>
          <a:p>
            <a:pPr lvl="0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99670" y="45515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15649" y="209834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99670" y="2098342"/>
            <a:ext cx="1396330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017753" y="455151"/>
            <a:ext cx="1396331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3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7900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520574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71268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883124"/>
            <a:ext cx="7642141" cy="380867"/>
          </a:xfrm>
          <a:prstGeom prst="rect">
            <a:avLst/>
          </a:prstGeom>
        </p:spPr>
        <p:txBody>
          <a:bodyPr/>
          <a:lstStyle>
            <a:lvl1pPr>
              <a:buClr>
                <a:srgbClr val="EF4050"/>
              </a:buClr>
              <a:buSzPct val="100000"/>
              <a:defRPr sz="2000" b="1" i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endParaRPr lang="en-US"/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(3 column images)</a:t>
            </a:r>
          </a:p>
          <a:p>
            <a:pPr lvl="0"/>
            <a:endParaRPr lang="en-US"/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1" y="3173755"/>
            <a:ext cx="2363784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endParaRPr lang="en-US"/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3440464" y="3173755"/>
            <a:ext cx="23502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, </a:t>
            </a:r>
            <a:r>
              <a:rPr lang="en-US" err="1"/>
              <a:t>faucibus</a:t>
            </a:r>
            <a:r>
              <a:rPr lang="en-US"/>
              <a:t> et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eu</a:t>
            </a:r>
            <a:r>
              <a:rPr lang="en-US"/>
              <a:t>, </a:t>
            </a:r>
            <a:r>
              <a:rPr lang="en-US" err="1"/>
              <a:t>gravida</a:t>
            </a:r>
            <a:r>
              <a:rPr lang="en-US"/>
              <a:t> </a:t>
            </a:r>
            <a:r>
              <a:rPr lang="en-US" err="1"/>
              <a:t>pretium</a:t>
            </a:r>
            <a:endParaRPr lang="en-US"/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5991058" y="3173755"/>
            <a:ext cx="23503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Curabitur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vehicula</a:t>
            </a:r>
            <a:r>
              <a:rPr lang="en-US"/>
              <a:t> dui,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dignissim</a:t>
            </a:r>
            <a:r>
              <a:rPr lang="en-US"/>
              <a:t> </a:t>
            </a:r>
            <a:r>
              <a:rPr lang="en-US" err="1"/>
              <a:t>est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39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(one border image landscape)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4339389" cy="3017965"/>
          </a:xfrm>
          <a:prstGeom prst="rect">
            <a:avLst/>
          </a:prstGeom>
          <a:ln w="34925">
            <a:solidFill>
              <a:srgbClr val="EF4050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39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408380" y="1010158"/>
            <a:ext cx="472496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408379" y="455151"/>
            <a:ext cx="4933515" cy="5234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(one border image portrait)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462463" cy="3017965"/>
          </a:xfrm>
          <a:prstGeom prst="rect">
            <a:avLst/>
          </a:prstGeom>
          <a:ln w="34925">
            <a:solidFill>
              <a:srgbClr val="EF4050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8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4034589" y="1242206"/>
            <a:ext cx="4355433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4034588" y="455151"/>
            <a:ext cx="4355433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(two border images landscape)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9861" y="323333"/>
            <a:ext cx="2829507" cy="1630323"/>
          </a:xfrm>
          <a:prstGeom prst="rect">
            <a:avLst/>
          </a:prstGeom>
          <a:ln w="34925">
            <a:solidFill>
              <a:srgbClr val="EF4050"/>
            </a:solidFill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739861" y="2130272"/>
            <a:ext cx="2829507" cy="1630323"/>
          </a:xfrm>
          <a:prstGeom prst="rect">
            <a:avLst/>
          </a:prstGeom>
          <a:ln w="34925">
            <a:solidFill>
              <a:srgbClr val="EF4050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70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(two border images portrait)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109537" cy="3017965"/>
          </a:xfrm>
          <a:prstGeom prst="rect">
            <a:avLst/>
          </a:prstGeom>
          <a:ln w="34925">
            <a:solidFill>
              <a:srgbClr val="EF4050"/>
            </a:solidFill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759242" y="455151"/>
            <a:ext cx="2109537" cy="3017965"/>
          </a:xfrm>
          <a:prstGeom prst="rect">
            <a:avLst/>
          </a:prstGeom>
          <a:ln w="34925">
            <a:solidFill>
              <a:srgbClr val="EF4050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43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0" y="-67296"/>
            <a:ext cx="9364192" cy="1448463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EF4050"/>
              </a:buClr>
            </a:pPr>
            <a:r>
              <a:rPr lang="en-US">
                <a:latin typeface="+mn-lt"/>
              </a:rPr>
              <a:t>Important parts of the text can be 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>
                <a:latin typeface="+mn-lt"/>
              </a:rPr>
              <a:t> for added impact.</a:t>
            </a:r>
          </a:p>
          <a:p>
            <a:pPr>
              <a:buClr>
                <a:srgbClr val="EF4050"/>
              </a:buClr>
            </a:pPr>
            <a:r>
              <a:rPr lang="en-US" err="1">
                <a:latin typeface="+mn-lt"/>
              </a:rPr>
              <a:t>Nunc</a:t>
            </a:r>
            <a:r>
              <a:rPr lang="en-US">
                <a:latin typeface="+mn-lt"/>
              </a:rPr>
              <a:t> a </a:t>
            </a:r>
            <a:r>
              <a:rPr lang="en-US" err="1">
                <a:latin typeface="+mn-lt"/>
              </a:rPr>
              <a:t>nisl</a:t>
            </a:r>
            <a:r>
              <a:rPr lang="en-US">
                <a:latin typeface="+mn-lt"/>
              </a:rPr>
              <a:t> vitae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>
                <a:latin typeface="+mn-lt"/>
              </a:rPr>
              <a:t>. </a:t>
            </a:r>
            <a:r>
              <a:rPr lang="en-US" err="1">
                <a:latin typeface="+mn-lt"/>
              </a:rPr>
              <a:t>Sed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bibendum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mauris</a:t>
            </a:r>
            <a:r>
              <a:rPr lang="en-US">
                <a:latin typeface="+mn-lt"/>
              </a:rPr>
              <a:t> id </a:t>
            </a:r>
            <a:r>
              <a:rPr lang="en-US" err="1">
                <a:latin typeface="+mn-lt"/>
              </a:rPr>
              <a:t>rutrum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feugiat</a:t>
            </a:r>
            <a:r>
              <a:rPr lang="en-US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b="1" err="1"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  <a:p>
            <a:pPr>
              <a:buClr>
                <a:srgbClr val="EF4050"/>
              </a:buClr>
            </a:pPr>
            <a:endParaRPr lang="en-US">
              <a:latin typeface="+mn-lt"/>
            </a:endParaRPr>
          </a:p>
          <a:p>
            <a:pPr>
              <a:buClr>
                <a:srgbClr val="EF4050"/>
              </a:buClr>
            </a:pPr>
            <a:endParaRPr lang="en-US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>
                <a:solidFill>
                  <a:srgbClr val="EF4050"/>
                </a:solidFill>
                <a:latin typeface="+mn-lt"/>
              </a:rPr>
              <a:t>Page title (more bullet points)</a:t>
            </a:r>
          </a:p>
          <a:p>
            <a:endParaRPr lang="en-US">
              <a:solidFill>
                <a:srgbClr val="EF4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6079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EF4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753923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540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5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0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EF4050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90215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(2 column)</a:t>
            </a:r>
          </a:p>
          <a:p>
            <a:pPr lvl="0"/>
            <a:endParaRPr lang="en-US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>
                <a:latin typeface="+mn-lt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err="1">
                <a:latin typeface="+mn-lt"/>
              </a:rPr>
              <a:t>Lorem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ipsum</a:t>
            </a:r>
            <a:r>
              <a:rPr lang="en-US">
                <a:latin typeface="+mn-lt"/>
              </a:rPr>
              <a:t> dolor sit </a:t>
            </a:r>
            <a:r>
              <a:rPr lang="en-US" err="1">
                <a:latin typeface="+mn-lt"/>
              </a:rPr>
              <a:t>amet</a:t>
            </a:r>
            <a:r>
              <a:rPr lang="en-US">
                <a:latin typeface="+mn-lt"/>
              </a:rPr>
              <a:t>, </a:t>
            </a:r>
            <a:r>
              <a:rPr lang="en-US" err="1">
                <a:latin typeface="+mn-lt"/>
              </a:rPr>
              <a:t>consectetur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adipiscing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elit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morbi</a:t>
            </a:r>
            <a:r>
              <a:rPr lang="en-US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4790496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4790496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>
                <a:latin typeface="+mn-lt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err="1">
                <a:latin typeface="+mn-lt"/>
              </a:rPr>
              <a:t>Lorem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ipsum</a:t>
            </a:r>
            <a:r>
              <a:rPr lang="en-US">
                <a:latin typeface="+mn-lt"/>
              </a:rPr>
              <a:t> dolor sit </a:t>
            </a:r>
            <a:r>
              <a:rPr lang="en-US" err="1">
                <a:latin typeface="+mn-lt"/>
              </a:rPr>
              <a:t>amet</a:t>
            </a:r>
            <a:r>
              <a:rPr lang="en-US">
                <a:latin typeface="+mn-lt"/>
              </a:rPr>
              <a:t>, </a:t>
            </a:r>
            <a:r>
              <a:rPr lang="en-US" err="1">
                <a:latin typeface="+mn-lt"/>
              </a:rPr>
              <a:t>consectetur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adipiscing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elit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morbi</a:t>
            </a:r>
            <a:r>
              <a:rPr lang="en-US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116019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44161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(text heavy 3 column)</a:t>
            </a:r>
          </a:p>
          <a:p>
            <a:pPr lvl="0"/>
            <a:endParaRPr lang="en-US"/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1583686"/>
            <a:ext cx="7441610" cy="2089955"/>
          </a:xfrm>
          <a:prstGeom prst="rect">
            <a:avLst/>
          </a:prstGeom>
        </p:spPr>
        <p:txBody>
          <a:bodyPr numCol="3" spcCol="180000"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</a:t>
            </a:r>
            <a:r>
              <a:rPr lang="en-US"/>
              <a:t>.</a:t>
            </a:r>
          </a:p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.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884241" y="964856"/>
            <a:ext cx="7441611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 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 </a:t>
            </a:r>
            <a:endParaRPr lang="en-US" sz="1200" b="1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66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295255" y="964856"/>
            <a:ext cx="3351440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err="1">
                <a:latin typeface="+mn-lt"/>
              </a:rPr>
              <a:t>Lorem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ipsum</a:t>
            </a:r>
            <a:r>
              <a:rPr lang="en-US">
                <a:latin typeface="+mn-lt"/>
              </a:rPr>
              <a:t> dolor sit </a:t>
            </a:r>
            <a:r>
              <a:rPr lang="en-US" err="1">
                <a:latin typeface="+mn-lt"/>
              </a:rPr>
              <a:t>amet</a:t>
            </a:r>
            <a:r>
              <a:rPr lang="en-US">
                <a:latin typeface="+mn-lt"/>
              </a:rPr>
              <a:t>, </a:t>
            </a:r>
            <a:r>
              <a:rPr lang="en-US" err="1">
                <a:latin typeface="+mn-lt"/>
              </a:rPr>
              <a:t>consectetur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adipiscing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elit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morbi</a:t>
            </a:r>
            <a:r>
              <a:rPr lang="en-US">
                <a:latin typeface="+mn-lt"/>
              </a:rPr>
              <a:t> vitae.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04674" y="-505326"/>
            <a:ext cx="5125853" cy="439152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95254" y="455151"/>
            <a:ext cx="33514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(single picture)</a:t>
            </a:r>
          </a:p>
          <a:p>
            <a:pPr lvl="0"/>
            <a:endParaRPr lang="en-US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295255" y="1583687"/>
            <a:ext cx="3351440" cy="1516473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 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834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490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magazine-22766029" TargetMode="External"/><Relationship Id="rId2" Type="http://schemas.openxmlformats.org/officeDocument/2006/relationships/hyperlink" Target="https://europeanconversionnarratives.wordpress.com/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esults2021.ref.ac.uk/impact/ec169aab-8ee1-4cc3-ad93-e577dbd888f2?page=1" TargetMode="Externa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esults2021.ref.ac.uk/impact/ad8a6062-5bc9-44f1-87e5-8379d600d772?page=1" TargetMode="External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esults2021.ref.ac.uk/impact/cf06105a-b2eb-4fbe-966e-7142e11ca09d?page=1" TargetMode="External"/><Relationship Id="rId2" Type="http://schemas.openxmlformats.org/officeDocument/2006/relationships/hyperlink" Target="https://results2021.ref.ac.uk/impact/3ed35200-00d7-4318-a01c-9155dddc41b1?page=1" TargetMode="Externa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rwick.ac.uk/wie" TargetMode="External"/><Relationship Id="rId2" Type="http://schemas.openxmlformats.org/officeDocument/2006/relationships/hyperlink" Target="https://theconversation.com/uk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sv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staffresources/impactresourcebank/" TargetMode="External"/><Relationship Id="rId2" Type="http://schemas.openxmlformats.org/officeDocument/2006/relationships/hyperlink" Target="https://warwick.ac.uk/fac/arts/staffintranet/rss/impact/" TargetMode="Externa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hyperlink" Target="https://warwick.ac.uk/services/ris/impactinnovation/impact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wie/fundsandawards/wiecollaborationfund" TargetMode="External"/><Relationship Id="rId7" Type="http://schemas.openxmlformats.org/officeDocument/2006/relationships/image" Target="../media/image44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3.png"/><Relationship Id="rId5" Type="http://schemas.openxmlformats.org/officeDocument/2006/relationships/hyperlink" Target="https://warwick.ac.uk/services/ris/impactinnovation/impact/fundingandsupport/art_hum_impact/" TargetMode="External"/><Relationship Id="rId4" Type="http://schemas.openxmlformats.org/officeDocument/2006/relationships/hyperlink" Target="https://warwick.ac.uk/fac/cross_fac/ias/funding/rin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sv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5" Type="http://schemas.openxmlformats.org/officeDocument/2006/relationships/hyperlink" Target="mailto:Josh.P.Allen@warwick.ac.uk" TargetMode="External"/><Relationship Id="rId4" Type="http://schemas.openxmlformats.org/officeDocument/2006/relationships/hyperlink" Target="mailto:emma.roberts.1@warwick.ac.u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" Type="http://schemas.openxmlformats.org/officeDocument/2006/relationships/image" Target="../media/image8.svg"/><Relationship Id="rId21" Type="http://schemas.openxmlformats.org/officeDocument/2006/relationships/image" Target="../media/image26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23" Type="http://schemas.openxmlformats.org/officeDocument/2006/relationships/image" Target="../media/image28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Relationship Id="rId22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39.png"/><Relationship Id="rId18" Type="http://schemas.openxmlformats.org/officeDocument/2006/relationships/image" Target="../media/image44.svg"/><Relationship Id="rId26" Type="http://schemas.openxmlformats.org/officeDocument/2006/relationships/image" Target="../media/image52.svg"/><Relationship Id="rId3" Type="http://schemas.openxmlformats.org/officeDocument/2006/relationships/image" Target="../media/image29.png"/><Relationship Id="rId21" Type="http://schemas.openxmlformats.org/officeDocument/2006/relationships/image" Target="../media/image47.png"/><Relationship Id="rId7" Type="http://schemas.openxmlformats.org/officeDocument/2006/relationships/image" Target="../media/image33.png"/><Relationship Id="rId12" Type="http://schemas.openxmlformats.org/officeDocument/2006/relationships/image" Target="../media/image38.svg"/><Relationship Id="rId17" Type="http://schemas.openxmlformats.org/officeDocument/2006/relationships/image" Target="../media/image43.png"/><Relationship Id="rId25" Type="http://schemas.openxmlformats.org/officeDocument/2006/relationships/image" Target="../media/image5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2.svg"/><Relationship Id="rId20" Type="http://schemas.openxmlformats.org/officeDocument/2006/relationships/image" Target="../media/image46.sv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24" Type="http://schemas.openxmlformats.org/officeDocument/2006/relationships/image" Target="../media/image50.sv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23" Type="http://schemas.openxmlformats.org/officeDocument/2006/relationships/image" Target="../media/image49.png"/><Relationship Id="rId28" Type="http://schemas.openxmlformats.org/officeDocument/2006/relationships/image" Target="../media/image54.svg"/><Relationship Id="rId10" Type="http://schemas.openxmlformats.org/officeDocument/2006/relationships/image" Target="../media/image36.svg"/><Relationship Id="rId19" Type="http://schemas.openxmlformats.org/officeDocument/2006/relationships/image" Target="../media/image45.png"/><Relationship Id="rId4" Type="http://schemas.openxmlformats.org/officeDocument/2006/relationships/image" Target="../media/image30.svg"/><Relationship Id="rId9" Type="http://schemas.openxmlformats.org/officeDocument/2006/relationships/image" Target="../media/image35.png"/><Relationship Id="rId14" Type="http://schemas.openxmlformats.org/officeDocument/2006/relationships/image" Target="../media/image40.svg"/><Relationship Id="rId22" Type="http://schemas.openxmlformats.org/officeDocument/2006/relationships/image" Target="../media/image48.svg"/><Relationship Id="rId27" Type="http://schemas.openxmlformats.org/officeDocument/2006/relationships/image" Target="../media/image5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sttrackimpact.com/post/2017/02/01/how-much-was-an-impact-case-study-worth-in-the-uk-research-excellence-framewor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4A5C2-1455-2F33-097D-A7C297B605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lIns="91440" tIns="45720" rIns="91440" bIns="45720" anchor="t" anchorCtr="0">
            <a:noAutofit/>
          </a:bodyPr>
          <a:lstStyle/>
          <a:p>
            <a:r>
              <a:rPr lang="en-GB" dirty="0"/>
              <a:t>Introduction to Impact</a:t>
            </a:r>
            <a:endParaRPr lang="en-US" dirty="0" err="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69F41-0134-E86C-7166-E12F0D4A3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en-GB" dirty="0"/>
              <a:t>Classics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8452E2-6760-9834-99CA-87D33C6AD5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GB" dirty="0"/>
              <a:t>Wednesday 31 January 2024</a:t>
            </a:r>
          </a:p>
        </p:txBody>
      </p:sp>
    </p:spTree>
    <p:extLst>
      <p:ext uri="{BB962C8B-B14F-4D97-AF65-F5344CB8AC3E}">
        <p14:creationId xmlns:p14="http://schemas.microsoft.com/office/powerpoint/2010/main" val="2689908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D53C64-87CD-416D-A649-972EA7DD6DB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445889" y="1298032"/>
            <a:ext cx="5422429" cy="2749156"/>
          </a:xfrm>
        </p:spPr>
        <p:txBody>
          <a:bodyPr anchor="ctr"/>
          <a:lstStyle/>
          <a:p>
            <a:r>
              <a:rPr lang="en-GB" sz="1800"/>
              <a:t>Impact submitted as Case Studies</a:t>
            </a:r>
          </a:p>
          <a:p>
            <a:endParaRPr lang="en-GB" sz="1800"/>
          </a:p>
          <a:p>
            <a:r>
              <a:rPr lang="en-GB" sz="1800"/>
              <a:t>Robust </a:t>
            </a:r>
            <a:r>
              <a:rPr lang="en-GB" sz="1800" b="1"/>
              <a:t>evidence</a:t>
            </a:r>
            <a:r>
              <a:rPr lang="en-GB" sz="1800"/>
              <a:t> to corroborate impact must be submitted with each case study</a:t>
            </a:r>
          </a:p>
          <a:p>
            <a:endParaRPr lang="en-GB" sz="1800"/>
          </a:p>
          <a:p>
            <a:r>
              <a:rPr lang="en-GB" sz="1800"/>
              <a:t>Impact assessed according to </a:t>
            </a:r>
            <a:r>
              <a:rPr lang="en-GB" sz="1800" b="1"/>
              <a:t>reach</a:t>
            </a:r>
            <a:r>
              <a:rPr lang="en-GB" sz="1800"/>
              <a:t> and </a:t>
            </a:r>
            <a:r>
              <a:rPr lang="en-GB" sz="1800" b="1"/>
              <a:t>significance</a:t>
            </a:r>
            <a:r>
              <a:rPr lang="en-GB" sz="1800"/>
              <a:t> and given a star rating (1* to 4*)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FE51B0-D31A-4437-AB04-2B12E80DE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30" y="884151"/>
            <a:ext cx="2384611" cy="357691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124310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48774" y="445922"/>
            <a:ext cx="6992938" cy="499737"/>
          </a:xfrm>
          <a:prstGeom prst="rect">
            <a:avLst/>
          </a:prstGeom>
        </p:spPr>
        <p:txBody>
          <a:bodyPr anchor="ctr"/>
          <a:lstStyle/>
          <a:p>
            <a:r>
              <a:rPr lang="en-GB" sz="2800" b="1" dirty="0">
                <a:solidFill>
                  <a:srgbClr val="EF4050"/>
                </a:solidFill>
                <a:latin typeface="+mn-lt"/>
              </a:rPr>
              <a:t>Potential audiences and/or partners: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440492" y="943298"/>
            <a:ext cx="6110339" cy="4099342"/>
          </a:xfrm>
        </p:spPr>
        <p:txBody>
          <a:bodyPr lIns="91440" tIns="45720" rIns="91440" bIns="45720" anchor="ctr"/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Examples from Arts &amp; Humanities</a:t>
            </a:r>
          </a:p>
          <a:p>
            <a:r>
              <a:rPr lang="en-GB" sz="1600"/>
              <a:t>Museums and galleries </a:t>
            </a:r>
          </a:p>
          <a:p>
            <a:pPr lvl="1"/>
            <a:r>
              <a:rPr lang="en-GB" sz="1400"/>
              <a:t>consultation, staff training, co-curation, resources</a:t>
            </a:r>
          </a:p>
          <a:p>
            <a:r>
              <a:rPr lang="en-GB" sz="1600"/>
              <a:t>Schools</a:t>
            </a:r>
          </a:p>
          <a:p>
            <a:pPr lvl="1"/>
            <a:r>
              <a:rPr lang="en-GB" sz="1400"/>
              <a:t>workshops, resources, training for teachers, enrichment</a:t>
            </a:r>
          </a:p>
          <a:p>
            <a:r>
              <a:rPr lang="en-GB" sz="1600"/>
              <a:t>Interested public </a:t>
            </a:r>
            <a:endParaRPr lang="en-GB" sz="1600">
              <a:cs typeface="Calibri"/>
            </a:endParaRPr>
          </a:p>
          <a:p>
            <a:pPr lvl="1"/>
            <a:r>
              <a:rPr lang="en-GB" sz="1400"/>
              <a:t>public lectures, exhibitions, events and performances</a:t>
            </a:r>
          </a:p>
          <a:p>
            <a:r>
              <a:rPr lang="en-GB" sz="1600"/>
              <a:t>Digital media</a:t>
            </a:r>
          </a:p>
          <a:p>
            <a:pPr lvl="1"/>
            <a:r>
              <a:rPr lang="en-GB" sz="1400"/>
              <a:t>blogs, websites, Twitter, podcasts </a:t>
            </a:r>
            <a:r>
              <a:rPr lang="en-GB" sz="1400">
                <a:hlinkClick r:id="rId2"/>
              </a:rPr>
              <a:t>https://europeanconversionnarratives.wordpress.com</a:t>
            </a:r>
            <a:endParaRPr lang="en-GB" sz="1400"/>
          </a:p>
          <a:p>
            <a:r>
              <a:rPr lang="en-GB" sz="1600"/>
              <a:t>Artists and theatre companies</a:t>
            </a:r>
          </a:p>
          <a:p>
            <a:pPr lvl="1"/>
            <a:r>
              <a:rPr lang="en-GB" sz="1400"/>
              <a:t>consultation </a:t>
            </a:r>
            <a:r>
              <a:rPr lang="en-GB" sz="1400">
                <a:hlinkClick r:id="rId3"/>
              </a:rPr>
              <a:t>on costume</a:t>
            </a:r>
            <a:r>
              <a:rPr lang="en-GB" sz="1400"/>
              <a:t>, co-production</a:t>
            </a:r>
          </a:p>
          <a:p>
            <a:r>
              <a:rPr lang="en-GB" sz="1600"/>
              <a:t>Heritage – local, national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0C500B-13B0-40DC-8EAD-F5ED00EE5D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9098" y="1552969"/>
            <a:ext cx="3136552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5812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319466" y="479383"/>
            <a:ext cx="5375364" cy="623276"/>
          </a:xfrm>
        </p:spPr>
        <p:txBody>
          <a:bodyPr anchor="ctr"/>
          <a:lstStyle/>
          <a:p>
            <a:pPr marL="0" indent="0">
              <a:buNone/>
            </a:pPr>
            <a:r>
              <a:rPr lang="en-GB" sz="2400" b="1"/>
              <a:t>Examples from Social Sciences</a:t>
            </a:r>
            <a:endParaRPr lang="en-GB" sz="18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771F39-E6D6-4C55-9374-2BD1890528AB}"/>
              </a:ext>
            </a:extLst>
          </p:cNvPr>
          <p:cNvSpPr txBox="1"/>
          <p:nvPr/>
        </p:nvSpPr>
        <p:spPr>
          <a:xfrm>
            <a:off x="3771900" y="1427044"/>
            <a:ext cx="4679576" cy="2848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Policymakers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Influencing Parliamentary debate, informing the development of new Government policies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Businesses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influencing organisational practices; efficiencies and innovation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Charities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informing campaigns or improving services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Local authorities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informing service provision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5FABDF-1D73-429D-B3DA-88AC09762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022" y="1391771"/>
            <a:ext cx="2162939" cy="2880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652261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CDC8336-786B-72C3-F256-2F0A9B1945E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07785" y="2289440"/>
            <a:ext cx="7328429" cy="564620"/>
          </a:xfrm>
        </p:spPr>
        <p:txBody>
          <a:bodyPr/>
          <a:lstStyle/>
          <a:p>
            <a:pPr marL="0" indent="0">
              <a:buNone/>
            </a:pPr>
            <a:r>
              <a:rPr lang="en-GB" sz="4400" b="1" dirty="0"/>
              <a:t>Examples: Classics at Warwick</a:t>
            </a:r>
          </a:p>
        </p:txBody>
      </p:sp>
    </p:spTree>
    <p:extLst>
      <p:ext uri="{BB962C8B-B14F-4D97-AF65-F5344CB8AC3E}">
        <p14:creationId xmlns:p14="http://schemas.microsoft.com/office/powerpoint/2010/main" val="883692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ADE8674-9550-CC3C-EB86-E19C5632338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191932" y="1268330"/>
            <a:ext cx="5952067" cy="958406"/>
          </a:xfrm>
          <a:solidFill>
            <a:srgbClr val="FCD8DB"/>
          </a:solidFill>
        </p:spPr>
        <p:txBody>
          <a:bodyPr anchor="ctr"/>
          <a:lstStyle/>
          <a:p>
            <a:pPr marL="0" indent="0">
              <a:buNone/>
            </a:pPr>
            <a:r>
              <a:rPr lang="en-GB" sz="2800" dirty="0"/>
              <a:t>Alison Cooley: Inscriptions in the Ashmolean Museum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EA3568C-5DFD-EAA5-89F2-A04F4CDFD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329"/>
            <a:ext cx="2990481" cy="95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73C910-7832-9496-92F6-499CDDE53356}"/>
              </a:ext>
            </a:extLst>
          </p:cNvPr>
          <p:cNvSpPr txBox="1"/>
          <p:nvPr/>
        </p:nvSpPr>
        <p:spPr>
          <a:xfrm>
            <a:off x="2802467" y="4678002"/>
            <a:ext cx="634153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https://results2021.ref.ac.uk/impact/ec169aab-8ee1-4cc3-ad93-e577dbd888f2?page=1</a:t>
            </a:r>
            <a:r>
              <a:rPr lang="en-GB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9E4F33-DF0F-B700-8A3A-7969DEB0EF06}"/>
              </a:ext>
            </a:extLst>
          </p:cNvPr>
          <p:cNvSpPr txBox="1"/>
          <p:nvPr/>
        </p:nvSpPr>
        <p:spPr>
          <a:xfrm>
            <a:off x="469900" y="2254261"/>
            <a:ext cx="8204199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research explored Latin Inscriptions held at the Ashmolean Museum, leading to the design of new gallery displays of the inscriptions, making them accessible to the public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Held events for museum professional and the public, including adults with learning disabilities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Education: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Delivered sessions in schools 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Developed teacher training and resources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Designed a session for the Education Team at the Ashmolean to use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Advised on a documentary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Evidence and Evaluation: testimonial letter, event and workshop feedback, evaluation reports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5625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BE076D-6B0C-1C88-6CDC-FF40853C175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84242" y="1094349"/>
            <a:ext cx="5373684" cy="380867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Michael Scott: Changing public perceptions of the Ancient Greek World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54EE0E-DB2C-8B11-BCFE-F34FD5B1E2CF}"/>
              </a:ext>
            </a:extLst>
          </p:cNvPr>
          <p:cNvSpPr txBox="1"/>
          <p:nvPr/>
        </p:nvSpPr>
        <p:spPr>
          <a:xfrm>
            <a:off x="884242" y="1700927"/>
            <a:ext cx="78194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Research on lived experiences of Ancient Greek landscapes and spaces to understand Greek society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Television documentaries inform public understanding (reach: 5.5m+) 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F76AC49-A140-62FD-E232-F35368D11F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4248" y="2674440"/>
            <a:ext cx="3859739" cy="181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3760D4-89CA-46D8-0075-370758D65ACE}"/>
              </a:ext>
            </a:extLst>
          </p:cNvPr>
          <p:cNvSpPr txBox="1"/>
          <p:nvPr/>
        </p:nvSpPr>
        <p:spPr>
          <a:xfrm>
            <a:off x="4793987" y="2624257"/>
            <a:ext cx="390974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Influenced commissioning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Changed the way that TV and digital professionals represent antiquity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Evidence types: testimonial letters, viewing figures, public feedback and letters, press articles, teacher feedback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58337D-CF0B-8787-7C2E-CA3B867F8FA9}"/>
              </a:ext>
            </a:extLst>
          </p:cNvPr>
          <p:cNvSpPr txBox="1"/>
          <p:nvPr/>
        </p:nvSpPr>
        <p:spPr>
          <a:xfrm>
            <a:off x="884242" y="4587072"/>
            <a:ext cx="75607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3"/>
              </a:rPr>
              <a:t>https://results2021.ref.ac.uk/impact/ad8a6062-5bc9-44f1-87e5-8379d600d772?page=1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4825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EA9BC1-9414-638D-9E20-D1AFD14532A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69909-D314-D8DF-24B1-07AAE81F65C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9414B0-A128-67B7-EB1A-503B7F27E591}"/>
              </a:ext>
            </a:extLst>
          </p:cNvPr>
          <p:cNvSpPr txBox="1"/>
          <p:nvPr/>
        </p:nvSpPr>
        <p:spPr>
          <a:xfrm>
            <a:off x="319615" y="1195844"/>
            <a:ext cx="3939117" cy="40395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Creating Ancient Fragments: changing theatrical practice – Laura Swift- The Open University</a:t>
            </a:r>
          </a:p>
          <a:p>
            <a:pPr algn="l"/>
            <a:endParaRPr lang="en-GB" b="1" dirty="0">
              <a:solidFill>
                <a:srgbClr val="212529"/>
              </a:solidFill>
              <a:latin typeface="Open Sans" panose="020B0606030504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529"/>
                </a:solidFill>
                <a:latin typeface="Open Sans" panose="020B0606030504020204" pitchFamily="34" charset="0"/>
              </a:rPr>
              <a:t>Research deals with the methodology of working with fragmentary poetic texts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529"/>
                </a:solidFill>
                <a:latin typeface="Open Sans" panose="020B0606030504020204" pitchFamily="34" charset="0"/>
              </a:rPr>
              <a:t>Collaborated with Potential Difference Theatre over 6 years, impacting their creative processes and leading to new ways of working and creative outputs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Explored how fra</a:t>
            </a:r>
            <a:r>
              <a:rPr lang="en-GB" dirty="0">
                <a:solidFill>
                  <a:srgbClr val="212529"/>
                </a:solidFill>
                <a:latin typeface="Open Sans" panose="020B0606030504020204" pitchFamily="34" charset="0"/>
              </a:rPr>
              <a:t>gmentation relates to everyday human experience and how this can be represented artistically </a:t>
            </a:r>
            <a:endParaRPr lang="en-GB" i="0" dirty="0">
              <a:solidFill>
                <a:srgbClr val="212529"/>
              </a:solidFill>
              <a:effectLst/>
              <a:latin typeface="Open Sans" panose="020B0606030504020204" pitchFamily="34" charset="0"/>
            </a:endParaRPr>
          </a:p>
          <a:p>
            <a:pPr algn="l"/>
            <a:endParaRPr lang="en-GB" b="1" dirty="0">
              <a:solidFill>
                <a:srgbClr val="212529"/>
              </a:solidFill>
              <a:latin typeface="Open Sans" panose="020B0606030504020204" pitchFamily="34" charset="0"/>
            </a:endParaRPr>
          </a:p>
          <a:p>
            <a:r>
              <a:rPr lang="en-GB" dirty="0">
                <a:hlinkClick r:id="rId2"/>
              </a:rPr>
              <a:t>https://results2021.ref.ac.uk/impact/3ed35200-00d7-4318-a01c-9155dddc41b1?page=1</a:t>
            </a:r>
            <a:endParaRPr lang="en-GB" dirty="0"/>
          </a:p>
          <a:p>
            <a:pPr algn="l"/>
            <a:r>
              <a:rPr lang="en-GB" b="1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 </a:t>
            </a:r>
          </a:p>
          <a:p>
            <a:br>
              <a:rPr lang="en-GB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</a:b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0F00EF-72E9-98C4-9153-BDF4153860FB}"/>
              </a:ext>
            </a:extLst>
          </p:cNvPr>
          <p:cNvSpPr txBox="1"/>
          <p:nvPr/>
        </p:nvSpPr>
        <p:spPr>
          <a:xfrm>
            <a:off x="4631267" y="1232922"/>
            <a:ext cx="4292600" cy="4039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Delivering transformational Relationships and Sex Education through creative methods: The Sex &amp; History Method – Rebecca </a:t>
            </a:r>
            <a:r>
              <a:rPr lang="en-GB" b="1" i="0" dirty="0" err="1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Langlands</a:t>
            </a:r>
            <a:r>
              <a:rPr lang="en-GB" b="1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, Kate Fisher, Jen Grove and Jana Funke</a:t>
            </a:r>
          </a:p>
          <a:p>
            <a:endParaRPr lang="en-GB" b="1" dirty="0">
              <a:solidFill>
                <a:srgbClr val="212529"/>
              </a:solidFill>
              <a:latin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529"/>
                </a:solidFill>
                <a:latin typeface="Open Sans" panose="020B0606030504020204" pitchFamily="34" charset="0"/>
              </a:rPr>
              <a:t>Interdisciplinary research into sex and history led to the development of the Sex &amp; History method for delivering sex education based on historical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Produced resources that have been widely used by teachers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529"/>
                </a:solidFill>
                <a:latin typeface="Open Sans" panose="020B0606030504020204" pitchFamily="34" charset="0"/>
              </a:rPr>
              <a:t>Informed the development of curricula and requirements around RSE provision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Curated an exhibition at Royal Albert Museum</a:t>
            </a:r>
          </a:p>
          <a:p>
            <a:endParaRPr lang="en-GB" dirty="0">
              <a:solidFill>
                <a:srgbClr val="212529"/>
              </a:solidFill>
              <a:latin typeface="Open Sans" panose="020B0606030504020204" pitchFamily="34" charset="0"/>
            </a:endParaRPr>
          </a:p>
          <a:p>
            <a:r>
              <a:rPr lang="en-GB" dirty="0">
                <a:hlinkClick r:id="rId3"/>
              </a:rPr>
              <a:t>https://results2021.ref.ac.uk/impact/cf06105a-b2eb-4fbe-966e-7142e11ca09d?page=1</a:t>
            </a:r>
            <a:r>
              <a:rPr lang="en-GB" dirty="0"/>
              <a:t> </a:t>
            </a:r>
          </a:p>
          <a:p>
            <a:br>
              <a:rPr lang="en-GB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</a:b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B780F3-904B-622A-F43C-6BBAC8D7389E}"/>
              </a:ext>
            </a:extLst>
          </p:cNvPr>
          <p:cNvSpPr txBox="1"/>
          <p:nvPr/>
        </p:nvSpPr>
        <p:spPr>
          <a:xfrm>
            <a:off x="319615" y="567267"/>
            <a:ext cx="4411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Other Examples:</a:t>
            </a:r>
          </a:p>
        </p:txBody>
      </p:sp>
    </p:spTree>
    <p:extLst>
      <p:ext uri="{BB962C8B-B14F-4D97-AF65-F5344CB8AC3E}">
        <p14:creationId xmlns:p14="http://schemas.microsoft.com/office/powerpoint/2010/main" val="743804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1516831" y="1197172"/>
            <a:ext cx="6110339" cy="2749156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GB" sz="4500" b="1">
                <a:solidFill>
                  <a:srgbClr val="EF4050"/>
                </a:solidFill>
              </a:rPr>
              <a:t>How can you generate impact from </a:t>
            </a:r>
            <a:r>
              <a:rPr lang="en-GB" sz="4500" b="1" i="1">
                <a:solidFill>
                  <a:srgbClr val="EF4050"/>
                </a:solidFill>
              </a:rPr>
              <a:t>your</a:t>
            </a:r>
            <a:r>
              <a:rPr lang="en-GB" sz="4500" b="1">
                <a:solidFill>
                  <a:srgbClr val="EF4050"/>
                </a:solidFill>
              </a:rPr>
              <a:t> research? </a:t>
            </a:r>
          </a:p>
        </p:txBody>
      </p:sp>
    </p:spTree>
    <p:extLst>
      <p:ext uri="{BB962C8B-B14F-4D97-AF65-F5344CB8AC3E}">
        <p14:creationId xmlns:p14="http://schemas.microsoft.com/office/powerpoint/2010/main" val="3847282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460668" y="1082486"/>
            <a:ext cx="4413899" cy="3845859"/>
          </a:xfrm>
          <a:solidFill>
            <a:srgbClr val="FCD8DB"/>
          </a:solidFill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/>
              <a:t>Identify and target specific audiences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50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/>
              <a:t>Set objectives. E.g.: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400"/>
              <a:t>Increase public understanding of…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400"/>
              <a:t>Influence change in creative or curatorial practice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50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/>
              <a:t>Develop your message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50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/>
              <a:t>Choose communication channels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50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/>
              <a:t>Plan activities/interventions/engagement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50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/>
              <a:t>Allocate resources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400"/>
              <a:t>time and budget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50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/>
              <a:t>Build in evidence-gathering process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sz="1400"/>
              <a:t>include baseline data where possible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205EAD-DB2A-4B36-B37E-28CD639573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00152" y="496276"/>
            <a:ext cx="5373684" cy="380867"/>
          </a:xfrm>
        </p:spPr>
        <p:txBody>
          <a:bodyPr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7 Steps to Impact:</a:t>
            </a:r>
          </a:p>
        </p:txBody>
      </p:sp>
      <p:sp>
        <p:nvSpPr>
          <p:cNvPr id="7" name="Rectangle: Folded Corner 6">
            <a:extLst>
              <a:ext uri="{FF2B5EF4-FFF2-40B4-BE49-F238E27FC236}">
                <a16:creationId xmlns:a16="http://schemas.microsoft.com/office/drawing/2014/main" id="{CAF4A227-5DF0-427B-91D0-DB33CD01A185}"/>
              </a:ext>
            </a:extLst>
          </p:cNvPr>
          <p:cNvSpPr/>
          <p:nvPr/>
        </p:nvSpPr>
        <p:spPr>
          <a:xfrm rot="686752">
            <a:off x="4819178" y="674945"/>
            <a:ext cx="1747937" cy="1501957"/>
          </a:xfrm>
          <a:prstGeom prst="foldedCorner">
            <a:avLst>
              <a:gd name="adj" fmla="val 14083"/>
            </a:avLst>
          </a:prstGeom>
          <a:solidFill>
            <a:srgbClr val="EF4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100" b="1"/>
              <a:t>*TOP TIP*</a:t>
            </a:r>
            <a:endParaRPr lang="en-GB" sz="1050" b="1"/>
          </a:p>
          <a:p>
            <a:pPr algn="ctr"/>
            <a:endParaRPr lang="en-GB" sz="1100">
              <a:latin typeface="+mj-lt"/>
            </a:endParaRPr>
          </a:p>
          <a:p>
            <a:pPr algn="ctr"/>
            <a:r>
              <a:rPr lang="en-GB" sz="1000">
                <a:latin typeface="+mj-lt"/>
              </a:rPr>
              <a:t>“There is no such thing as the ‘</a:t>
            </a:r>
            <a:r>
              <a:rPr lang="en-GB" sz="1000" i="1">
                <a:latin typeface="+mj-lt"/>
              </a:rPr>
              <a:t>general public</a:t>
            </a:r>
            <a:r>
              <a:rPr lang="en-GB" sz="1000">
                <a:latin typeface="+mj-lt"/>
              </a:rPr>
              <a:t>’.”</a:t>
            </a:r>
          </a:p>
          <a:p>
            <a:pPr algn="ctr"/>
            <a:endParaRPr lang="en-GB" sz="1000">
              <a:latin typeface="+mj-lt"/>
            </a:endParaRPr>
          </a:p>
          <a:p>
            <a:pPr algn="ctr"/>
            <a:r>
              <a:rPr lang="en-GB" sz="1000">
                <a:latin typeface="+mj-lt"/>
              </a:rPr>
              <a:t>Think carefully and specifically about your intended audience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015476-0FBA-478E-8D0C-3819DC4F7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448" y="2768345"/>
            <a:ext cx="3240000" cy="2160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980764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2672702" y="1266041"/>
            <a:ext cx="6110339" cy="3581629"/>
          </a:xfrm>
        </p:spPr>
        <p:txBody>
          <a:bodyPr lIns="91440" tIns="45720" rIns="91440" bIns="45720"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b="1"/>
              <a:t>No ‘one-size-fits-all’ solution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0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Think about the language you need to use for your audience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Blogs, </a:t>
            </a:r>
            <a:r>
              <a:rPr lang="en-GB" sz="1600">
                <a:hlinkClick r:id="rId2"/>
              </a:rPr>
              <a:t>The Conversation</a:t>
            </a:r>
            <a:r>
              <a:rPr lang="en-GB" sz="1600"/>
              <a:t>, podcasts, vodcasts</a:t>
            </a:r>
            <a:endParaRPr lang="en-GB" sz="16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0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Find out what’s going on in your Faculty/Dept. &amp; join in</a:t>
            </a:r>
            <a:endParaRPr lang="en-GB" sz="20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>
                <a:cs typeface="Calibri"/>
              </a:rPr>
              <a:t>Get involved with </a:t>
            </a:r>
            <a:r>
              <a:rPr lang="en-GB" sz="2000">
                <a:cs typeface="Calibri"/>
                <a:hlinkClick r:id="rId3"/>
              </a:rPr>
              <a:t>Warwick Institute of Engagement</a:t>
            </a:r>
            <a:endParaRPr lang="en-GB" sz="20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0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Keep an eye out for key dates/anniversaries relating to your research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700">
                <a:cs typeface="Calibri"/>
              </a:rPr>
              <a:t>World TB Day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0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Speak to your central support services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Impact Team, Press &amp; Marketing, WIE, Schools Outreach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DCC1B-E304-4A66-9243-E1CB371FBAE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27042" y="629508"/>
            <a:ext cx="5373684" cy="380867"/>
          </a:xfrm>
        </p:spPr>
        <p:txBody>
          <a:bodyPr anchor="ctr"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Communication Channels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6D86C7-BC86-4591-B46A-6D4F90D27A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399" r="23759"/>
          <a:stretch/>
        </p:blipFill>
        <p:spPr>
          <a:xfrm>
            <a:off x="378646" y="1641703"/>
            <a:ext cx="2100706" cy="2880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712490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7553788" cy="2749156"/>
          </a:xfrm>
          <a:prstGeom prst="rect">
            <a:avLst/>
          </a:prstGeom>
        </p:spPr>
        <p:txBody>
          <a:bodyPr/>
          <a:lstStyle/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Research Excellence Framework (REF) Definition: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“An </a:t>
            </a: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effect on</a:t>
            </a: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, </a:t>
            </a: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change</a:t>
            </a: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 or </a:t>
            </a: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benefit to 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the economy, society, culture, public policy or services, health, the environment or quality of life, </a:t>
            </a: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beyond academia</a:t>
            </a: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.”</a:t>
            </a:r>
          </a:p>
          <a:p>
            <a:pPr>
              <a:buClr>
                <a:srgbClr val="EF4050"/>
              </a:buClr>
            </a:pPr>
            <a:endParaRPr lang="en-US">
              <a:latin typeface="+mn-lt"/>
            </a:endParaRPr>
          </a:p>
          <a:p>
            <a:pPr>
              <a:buClr>
                <a:srgbClr val="EF4050"/>
              </a:buClr>
            </a:pPr>
            <a:endParaRPr lang="en-US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43898" y="806814"/>
            <a:ext cx="5373684" cy="460291"/>
          </a:xfrm>
          <a:prstGeom prst="rect">
            <a:avLst/>
          </a:prstGeom>
        </p:spPr>
        <p:txBody>
          <a:bodyPr anchor="ctr"/>
          <a:lstStyle/>
          <a:p>
            <a:pPr marL="0" indent="0">
              <a:buNone/>
            </a:pPr>
            <a:r>
              <a:rPr lang="en-US" sz="3600" b="1">
                <a:solidFill>
                  <a:srgbClr val="EF4050"/>
                </a:solidFill>
                <a:latin typeface="+mn-lt"/>
              </a:rPr>
              <a:t>What </a:t>
            </a:r>
            <a:r>
              <a:rPr lang="en-US" sz="3600" b="1" i="1">
                <a:solidFill>
                  <a:srgbClr val="EF4050"/>
                </a:solidFill>
                <a:latin typeface="+mn-lt"/>
              </a:rPr>
              <a:t>is</a:t>
            </a:r>
            <a:r>
              <a:rPr lang="en-US" sz="3600" b="1">
                <a:solidFill>
                  <a:srgbClr val="EF4050"/>
                </a:solidFill>
                <a:latin typeface="+mn-lt"/>
              </a:rPr>
              <a:t> ‘Impact’?</a:t>
            </a:r>
          </a:p>
        </p:txBody>
      </p:sp>
    </p:spTree>
    <p:extLst>
      <p:ext uri="{BB962C8B-B14F-4D97-AF65-F5344CB8AC3E}">
        <p14:creationId xmlns:p14="http://schemas.microsoft.com/office/powerpoint/2010/main" val="951645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70895-9625-486F-A8BB-BBF6A1D9D2B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13594" y="1212246"/>
            <a:ext cx="5314854" cy="3574906"/>
          </a:xfrm>
        </p:spPr>
        <p:txBody>
          <a:bodyPr anchor="ctr"/>
          <a:lstStyle/>
          <a:p>
            <a:r>
              <a:rPr lang="en-US" sz="2000">
                <a:cs typeface="Calibri"/>
              </a:rPr>
              <a:t>Reach </a:t>
            </a:r>
            <a:r>
              <a:rPr lang="en-GB" sz="2000">
                <a:cs typeface="Calibri"/>
              </a:rPr>
              <a:t>existing audiences</a:t>
            </a:r>
          </a:p>
          <a:p>
            <a:pPr lvl="1"/>
            <a:r>
              <a:rPr lang="en-GB" sz="1600">
                <a:cs typeface="Calibri"/>
              </a:rPr>
              <a:t>Gatekeepers to secondary beneficiaries</a:t>
            </a:r>
          </a:p>
          <a:p>
            <a:pPr lvl="1"/>
            <a:r>
              <a:rPr lang="en-GB" sz="1600">
                <a:cs typeface="Calibri"/>
              </a:rPr>
              <a:t>Specificity and clear needs</a:t>
            </a:r>
            <a:endParaRPr lang="en-US" sz="1600">
              <a:cs typeface="Calibri"/>
            </a:endParaRPr>
          </a:p>
          <a:p>
            <a:endParaRPr lang="en-GB" sz="2000">
              <a:cs typeface="Calibri"/>
            </a:endParaRPr>
          </a:p>
          <a:p>
            <a:r>
              <a:rPr lang="en-GB" sz="2000">
                <a:cs typeface="Calibri"/>
              </a:rPr>
              <a:t>Think about impact on the organisation itself</a:t>
            </a:r>
          </a:p>
          <a:p>
            <a:pPr lvl="1"/>
            <a:r>
              <a:rPr lang="en-GB" sz="1600">
                <a:cs typeface="Calibri"/>
              </a:rPr>
              <a:t>New ways of working, new understanding of their work, mutual benefit</a:t>
            </a:r>
          </a:p>
          <a:p>
            <a:endParaRPr lang="en-GB" sz="2000">
              <a:cs typeface="Calibri"/>
            </a:endParaRPr>
          </a:p>
          <a:p>
            <a:r>
              <a:rPr lang="en-GB" sz="2000">
                <a:cs typeface="Calibri"/>
              </a:rPr>
              <a:t>E.g.: working with a gallery</a:t>
            </a:r>
          </a:p>
          <a:p>
            <a:pPr lvl="1"/>
            <a:r>
              <a:rPr lang="en-GB" sz="1600">
                <a:cs typeface="Calibri"/>
              </a:rPr>
              <a:t>impact on curators </a:t>
            </a:r>
            <a:r>
              <a:rPr lang="en-GB" sz="1600" b="1" i="1">
                <a:cs typeface="Calibri"/>
              </a:rPr>
              <a:t>and</a:t>
            </a:r>
            <a:r>
              <a:rPr lang="en-GB" sz="1600">
                <a:cs typeface="Calibri"/>
              </a:rPr>
              <a:t> the visiting public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8DB4E0-D0BE-4C78-AADB-27ECDE4B323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12741" y="630767"/>
            <a:ext cx="6296487" cy="380867"/>
          </a:xfrm>
        </p:spPr>
        <p:txBody>
          <a:bodyPr anchor="ctr"/>
          <a:lstStyle/>
          <a:p>
            <a:pPr marL="0" indent="0">
              <a:buNone/>
            </a:pPr>
            <a:r>
              <a:rPr lang="en-US" sz="2800" b="1">
                <a:solidFill>
                  <a:srgbClr val="EF4050"/>
                </a:solidFill>
                <a:cs typeface="Calibri"/>
              </a:rPr>
              <a:t>Working with External </a:t>
            </a:r>
            <a:r>
              <a:rPr lang="en-US" sz="2800" b="1" err="1">
                <a:solidFill>
                  <a:srgbClr val="EF4050"/>
                </a:solidFill>
                <a:cs typeface="Calibri"/>
              </a:rPr>
              <a:t>Organisations</a:t>
            </a:r>
            <a:endParaRPr lang="en-GB" sz="2800" b="1">
              <a:solidFill>
                <a:srgbClr val="EF405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E88561-798F-4F46-B76B-6845D5935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512" y="1963271"/>
            <a:ext cx="2880000" cy="1920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966897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319464" y="1494635"/>
            <a:ext cx="5146765" cy="3144599"/>
          </a:xfrm>
        </p:spPr>
        <p:txBody>
          <a:bodyPr/>
          <a:lstStyle/>
          <a:p>
            <a:r>
              <a:rPr lang="en-GB"/>
              <a:t>Requirement for end of award UKRI reports (</a:t>
            </a:r>
            <a:r>
              <a:rPr lang="en-GB" i="1" err="1"/>
              <a:t>ResearchFish</a:t>
            </a:r>
            <a:r>
              <a:rPr lang="en-GB"/>
              <a:t>)</a:t>
            </a:r>
          </a:p>
          <a:p>
            <a:endParaRPr lang="en-GB"/>
          </a:p>
          <a:p>
            <a:r>
              <a:rPr lang="en-GB"/>
              <a:t>Successful REF case studies require robust evidence to back up claims of impact</a:t>
            </a:r>
          </a:p>
          <a:p>
            <a:endParaRPr lang="en-GB"/>
          </a:p>
          <a:p>
            <a:r>
              <a:rPr lang="en-GB"/>
              <a:t>Valuable feedback on: </a:t>
            </a:r>
          </a:p>
          <a:p>
            <a:pPr lvl="1"/>
            <a:r>
              <a:rPr lang="en-GB"/>
              <a:t>the content of your research</a:t>
            </a:r>
          </a:p>
          <a:p>
            <a:pPr lvl="1"/>
            <a:r>
              <a:rPr lang="en-GB"/>
              <a:t>the efficacy of your engagement methods</a:t>
            </a:r>
          </a:p>
          <a:p>
            <a:pPr lvl="1"/>
            <a:endParaRPr lang="en-GB" sz="2400"/>
          </a:p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04E34-76EB-4281-B268-8CE9605E97F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47212" y="603859"/>
            <a:ext cx="5373684" cy="380867"/>
          </a:xfrm>
        </p:spPr>
        <p:txBody>
          <a:bodyPr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Measuring Impact – Why?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7B1D19-AE55-4DD5-A319-A15AB96BB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6229" y="1986934"/>
            <a:ext cx="3240000" cy="2160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7783494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430500" y="1001810"/>
            <a:ext cx="6110339" cy="3921062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b="1"/>
              <a:t>Dependent on nature of activities and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b="1"/>
              <a:t>change/benefit to be measured and assessed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400" u="sng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u="sng"/>
              <a:t>Quantitative: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Visitor/audience numbers; gallery footfall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Website hits, tweets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Economic impact (e.g., ticket sales)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100" u="sng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u="sng"/>
              <a:t>Qualitative: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Questionnaires (online or paper – e.g. </a:t>
            </a:r>
            <a:r>
              <a:rPr lang="en-GB" sz="1600" err="1"/>
              <a:t>Qualtrics</a:t>
            </a:r>
            <a:r>
              <a:rPr lang="en-GB" sz="1600"/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Testimonials from external partners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Press reviews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Online comments (e.g., on press article; social media analytics)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EB0C0-D1BC-4D9C-8DE2-0B1CF1BE760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2912" y="570241"/>
            <a:ext cx="5373684" cy="380867"/>
          </a:xfrm>
        </p:spPr>
        <p:txBody>
          <a:bodyPr anchor="ctr"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Measuring Impact – How?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3061B1-46C9-45EF-9D52-CA23BDD92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881" y="1425388"/>
            <a:ext cx="3780000" cy="2520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92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306018" y="1165183"/>
            <a:ext cx="6110339" cy="3682482"/>
          </a:xfrm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Gather </a:t>
            </a:r>
            <a:r>
              <a:rPr lang="en-GB" sz="2000" i="1"/>
              <a:t>EVERYTHING!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2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Try to establish baseline data at the beginning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2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Collect data as you go along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Save all correspondence (emails as files)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Store data systematically in one place (WICS)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2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Regularly review evidence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Is it useful? How could it be more effective?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2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Get feedback and support from the Impact Team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DDE232-6CB7-488C-877B-31E9D2D961B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06018" y="563518"/>
            <a:ext cx="5373684" cy="380867"/>
          </a:xfrm>
        </p:spPr>
        <p:txBody>
          <a:bodyPr anchor="ctr"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Measuring Impact - Tips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CC7EEC-DF73-4E1F-9E3B-8D69FF15E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357" y="1566424"/>
            <a:ext cx="1920000" cy="2880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80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379978" y="1095935"/>
            <a:ext cx="6110339" cy="3732804"/>
          </a:xfrm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Personal records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GDPR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Be aware of ethical implications of certain types of info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Interviews, photos – classed as human data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Best practice – ask for help if unsure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Requirement for REF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/>
              <a:t>Can also be used for promotion/other funding applications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Redaction may need applying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607F42-1E8B-40D5-AB01-35FF5A76B92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19466" y="556794"/>
            <a:ext cx="5373684" cy="380867"/>
          </a:xfrm>
        </p:spPr>
        <p:txBody>
          <a:bodyPr anchor="ctr"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Storing Impact - Considerations</a:t>
            </a:r>
          </a:p>
        </p:txBody>
      </p:sp>
      <p:pic>
        <p:nvPicPr>
          <p:cNvPr id="7" name="Graphic 6" descr="Warning with solid fill">
            <a:extLst>
              <a:ext uri="{FF2B5EF4-FFF2-40B4-BE49-F238E27FC236}">
                <a16:creationId xmlns:a16="http://schemas.microsoft.com/office/drawing/2014/main" id="{4E47D9D5-60FD-47DF-AFC7-972D4B0F4A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52029" y="2062337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036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393423" y="1315474"/>
            <a:ext cx="6110339" cy="3081714"/>
          </a:xfrm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/>
              <a:t>Every department is different, but likely to have: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300" b="1"/>
              <a:t>Impact Director </a:t>
            </a:r>
            <a:r>
              <a:rPr lang="en-GB" sz="1300"/>
              <a:t>- responsible for developing impact culture within their department and leading the development of REF case studies.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300" b="1"/>
              <a:t>Pipeline of impact case studies</a:t>
            </a:r>
            <a:r>
              <a:rPr lang="en-GB" sz="1300"/>
              <a:t>, at varying stages of development and risk. Impact case studies generally led by 1 or 2 academics but sometimes encompass different strands of related work.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/>
              <a:t>Central support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275"/>
              <a:t>Impact team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275"/>
              <a:t>Press team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275">
                <a:cs typeface="Calibri"/>
              </a:rPr>
              <a:t>Warwick Institute of Engagement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>
                <a:cs typeface="Calibri"/>
              </a:rPr>
              <a:t>Funding for impact activities (more details to follow)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798773-763B-4559-B2AA-CCC635C96BC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72401" y="583689"/>
            <a:ext cx="5373684" cy="380867"/>
          </a:xfrm>
        </p:spPr>
        <p:txBody>
          <a:bodyPr anchor="ctr"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Resources and Support: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0D09E8-4F1D-4D2C-AF55-486E75340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577" y="2856331"/>
            <a:ext cx="2700000" cy="1800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354861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406871" y="619820"/>
            <a:ext cx="7089864" cy="3582383"/>
          </a:xfrm>
        </p:spPr>
        <p:txBody>
          <a:bodyPr anchor="ctr"/>
          <a:lstStyle/>
          <a:p>
            <a:r>
              <a:rPr lang="en-GB" sz="1800"/>
              <a:t>Faculty impact resource pages</a:t>
            </a:r>
          </a:p>
          <a:p>
            <a:pPr lvl="1"/>
            <a:r>
              <a:rPr lang="en-GB" sz="1500"/>
              <a:t>Arts: </a:t>
            </a:r>
            <a:r>
              <a:rPr lang="en-GB" sz="1500">
                <a:hlinkClick r:id="rId2"/>
              </a:rPr>
              <a:t>https://warwick.ac.uk/fac/arts/staffintranet/rss/impact/</a:t>
            </a:r>
            <a:r>
              <a:rPr lang="en-GB" sz="1500"/>
              <a:t> </a:t>
            </a:r>
          </a:p>
          <a:p>
            <a:pPr lvl="1"/>
            <a:r>
              <a:rPr lang="en-GB" sz="1500"/>
              <a:t>Social Science: </a:t>
            </a:r>
            <a:r>
              <a:rPr lang="en-GB" sz="1500">
                <a:hlinkClick r:id="rId3"/>
              </a:rPr>
              <a:t>https://warwick.ac.uk/fac/soc/staffresources/impactresourcebank/</a:t>
            </a:r>
            <a:endParaRPr lang="en-GB" sz="1500"/>
          </a:p>
          <a:p>
            <a:endParaRPr lang="en-GB" sz="1000"/>
          </a:p>
          <a:p>
            <a:r>
              <a:rPr lang="en-GB" sz="1800"/>
              <a:t>University Research &amp; Impact Webpages: </a:t>
            </a:r>
            <a:r>
              <a:rPr lang="en-GB" sz="1800">
                <a:hlinkClick r:id="rId4"/>
              </a:rPr>
              <a:t>https://warwick.ac.uk/services/ris/impactinnovation/impact/</a:t>
            </a:r>
            <a:r>
              <a:rPr lang="en-GB" sz="1800"/>
              <a:t> </a:t>
            </a:r>
          </a:p>
          <a:p>
            <a:endParaRPr lang="en-GB" sz="1000"/>
          </a:p>
          <a:p>
            <a:r>
              <a:rPr lang="en-GB" sz="1800"/>
              <a:t>Faculty Impact Newsletters </a:t>
            </a:r>
          </a:p>
          <a:p>
            <a:endParaRPr lang="en-GB" sz="1800"/>
          </a:p>
          <a:p>
            <a:r>
              <a:rPr lang="en-GB" sz="1800"/>
              <a:t>Twitter - @UoWFoA_Res_Imp</a:t>
            </a:r>
          </a:p>
          <a:p>
            <a:endParaRPr lang="en-GB" sz="1000"/>
          </a:p>
          <a:p>
            <a:r>
              <a:rPr lang="en-GB" sz="1800"/>
              <a:t>WIE - Learning Circles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C87C92-59DA-46AB-8B08-9F3CD2DE34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8007" y="2151529"/>
            <a:ext cx="1959122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EFE4F1-C0D9-4D2C-BD09-C384B39BE5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5070" y="3245045"/>
            <a:ext cx="1634133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92818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884242" y="1176618"/>
            <a:ext cx="5214718" cy="3336115"/>
          </a:xfrm>
          <a:prstGeom prst="rect">
            <a:avLst/>
          </a:prstGeom>
        </p:spPr>
        <p:txBody>
          <a:bodyPr anchor="ctr"/>
          <a:lstStyle/>
          <a:p>
            <a:r>
              <a:rPr lang="en-GB" sz="1800" dirty="0">
                <a:hlinkClick r:id="rId3"/>
              </a:rPr>
              <a:t>WIE Collaboration and co-production fund</a:t>
            </a:r>
            <a:endParaRPr lang="en-GB" sz="1800" dirty="0"/>
          </a:p>
          <a:p>
            <a:r>
              <a:rPr lang="en-GB" sz="1800" dirty="0"/>
              <a:t>One-off annual funds (Enhancing Research Culture, Place-Based Research and Culture Fund, Participatory Research Fund, Policy Support Fund)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Staff only (students could be involved in project): </a:t>
            </a:r>
          </a:p>
          <a:p>
            <a:r>
              <a:rPr lang="en-GB" sz="1800" dirty="0">
                <a:hlinkClick r:id="rId4"/>
              </a:rPr>
              <a:t>IAS Awards </a:t>
            </a:r>
            <a:endParaRPr lang="en-GB" sz="1800" dirty="0"/>
          </a:p>
          <a:p>
            <a:r>
              <a:rPr lang="en-GB" sz="1800" dirty="0">
                <a:hlinkClick r:id="rId5"/>
              </a:rPr>
              <a:t>Arts and Humanities Impact Fund </a:t>
            </a:r>
            <a:endParaRPr lang="en-GB" sz="1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FB2735-8091-4322-987E-9CD4F15ABC0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84242" y="718159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Internal Funding:</a:t>
            </a:r>
          </a:p>
          <a:p>
            <a:pPr marL="0" indent="0">
              <a:buNone/>
            </a:pPr>
            <a:endParaRPr lang="en-GB" sz="2800" b="1">
              <a:solidFill>
                <a:srgbClr val="EF4050"/>
              </a:solidFill>
            </a:endParaRPr>
          </a:p>
        </p:txBody>
      </p:sp>
      <p:pic>
        <p:nvPicPr>
          <p:cNvPr id="7" name="Graphic 6" descr="Coins with solid fill">
            <a:extLst>
              <a:ext uri="{FF2B5EF4-FFF2-40B4-BE49-F238E27FC236}">
                <a16:creationId xmlns:a16="http://schemas.microsoft.com/office/drawing/2014/main" id="{CF6D6B27-934B-4F5F-9235-40A9388586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74580" y="2060762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6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7B1EA-E569-4DFF-8EDD-690016ABA67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47212" y="1532965"/>
            <a:ext cx="6110339" cy="3348317"/>
          </a:xfrm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>
                <a:cs typeface="Calibri"/>
              </a:rPr>
              <a:t>UKRI – grants, training, online resources</a:t>
            </a:r>
            <a:endParaRPr lang="en-US" sz="20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>
                <a:cs typeface="Calibri"/>
              </a:rPr>
              <a:t>NCCPE (National Co-Ordinating Centre for Public Engagement) – training, online resources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>
                <a:cs typeface="Calibri"/>
              </a:rPr>
              <a:t>Fast Track Impact – training, resources, professional development</a:t>
            </a:r>
            <a:endParaRPr lang="en-US" sz="20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94CD7-0395-49D1-8893-7E6EA079DDC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79977" y="697989"/>
            <a:ext cx="5373684" cy="380867"/>
          </a:xfrm>
        </p:spPr>
        <p:txBody>
          <a:bodyPr anchor="ctr"/>
          <a:lstStyle/>
          <a:p>
            <a:pPr marL="0" indent="0">
              <a:buNone/>
            </a:pPr>
            <a:r>
              <a:rPr lang="en-US" sz="2800" b="1">
                <a:solidFill>
                  <a:srgbClr val="EF4050"/>
                </a:solidFill>
                <a:cs typeface="Calibri"/>
              </a:rPr>
              <a:t>External Resources &amp; Support:</a:t>
            </a:r>
            <a:endParaRPr lang="en-GB" sz="2800" b="1">
              <a:solidFill>
                <a:srgbClr val="EF405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B15511-9F37-4D68-A830-E53586ED5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953" y="1594156"/>
            <a:ext cx="1832458" cy="5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AC541B-4253-42C0-AB1A-A608461488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53" t="17895" r="9191" b="25974"/>
          <a:stretch/>
        </p:blipFill>
        <p:spPr>
          <a:xfrm>
            <a:off x="6607272" y="2781990"/>
            <a:ext cx="1815139" cy="64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F06F65-3428-4191-9D60-133A32AD6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7140" y="3950069"/>
            <a:ext cx="1584000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93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6311204-6844-41AD-A4BC-6BF6B8601C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105" y="846733"/>
            <a:ext cx="4562057" cy="2462958"/>
          </a:xfrm>
        </p:spPr>
        <p:txBody>
          <a:bodyPr anchor="ctr"/>
          <a:lstStyle/>
          <a:p>
            <a:pPr marL="0" indent="0" algn="r">
              <a:buNone/>
            </a:pPr>
            <a:r>
              <a:rPr lang="en-GB" sz="4800" b="1"/>
              <a:t>Questions?</a:t>
            </a:r>
          </a:p>
        </p:txBody>
      </p:sp>
      <p:pic>
        <p:nvPicPr>
          <p:cNvPr id="13" name="Graphic 12" descr="Questions with solid fill">
            <a:extLst>
              <a:ext uri="{FF2B5EF4-FFF2-40B4-BE49-F238E27FC236}">
                <a16:creationId xmlns:a16="http://schemas.microsoft.com/office/drawing/2014/main" id="{0C84B26C-E3CE-4B5F-8C4C-854ADB7C9A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105" y="1030294"/>
            <a:ext cx="1800000" cy="180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27DAF1-B72D-1951-232F-16EA41F85ABC}"/>
              </a:ext>
            </a:extLst>
          </p:cNvPr>
          <p:cNvSpPr txBox="1"/>
          <p:nvPr/>
        </p:nvSpPr>
        <p:spPr>
          <a:xfrm>
            <a:off x="5317067" y="821799"/>
            <a:ext cx="3340324" cy="2254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Arts &amp; Humanities Research Impact Team:</a:t>
            </a:r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endParaRPr lang="en-GB" dirty="0">
              <a:solidFill>
                <a:srgbClr val="EF4050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EF4050"/>
                </a:solidFill>
              </a:rPr>
              <a:t>Impact Manager</a:t>
            </a:r>
          </a:p>
          <a:p>
            <a:pPr marL="0" indent="0">
              <a:buNone/>
            </a:pPr>
            <a:r>
              <a:rPr lang="en-GB" sz="1400" dirty="0"/>
              <a:t>Emma Roberts:  </a:t>
            </a:r>
            <a:r>
              <a:rPr lang="en-GB" sz="1400" spc="60" dirty="0">
                <a:hlinkClick r:id="rId4"/>
              </a:rPr>
              <a:t>emma.roberts.1@warwick.ac.uk</a:t>
            </a:r>
            <a:r>
              <a:rPr lang="en-GB" sz="1400" spc="60" dirty="0"/>
              <a:t> </a:t>
            </a:r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r>
              <a:rPr lang="en-GB" b="1" dirty="0">
                <a:solidFill>
                  <a:srgbClr val="EF4050"/>
                </a:solidFill>
              </a:rPr>
              <a:t>Impact Support Officer</a:t>
            </a:r>
          </a:p>
          <a:p>
            <a:pPr marL="0" indent="0">
              <a:buNone/>
            </a:pPr>
            <a:r>
              <a:rPr lang="en-GB" sz="1400" dirty="0"/>
              <a:t>Josh Allen: </a:t>
            </a:r>
            <a:r>
              <a:rPr lang="en-GB" sz="1400" dirty="0">
                <a:hlinkClick r:id="rId5"/>
              </a:rPr>
              <a:t>Josh.P.Allen@warwick.ac.uk</a:t>
            </a:r>
            <a:r>
              <a:rPr lang="en-GB" sz="1400" dirty="0"/>
              <a:t> </a:t>
            </a:r>
            <a:endParaRPr lang="en-GB" b="1" spc="60" dirty="0"/>
          </a:p>
        </p:txBody>
      </p:sp>
    </p:spTree>
    <p:extLst>
      <p:ext uri="{BB962C8B-B14F-4D97-AF65-F5344CB8AC3E}">
        <p14:creationId xmlns:p14="http://schemas.microsoft.com/office/powerpoint/2010/main" val="63158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36182" y="443741"/>
            <a:ext cx="6992938" cy="722219"/>
          </a:xfrm>
          <a:prstGeom prst="rect">
            <a:avLst/>
          </a:prstGeom>
        </p:spPr>
        <p:txBody>
          <a:bodyPr anchor="ctr"/>
          <a:lstStyle/>
          <a:p>
            <a:r>
              <a:rPr lang="en-GB" sz="3000" b="1">
                <a:solidFill>
                  <a:srgbClr val="EF4050"/>
                </a:solidFill>
                <a:latin typeface="+mn-lt"/>
              </a:rPr>
              <a:t>The essential ingredients for impact: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1516831" y="1351435"/>
            <a:ext cx="6110339" cy="3607188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GB"/>
              <a:t>Underpinning Research </a:t>
            </a:r>
          </a:p>
          <a:p>
            <a:pPr marL="0" indent="0" algn="ctr">
              <a:buNone/>
            </a:pPr>
            <a:r>
              <a:rPr lang="en-GB" sz="2400" b="1"/>
              <a:t>+</a:t>
            </a:r>
          </a:p>
          <a:p>
            <a:pPr marL="0" indent="0" algn="ctr">
              <a:buNone/>
            </a:pPr>
            <a:r>
              <a:rPr lang="en-GB"/>
              <a:t>Engagement with Non-Academics</a:t>
            </a:r>
          </a:p>
          <a:p>
            <a:pPr marL="0" indent="0" algn="ctr">
              <a:buNone/>
            </a:pPr>
            <a:r>
              <a:rPr lang="en-GB" sz="2400" b="1"/>
              <a:t>+</a:t>
            </a:r>
          </a:p>
          <a:p>
            <a:pPr marL="0" indent="0" algn="ctr">
              <a:buNone/>
            </a:pPr>
            <a:r>
              <a:rPr lang="en-GB"/>
              <a:t>Demonstrable Effect on Audience/Partners </a:t>
            </a:r>
          </a:p>
          <a:p>
            <a:pPr marL="0" indent="0" algn="ctr">
              <a:buNone/>
            </a:pPr>
            <a:r>
              <a:rPr lang="en-GB" sz="1800"/>
              <a:t>(with Evidence)</a:t>
            </a:r>
          </a:p>
          <a:p>
            <a:pPr marL="0" indent="0" algn="ctr">
              <a:buNone/>
            </a:pPr>
            <a:r>
              <a:rPr lang="en-GB" sz="2400" b="1"/>
              <a:t>=</a:t>
            </a:r>
          </a:p>
          <a:p>
            <a:pPr marL="0" indent="0" algn="ctr">
              <a:buNone/>
            </a:pPr>
            <a:r>
              <a:rPr lang="en-GB" sz="4950">
                <a:solidFill>
                  <a:srgbClr val="EF4050"/>
                </a:solidFill>
              </a:rPr>
              <a:t>IMPACT</a:t>
            </a:r>
          </a:p>
        </p:txBody>
      </p:sp>
      <p:pic>
        <p:nvPicPr>
          <p:cNvPr id="8" name="Graphic 7" descr="Clipboard Checked with solid fill">
            <a:extLst>
              <a:ext uri="{FF2B5EF4-FFF2-40B4-BE49-F238E27FC236}">
                <a16:creationId xmlns:a16="http://schemas.microsoft.com/office/drawing/2014/main" id="{723AD0F0-4E75-42CB-83AF-7E9740B83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902413">
            <a:off x="533751" y="185175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079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18BED4-CC49-4FF7-B1F4-CDE5747199F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75669" y="531166"/>
            <a:ext cx="5373684" cy="380867"/>
          </a:xfrm>
        </p:spPr>
        <p:txBody>
          <a:bodyPr/>
          <a:lstStyle/>
          <a:p>
            <a:pPr marL="0" indent="0">
              <a:buNone/>
            </a:pPr>
            <a:r>
              <a:rPr lang="en-GB" b="1">
                <a:solidFill>
                  <a:srgbClr val="EF4050"/>
                </a:solidFill>
              </a:rPr>
              <a:t>Areas where researchers can have an impact: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3EC0B8A-4E4E-4772-A397-EFF3FF47E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523816"/>
              </p:ext>
            </p:extLst>
          </p:nvPr>
        </p:nvGraphicFramePr>
        <p:xfrm>
          <a:off x="1269626" y="1182375"/>
          <a:ext cx="6604748" cy="3483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374">
                  <a:extLst>
                    <a:ext uri="{9D8B030D-6E8A-4147-A177-3AD203B41FA5}">
                      <a16:colId xmlns:a16="http://schemas.microsoft.com/office/drawing/2014/main" val="871557573"/>
                    </a:ext>
                  </a:extLst>
                </a:gridCol>
                <a:gridCol w="3302374">
                  <a:extLst>
                    <a:ext uri="{9D8B030D-6E8A-4147-A177-3AD203B41FA5}">
                      <a16:colId xmlns:a16="http://schemas.microsoft.com/office/drawing/2014/main" val="2005303650"/>
                    </a:ext>
                  </a:extLst>
                </a:gridCol>
              </a:tblGrid>
              <a:tr h="602640">
                <a:tc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600" b="1">
                          <a:solidFill>
                            <a:schemeClr val="tx1"/>
                          </a:solidFill>
                        </a:rPr>
                        <a:t>production</a:t>
                      </a:r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3075155"/>
                  </a:ext>
                </a:extLst>
              </a:tr>
              <a:tr h="1337365">
                <a:tc>
                  <a:txBody>
                    <a:bodyPr/>
                    <a:lstStyle/>
                    <a:p>
                      <a:pPr algn="ctr"/>
                      <a:r>
                        <a:rPr lang="x-none" sz="1600" b="1">
                          <a:solidFill>
                            <a:schemeClr val="tx1"/>
                          </a:solidFill>
                        </a:rPr>
                        <a:t>practitioners and delivery of professional services, enhanced performance or ethical practice</a:t>
                      </a:r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0380273"/>
                  </a:ext>
                </a:extLst>
              </a:tr>
              <a:tr h="602640">
                <a:tc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600" b="1">
                          <a:solidFill>
                            <a:schemeClr val="tx1"/>
                          </a:solidFill>
                        </a:rPr>
                        <a:t>environment</a:t>
                      </a:r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3330568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en-GB" sz="1600" b="1">
                          <a:solidFill>
                            <a:schemeClr val="tx1"/>
                          </a:solidFill>
                        </a:rPr>
                        <a:t>understanding, learning and participation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2735402"/>
                  </a:ext>
                </a:extLst>
              </a:tr>
            </a:tbl>
          </a:graphicData>
        </a:graphic>
      </p:graphicFrame>
      <p:pic>
        <p:nvPicPr>
          <p:cNvPr id="31" name="Graphic 30" descr="Robot Hand with solid fill">
            <a:extLst>
              <a:ext uri="{FF2B5EF4-FFF2-40B4-BE49-F238E27FC236}">
                <a16:creationId xmlns:a16="http://schemas.microsoft.com/office/drawing/2014/main" id="{FD80A5A2-261F-41AF-ADD6-4E431316E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49223" y="1033148"/>
            <a:ext cx="540000" cy="540000"/>
          </a:xfrm>
          <a:prstGeom prst="rect">
            <a:avLst/>
          </a:prstGeom>
        </p:spPr>
      </p:pic>
      <p:pic>
        <p:nvPicPr>
          <p:cNvPr id="33" name="Graphic 32" descr="Factory with solid fill">
            <a:extLst>
              <a:ext uri="{FF2B5EF4-FFF2-40B4-BE49-F238E27FC236}">
                <a16:creationId xmlns:a16="http://schemas.microsoft.com/office/drawing/2014/main" id="{E8947194-1DB8-470F-AD8C-6BB44492C8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12261" y="1573148"/>
            <a:ext cx="612000" cy="612000"/>
          </a:xfrm>
          <a:prstGeom prst="rect">
            <a:avLst/>
          </a:prstGeom>
        </p:spPr>
      </p:pic>
      <p:pic>
        <p:nvPicPr>
          <p:cNvPr id="35" name="Graphic 34" descr="Care with solid fill">
            <a:extLst>
              <a:ext uri="{FF2B5EF4-FFF2-40B4-BE49-F238E27FC236}">
                <a16:creationId xmlns:a16="http://schemas.microsoft.com/office/drawing/2014/main" id="{9E25EE14-B559-401C-83B5-82A728CF66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1111" y="2229733"/>
            <a:ext cx="540000" cy="540000"/>
          </a:xfrm>
          <a:prstGeom prst="rect">
            <a:avLst/>
          </a:prstGeom>
        </p:spPr>
      </p:pic>
      <p:pic>
        <p:nvPicPr>
          <p:cNvPr id="37" name="Graphic 36" descr="Doctor female with solid fill">
            <a:extLst>
              <a:ext uri="{FF2B5EF4-FFF2-40B4-BE49-F238E27FC236}">
                <a16:creationId xmlns:a16="http://schemas.microsoft.com/office/drawing/2014/main" id="{C0776A54-915C-425A-880B-DB102632D5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2596" y="1786621"/>
            <a:ext cx="612000" cy="612000"/>
          </a:xfrm>
          <a:prstGeom prst="rect">
            <a:avLst/>
          </a:prstGeom>
        </p:spPr>
      </p:pic>
      <p:pic>
        <p:nvPicPr>
          <p:cNvPr id="39" name="Graphic 38" descr="Sustainability with solid fill">
            <a:extLst>
              <a:ext uri="{FF2B5EF4-FFF2-40B4-BE49-F238E27FC236}">
                <a16:creationId xmlns:a16="http://schemas.microsoft.com/office/drawing/2014/main" id="{17D2C153-8FF0-47CD-88CD-D2C474F23B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58287" y="2929370"/>
            <a:ext cx="432000" cy="432000"/>
          </a:xfrm>
          <a:prstGeom prst="rect">
            <a:avLst/>
          </a:prstGeom>
        </p:spPr>
      </p:pic>
      <p:pic>
        <p:nvPicPr>
          <p:cNvPr id="41" name="Graphic 40" descr="Open hand with plant with solid fill">
            <a:extLst>
              <a:ext uri="{FF2B5EF4-FFF2-40B4-BE49-F238E27FC236}">
                <a16:creationId xmlns:a16="http://schemas.microsoft.com/office/drawing/2014/main" id="{F8F4D5E7-FAEE-415C-964B-4F2861B1B3A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137871" y="3268319"/>
            <a:ext cx="540000" cy="540000"/>
          </a:xfrm>
          <a:prstGeom prst="rect">
            <a:avLst/>
          </a:prstGeom>
        </p:spPr>
      </p:pic>
      <p:pic>
        <p:nvPicPr>
          <p:cNvPr id="45" name="Graphic 44" descr="Social network with solid fill">
            <a:extLst>
              <a:ext uri="{FF2B5EF4-FFF2-40B4-BE49-F238E27FC236}">
                <a16:creationId xmlns:a16="http://schemas.microsoft.com/office/drawing/2014/main" id="{9B722DE2-848D-4FE3-984B-1BEEB34830D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057138" y="4263241"/>
            <a:ext cx="540000" cy="540000"/>
          </a:xfrm>
          <a:prstGeom prst="rect">
            <a:avLst/>
          </a:prstGeom>
        </p:spPr>
      </p:pic>
      <p:pic>
        <p:nvPicPr>
          <p:cNvPr id="47" name="Graphic 46" descr="Head with gears with solid fill">
            <a:extLst>
              <a:ext uri="{FF2B5EF4-FFF2-40B4-BE49-F238E27FC236}">
                <a16:creationId xmlns:a16="http://schemas.microsoft.com/office/drawing/2014/main" id="{FBFF08BC-00AC-4B81-BE6C-05730F447A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382364" y="3808319"/>
            <a:ext cx="540000" cy="540000"/>
          </a:xfrm>
          <a:prstGeom prst="rect">
            <a:avLst/>
          </a:prstGeom>
        </p:spPr>
      </p:pic>
      <p:pic>
        <p:nvPicPr>
          <p:cNvPr id="49" name="Graphic 48" descr="Boardroom with solid fill">
            <a:extLst>
              <a:ext uri="{FF2B5EF4-FFF2-40B4-BE49-F238E27FC236}">
                <a16:creationId xmlns:a16="http://schemas.microsoft.com/office/drawing/2014/main" id="{1597A503-D531-4D41-A44A-FF5E4AE53A2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48463" y="2605370"/>
            <a:ext cx="540000" cy="540000"/>
          </a:xfrm>
          <a:prstGeom prst="rect">
            <a:avLst/>
          </a:prstGeom>
        </p:spPr>
      </p:pic>
      <p:pic>
        <p:nvPicPr>
          <p:cNvPr id="51" name="Graphic 50" descr="Tools with solid fill">
            <a:extLst>
              <a:ext uri="{FF2B5EF4-FFF2-40B4-BE49-F238E27FC236}">
                <a16:creationId xmlns:a16="http://schemas.microsoft.com/office/drawing/2014/main" id="{AD2293E2-3AD4-4D92-AB41-EE09AADEDB4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988004" y="1573148"/>
            <a:ext cx="360000" cy="360000"/>
          </a:xfrm>
          <a:prstGeom prst="rect">
            <a:avLst/>
          </a:prstGeom>
        </p:spPr>
      </p:pic>
      <p:pic>
        <p:nvPicPr>
          <p:cNvPr id="53" name="Graphic 52" descr="Rainy scene with solid fill">
            <a:extLst>
              <a:ext uri="{FF2B5EF4-FFF2-40B4-BE49-F238E27FC236}">
                <a16:creationId xmlns:a16="http://schemas.microsoft.com/office/drawing/2014/main" id="{FA3EBAF7-D4EF-4B14-A5AA-F9FEEDBF0FB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407871" y="2653706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75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3EC0B8A-4E4E-4772-A397-EFF3FF47E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18846"/>
              </p:ext>
            </p:extLst>
          </p:nvPr>
        </p:nvGraphicFramePr>
        <p:xfrm>
          <a:off x="1524000" y="1182376"/>
          <a:ext cx="6096000" cy="3416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87155757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5303650"/>
                    </a:ext>
                  </a:extLst>
                </a:gridCol>
              </a:tblGrid>
              <a:tr h="804939">
                <a:tc>
                  <a:txBody>
                    <a:bodyPr/>
                    <a:lstStyle/>
                    <a:p>
                      <a:pPr algn="ctr"/>
                      <a:r>
                        <a:rPr lang="en-GB" sz="1600" b="1">
                          <a:solidFill>
                            <a:schemeClr val="tx1"/>
                          </a:solidFill>
                        </a:rPr>
                        <a:t>health and wellbeing of people,</a:t>
                      </a:r>
                    </a:p>
                    <a:p>
                      <a:pPr algn="ctr"/>
                      <a:r>
                        <a:rPr lang="en-GB" sz="1600" b="1">
                          <a:solidFill>
                            <a:schemeClr val="tx1"/>
                          </a:solidFill>
                        </a:rPr>
                        <a:t>animal welfare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7542060"/>
                  </a:ext>
                </a:extLst>
              </a:tr>
              <a:tr h="652895">
                <a:tc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600" b="1"/>
                        <a:t>creativity, culture </a:t>
                      </a:r>
                      <a:endParaRPr lang="en-GB" sz="1600" b="1"/>
                    </a:p>
                    <a:p>
                      <a:pPr algn="ctr"/>
                      <a:r>
                        <a:rPr lang="x-none" sz="1600" b="1"/>
                        <a:t>and society</a:t>
                      </a:r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4447155"/>
                  </a:ext>
                </a:extLst>
              </a:tr>
              <a:tr h="652895">
                <a:tc>
                  <a:txBody>
                    <a:bodyPr/>
                    <a:lstStyle/>
                    <a:p>
                      <a:pPr algn="ctr"/>
                      <a:r>
                        <a:rPr lang="x-none" sz="1600" b="1"/>
                        <a:t>social welfare</a:t>
                      </a:r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3560134"/>
                  </a:ext>
                </a:extLst>
              </a:tr>
              <a:tr h="652895">
                <a:tc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600" b="1"/>
                        <a:t>commerce and </a:t>
                      </a:r>
                      <a:endParaRPr lang="en-GB" sz="1600" b="1"/>
                    </a:p>
                    <a:p>
                      <a:pPr algn="ctr"/>
                      <a:r>
                        <a:rPr lang="x-none" sz="1600" b="1"/>
                        <a:t>the economy</a:t>
                      </a:r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3366136"/>
                  </a:ext>
                </a:extLst>
              </a:tr>
              <a:tr h="652895">
                <a:tc>
                  <a:txBody>
                    <a:bodyPr/>
                    <a:lstStyle/>
                    <a:p>
                      <a:pPr algn="ctr"/>
                      <a:r>
                        <a:rPr lang="x-none" sz="1600" b="1"/>
                        <a:t>public policy, law </a:t>
                      </a:r>
                      <a:endParaRPr lang="en-GB" sz="1600" b="1"/>
                    </a:p>
                    <a:p>
                      <a:pPr algn="ctr"/>
                      <a:r>
                        <a:rPr lang="x-none" sz="1600" b="1"/>
                        <a:t>and services</a:t>
                      </a:r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1446349"/>
                  </a:ext>
                </a:extLst>
              </a:tr>
            </a:tbl>
          </a:graphicData>
        </a:graphic>
      </p:graphicFrame>
      <p:pic>
        <p:nvPicPr>
          <p:cNvPr id="11" name="Graphic 10" descr="Sloth with solid fill">
            <a:extLst>
              <a:ext uri="{FF2B5EF4-FFF2-40B4-BE49-F238E27FC236}">
                <a16:creationId xmlns:a16="http://schemas.microsoft.com/office/drawing/2014/main" id="{C8219F25-F103-4C0E-B411-93F672FEB5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1251949">
            <a:off x="681288" y="419645"/>
            <a:ext cx="612000" cy="612000"/>
          </a:xfrm>
          <a:prstGeom prst="rect">
            <a:avLst/>
          </a:prstGeom>
        </p:spPr>
      </p:pic>
      <p:pic>
        <p:nvPicPr>
          <p:cNvPr id="13" name="Graphic 12" descr="Heart with pulse with solid fill">
            <a:extLst>
              <a:ext uri="{FF2B5EF4-FFF2-40B4-BE49-F238E27FC236}">
                <a16:creationId xmlns:a16="http://schemas.microsoft.com/office/drawing/2014/main" id="{51A790D4-9396-4BC5-A6F9-636A78E0BF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5804" y="938396"/>
            <a:ext cx="612000" cy="612000"/>
          </a:xfrm>
          <a:prstGeom prst="rect">
            <a:avLst/>
          </a:prstGeom>
        </p:spPr>
      </p:pic>
      <p:pic>
        <p:nvPicPr>
          <p:cNvPr id="15" name="Graphic 14" descr="Artist female with solid fill">
            <a:extLst>
              <a:ext uri="{FF2B5EF4-FFF2-40B4-BE49-F238E27FC236}">
                <a16:creationId xmlns:a16="http://schemas.microsoft.com/office/drawing/2014/main" id="{D35EED8C-4137-4771-9122-30B86A6232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53005" y="1677552"/>
            <a:ext cx="540000" cy="540000"/>
          </a:xfrm>
          <a:prstGeom prst="rect">
            <a:avLst/>
          </a:prstGeom>
        </p:spPr>
      </p:pic>
      <p:pic>
        <p:nvPicPr>
          <p:cNvPr id="17" name="Graphic 16" descr="Performance Curtains with solid fill">
            <a:extLst>
              <a:ext uri="{FF2B5EF4-FFF2-40B4-BE49-F238E27FC236}">
                <a16:creationId xmlns:a16="http://schemas.microsoft.com/office/drawing/2014/main" id="{C2B6A70C-D93B-4E0E-A92C-7BEFF0C9FF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119664" y="2194453"/>
            <a:ext cx="540000" cy="540000"/>
          </a:xfrm>
          <a:prstGeom prst="rect">
            <a:avLst/>
          </a:prstGeom>
        </p:spPr>
      </p:pic>
      <p:pic>
        <p:nvPicPr>
          <p:cNvPr id="19" name="Graphic 18" descr="Home1 with solid fill">
            <a:extLst>
              <a:ext uri="{FF2B5EF4-FFF2-40B4-BE49-F238E27FC236}">
                <a16:creationId xmlns:a16="http://schemas.microsoft.com/office/drawing/2014/main" id="{E7420CAB-5016-44F9-874B-B197E04DC7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83823" y="2806117"/>
            <a:ext cx="468000" cy="468000"/>
          </a:xfrm>
          <a:prstGeom prst="rect">
            <a:avLst/>
          </a:prstGeom>
        </p:spPr>
      </p:pic>
      <p:pic>
        <p:nvPicPr>
          <p:cNvPr id="21" name="Graphic 20" descr="Man with baby with solid fill">
            <a:extLst>
              <a:ext uri="{FF2B5EF4-FFF2-40B4-BE49-F238E27FC236}">
                <a16:creationId xmlns:a16="http://schemas.microsoft.com/office/drawing/2014/main" id="{A569259C-FEE5-46CD-8C0D-2E533B3F38E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53476" y="2606361"/>
            <a:ext cx="540000" cy="540000"/>
          </a:xfrm>
          <a:prstGeom prst="rect">
            <a:avLst/>
          </a:prstGeom>
        </p:spPr>
      </p:pic>
      <p:pic>
        <p:nvPicPr>
          <p:cNvPr id="23" name="Graphic 22" descr="Upward trend with solid fill">
            <a:extLst>
              <a:ext uri="{FF2B5EF4-FFF2-40B4-BE49-F238E27FC236}">
                <a16:creationId xmlns:a16="http://schemas.microsoft.com/office/drawing/2014/main" id="{A5C10165-4860-458E-8111-DBF99508D82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849664" y="3225472"/>
            <a:ext cx="540000" cy="540000"/>
          </a:xfrm>
          <a:prstGeom prst="rect">
            <a:avLst/>
          </a:prstGeom>
        </p:spPr>
      </p:pic>
      <p:pic>
        <p:nvPicPr>
          <p:cNvPr id="25" name="Graphic 24" descr="Coins with solid fill">
            <a:extLst>
              <a:ext uri="{FF2B5EF4-FFF2-40B4-BE49-F238E27FC236}">
                <a16:creationId xmlns:a16="http://schemas.microsoft.com/office/drawing/2014/main" id="{A2291793-8788-4DB2-A947-026F2853AC8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286973" y="3786518"/>
            <a:ext cx="540000" cy="540000"/>
          </a:xfrm>
          <a:prstGeom prst="rect">
            <a:avLst/>
          </a:prstGeom>
        </p:spPr>
      </p:pic>
      <p:pic>
        <p:nvPicPr>
          <p:cNvPr id="27" name="Graphic 26" descr="Court with solid fill">
            <a:extLst>
              <a:ext uri="{FF2B5EF4-FFF2-40B4-BE49-F238E27FC236}">
                <a16:creationId xmlns:a16="http://schemas.microsoft.com/office/drawing/2014/main" id="{71A79FB0-95E5-42D1-B284-C068E06270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268380" y="3991395"/>
            <a:ext cx="540000" cy="540000"/>
          </a:xfrm>
          <a:prstGeom prst="rect">
            <a:avLst/>
          </a:prstGeom>
        </p:spPr>
      </p:pic>
      <p:pic>
        <p:nvPicPr>
          <p:cNvPr id="29" name="Graphic 28" descr="Scales of justice with solid fill">
            <a:extLst>
              <a:ext uri="{FF2B5EF4-FFF2-40B4-BE49-F238E27FC236}">
                <a16:creationId xmlns:a16="http://schemas.microsoft.com/office/drawing/2014/main" id="{3C220FCF-545C-40A6-9FE9-275A99FB577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772908" y="4416827"/>
            <a:ext cx="540000" cy="540000"/>
          </a:xfrm>
          <a:prstGeom prst="rect">
            <a:avLst/>
          </a:prstGeom>
        </p:spPr>
      </p:pic>
      <p:pic>
        <p:nvPicPr>
          <p:cNvPr id="3" name="Graphic 2" descr="Wheelchair access with solid fill">
            <a:extLst>
              <a:ext uri="{FF2B5EF4-FFF2-40B4-BE49-F238E27FC236}">
                <a16:creationId xmlns:a16="http://schemas.microsoft.com/office/drawing/2014/main" id="{D1A3FDDA-487D-473C-A7EA-4D822DAA706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587027" y="3240757"/>
            <a:ext cx="432000" cy="432000"/>
          </a:xfrm>
          <a:prstGeom prst="rect">
            <a:avLst/>
          </a:prstGeom>
        </p:spPr>
      </p:pic>
      <p:pic>
        <p:nvPicPr>
          <p:cNvPr id="5" name="Graphic 4" descr="Earbuds with solid fill">
            <a:extLst>
              <a:ext uri="{FF2B5EF4-FFF2-40B4-BE49-F238E27FC236}">
                <a16:creationId xmlns:a16="http://schemas.microsoft.com/office/drawing/2014/main" id="{5BFCB1F8-924D-44B2-B2EC-41618A78641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 rot="21053870">
            <a:off x="6897762" y="1514919"/>
            <a:ext cx="540000" cy="540000"/>
          </a:xfrm>
          <a:prstGeom prst="rect">
            <a:avLst/>
          </a:prstGeom>
        </p:spPr>
      </p:pic>
      <p:pic>
        <p:nvPicPr>
          <p:cNvPr id="9" name="Graphic 8" descr="Mental Health with solid fill">
            <a:extLst>
              <a:ext uri="{FF2B5EF4-FFF2-40B4-BE49-F238E27FC236}">
                <a16:creationId xmlns:a16="http://schemas.microsoft.com/office/drawing/2014/main" id="{BF8B778A-18C7-4286-A980-1DBEF4B13DD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505548" y="716496"/>
            <a:ext cx="43200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56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4625788" y="1674546"/>
            <a:ext cx="4074462" cy="2749156"/>
          </a:xfrm>
        </p:spPr>
        <p:txBody>
          <a:bodyPr anchor="ctr"/>
          <a:lstStyle/>
          <a:p>
            <a:pPr marL="0" indent="0">
              <a:buNone/>
            </a:pPr>
            <a:r>
              <a:rPr lang="en-US" sz="1900" b="1" dirty="0">
                <a:cs typeface="Calibri"/>
              </a:rPr>
              <a:t>Wider benefits: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500" b="1" dirty="0">
              <a:cs typeface="Calibri"/>
            </a:endParaRPr>
          </a:p>
          <a:p>
            <a:r>
              <a:rPr lang="en-US" sz="1600" dirty="0">
                <a:cs typeface="Calibri"/>
              </a:rPr>
              <a:t>Positive effect on society </a:t>
            </a:r>
            <a:endParaRPr lang="en-GB" sz="1600" dirty="0"/>
          </a:p>
          <a:p>
            <a:r>
              <a:rPr lang="en-GB" sz="1600" dirty="0"/>
              <a:t>Raise the public profile of subject disciplines</a:t>
            </a:r>
          </a:p>
          <a:p>
            <a:r>
              <a:rPr lang="en-GB" sz="1600" dirty="0"/>
              <a:t>Impact is assessed by the REF</a:t>
            </a:r>
          </a:p>
          <a:p>
            <a:pPr lvl="1"/>
            <a:r>
              <a:rPr lang="en-GB" sz="1300" dirty="0">
                <a:solidFill>
                  <a:srgbClr val="EF4050"/>
                </a:solidFill>
              </a:rPr>
              <a:t>Results important to the University for ££ (QR funding) and reputation (league tables)</a:t>
            </a:r>
          </a:p>
          <a:p>
            <a:r>
              <a:rPr lang="en-GB" sz="1600" dirty="0"/>
              <a:t>Core mission of the University</a:t>
            </a:r>
          </a:p>
          <a:p>
            <a:pPr lvl="1"/>
            <a:r>
              <a:rPr lang="en-GB" sz="1300" dirty="0">
                <a:solidFill>
                  <a:srgbClr val="EF4050"/>
                </a:solidFill>
              </a:rPr>
              <a:t>Tackle big problems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6B4E51-766F-4F74-BB9B-FFABAB6837C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07249" y="426895"/>
            <a:ext cx="5373684" cy="380867"/>
          </a:xfrm>
        </p:spPr>
        <p:txBody>
          <a:bodyPr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Impact and Engagement: Why Bother?</a:t>
            </a:r>
          </a:p>
          <a:p>
            <a:endParaRPr lang="en-GB" sz="2800" b="1">
              <a:solidFill>
                <a:srgbClr val="EF405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2BEA65B-F98A-44DE-9B09-231AD1A43878}"/>
              </a:ext>
            </a:extLst>
          </p:cNvPr>
          <p:cNvSpPr txBox="1">
            <a:spLocks/>
          </p:cNvSpPr>
          <p:nvPr/>
        </p:nvSpPr>
        <p:spPr>
          <a:xfrm>
            <a:off x="586172" y="1264025"/>
            <a:ext cx="3548799" cy="3523130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900" b="1" dirty="0"/>
              <a:t>Benefits to you as an individual: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500" b="1" dirty="0"/>
          </a:p>
          <a:p>
            <a:r>
              <a:rPr lang="en-GB" sz="1600" dirty="0"/>
              <a:t>Develop new skills and raise academic profile</a:t>
            </a:r>
          </a:p>
          <a:p>
            <a:pPr lvl="1"/>
            <a:r>
              <a:rPr lang="en-GB" sz="1300" dirty="0">
                <a:solidFill>
                  <a:srgbClr val="EF4050"/>
                </a:solidFill>
                <a:ea typeface="+mn-lt"/>
                <a:cs typeface="+mn-lt"/>
              </a:rPr>
              <a:t>Feed into your teaching</a:t>
            </a:r>
            <a:endParaRPr lang="en-GB" sz="1300" dirty="0">
              <a:cs typeface="Calibri"/>
            </a:endParaRPr>
          </a:p>
          <a:p>
            <a:r>
              <a:rPr lang="en-GB" sz="1600" dirty="0"/>
              <a:t>Career progression and research funding</a:t>
            </a:r>
            <a:endParaRPr lang="en-GB" sz="1600" dirty="0">
              <a:cs typeface="Calibri"/>
            </a:endParaRPr>
          </a:p>
          <a:p>
            <a:pPr lvl="1"/>
            <a:r>
              <a:rPr lang="en-GB" sz="1300" dirty="0">
                <a:solidFill>
                  <a:srgbClr val="EF4050"/>
                </a:solidFill>
              </a:rPr>
              <a:t>Promotional criteria</a:t>
            </a:r>
          </a:p>
          <a:p>
            <a:pPr lvl="1"/>
            <a:r>
              <a:rPr lang="en-GB" sz="1300" dirty="0">
                <a:solidFill>
                  <a:srgbClr val="EF4050"/>
                </a:solidFill>
              </a:rPr>
              <a:t>Impact is increasingly important part of research funding applications, UKRI grant applications</a:t>
            </a:r>
          </a:p>
          <a:p>
            <a:r>
              <a:rPr lang="en-GB" sz="1600" dirty="0"/>
              <a:t>Early and agile feedback</a:t>
            </a:r>
          </a:p>
          <a:p>
            <a:pPr lvl="1"/>
            <a:r>
              <a:rPr lang="en-GB" sz="1300" dirty="0">
                <a:solidFill>
                  <a:srgbClr val="EF4050"/>
                </a:solidFill>
              </a:rPr>
              <a:t>Shape research enquiries and improve your methodologies</a:t>
            </a:r>
          </a:p>
          <a:p>
            <a:r>
              <a:rPr lang="en-GB" sz="1600" dirty="0"/>
              <a:t>Personally rewarding!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79248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EEB4D94-4635-707A-89BE-EE4A9ED9F65A}"/>
              </a:ext>
            </a:extLst>
          </p:cNvPr>
          <p:cNvSpPr txBox="1">
            <a:spLocks/>
          </p:cNvSpPr>
          <p:nvPr/>
        </p:nvSpPr>
        <p:spPr>
          <a:xfrm>
            <a:off x="884242" y="332300"/>
            <a:ext cx="5458036" cy="380867"/>
          </a:xfrm>
          <a:prstGeom prst="rect">
            <a:avLst/>
          </a:prstGeom>
        </p:spPr>
        <p:txBody>
          <a:bodyPr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</a:pPr>
            <a:r>
              <a:rPr lang="en-US" b="1" kern="0">
                <a:solidFill>
                  <a:srgbClr val="EF4050"/>
                </a:solidFill>
              </a:rPr>
              <a:t>Engagement and Impact – what’s the difference? 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4372BF1-1AA8-3FD5-19D7-BEBD63D032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5315865"/>
              </p:ext>
            </p:extLst>
          </p:nvPr>
        </p:nvGraphicFramePr>
        <p:xfrm>
          <a:off x="2198595" y="1294540"/>
          <a:ext cx="4350124" cy="2823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1F30FC9-AD01-078B-A3A7-CA6B2BCEAD7E}"/>
              </a:ext>
            </a:extLst>
          </p:cNvPr>
          <p:cNvSpPr txBox="1"/>
          <p:nvPr/>
        </p:nvSpPr>
        <p:spPr>
          <a:xfrm>
            <a:off x="2638987" y="3960153"/>
            <a:ext cx="3482789" cy="507831"/>
          </a:xfrm>
          <a:prstGeom prst="rect">
            <a:avLst/>
          </a:prstGeom>
          <a:noFill/>
          <a:ln w="38100">
            <a:solidFill>
              <a:srgbClr val="EF4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Engagement with non-academic stakeholders as a way to create measurable change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C7A72-78A1-28FD-5464-D704231B395F}"/>
              </a:ext>
            </a:extLst>
          </p:cNvPr>
          <p:cNvSpPr txBox="1"/>
          <p:nvPr/>
        </p:nvSpPr>
        <p:spPr>
          <a:xfrm>
            <a:off x="6393514" y="1486926"/>
            <a:ext cx="2418911" cy="2631490"/>
          </a:xfrm>
          <a:prstGeom prst="rect">
            <a:avLst/>
          </a:prstGeom>
          <a:solidFill>
            <a:schemeClr val="bg1"/>
          </a:solidFill>
          <a:ln w="12700">
            <a:solidFill>
              <a:srgbClr val="EF4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Examples of impact from research: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/>
              <a:t>Changes in policy and practice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/>
              <a:t>Changes in understanding and actions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/>
              <a:t>New technologies or methodologies are sold and used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/>
              <a:t>Changes in regulation or guidelines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7B9F5E-4C64-B77E-F701-A0C357B80023}"/>
              </a:ext>
            </a:extLst>
          </p:cNvPr>
          <p:cNvSpPr txBox="1"/>
          <p:nvPr/>
        </p:nvSpPr>
        <p:spPr>
          <a:xfrm>
            <a:off x="585748" y="1606177"/>
            <a:ext cx="1831423" cy="2200602"/>
          </a:xfrm>
          <a:prstGeom prst="rect">
            <a:avLst/>
          </a:prstGeom>
          <a:solidFill>
            <a:schemeClr val="bg1"/>
          </a:solidFill>
          <a:ln w="12700">
            <a:solidFill>
              <a:srgbClr val="EF4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Engagement: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/>
              <a:t>Sharing ideas and knowledge with people and groups outside of academia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/>
              <a:t>Two-way engagement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/>
              <a:t>Co-creation and collaboration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496DE46-26BA-6D0F-FF38-D0EF504D3BE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350126" y="3234691"/>
            <a:ext cx="20171" cy="705673"/>
          </a:xfrm>
          <a:prstGeom prst="straightConnector1">
            <a:avLst/>
          </a:prstGeom>
          <a:ln w="38100">
            <a:solidFill>
              <a:srgbClr val="EF4050"/>
            </a:solidFill>
            <a:headEnd type="none" w="med" len="med"/>
            <a:tailEnd type="triangle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211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55A2314-2623-44AA-8F70-927B2A76F31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638" y="1266035"/>
            <a:ext cx="5563622" cy="3379923"/>
          </a:xfrm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REF assesses the quality of research in HEIs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500" dirty="0"/>
              <a:t>Determines the amount of quality-related research funding (QR funding) awarded by UKRI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Impact has been a </a:t>
            </a:r>
            <a:r>
              <a:rPr lang="en-GB" sz="1800" b="1" dirty="0"/>
              <a:t>REF requirement </a:t>
            </a:r>
            <a:r>
              <a:rPr lang="en-GB" sz="1800" dirty="0"/>
              <a:t>since 2014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Submitted in Units of Assessment – broadly aligned to departments and disciplines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Warwick was 15</a:t>
            </a:r>
            <a:r>
              <a:rPr lang="en-GB" sz="1800" baseline="30000" dirty="0"/>
              <a:t>th</a:t>
            </a:r>
            <a:r>
              <a:rPr lang="en-GB" sz="1800" dirty="0"/>
              <a:t> in REF2021 and 7</a:t>
            </a:r>
            <a:r>
              <a:rPr lang="en-GB" sz="1800" baseline="30000" dirty="0"/>
              <a:t>th</a:t>
            </a:r>
            <a:r>
              <a:rPr lang="en-GB" sz="1800" dirty="0"/>
              <a:t> in REF2014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500" dirty="0"/>
              <a:t>7</a:t>
            </a:r>
            <a:r>
              <a:rPr lang="en-GB" sz="1500" baseline="30000" dirty="0"/>
              <a:t>th</a:t>
            </a:r>
            <a:r>
              <a:rPr lang="en-GB" sz="1500" dirty="0"/>
              <a:t> position equates to approximately £35m in QR each year for that 7-year REF period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71CC929-E86F-4C7B-B5B7-5645A2B20BC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637" y="583688"/>
            <a:ext cx="5373684" cy="380867"/>
          </a:xfrm>
        </p:spPr>
        <p:txBody>
          <a:bodyPr/>
          <a:lstStyle/>
          <a:p>
            <a:pPr marL="0" indent="0">
              <a:buNone/>
            </a:pPr>
            <a:r>
              <a:rPr lang="en-GB" sz="2800" b="1">
                <a:solidFill>
                  <a:srgbClr val="EF4050"/>
                </a:solidFill>
              </a:rPr>
              <a:t>Impact and the REF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336C9D8-5634-462B-B05D-D25B3F4DF8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12" t="25036" r="7028" b="24770"/>
          <a:stretch/>
        </p:blipFill>
        <p:spPr>
          <a:xfrm>
            <a:off x="6140692" y="2363585"/>
            <a:ext cx="2609102" cy="1008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802871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433765" y="755046"/>
            <a:ext cx="5629286" cy="4119513"/>
          </a:xfrm>
        </p:spPr>
        <p:txBody>
          <a:bodyPr anchor="ctr"/>
          <a:lstStyle/>
          <a:p>
            <a:r>
              <a:rPr lang="en-GB" sz="1800" dirty="0"/>
              <a:t>REF submission also comprises data on:</a:t>
            </a:r>
          </a:p>
          <a:p>
            <a:pPr lvl="1"/>
            <a:r>
              <a:rPr lang="en-GB" sz="1500" dirty="0"/>
              <a:t>Outputs</a:t>
            </a:r>
          </a:p>
          <a:p>
            <a:pPr lvl="1"/>
            <a:r>
              <a:rPr lang="en-GB" sz="1500" dirty="0"/>
              <a:t>Environment</a:t>
            </a:r>
          </a:p>
          <a:p>
            <a:endParaRPr lang="en-GB" sz="1800" dirty="0"/>
          </a:p>
          <a:p>
            <a:r>
              <a:rPr lang="en-GB" sz="1800" dirty="0"/>
              <a:t>Impact weighted at </a:t>
            </a:r>
            <a:r>
              <a:rPr lang="en-GB" sz="1800" b="1" dirty="0"/>
              <a:t>25%</a:t>
            </a:r>
            <a:r>
              <a:rPr lang="en-GB" sz="1800" dirty="0"/>
              <a:t> of a submission in 2021 and 2029 </a:t>
            </a:r>
            <a:r>
              <a:rPr lang="en-US" sz="1800" dirty="0"/>
              <a:t>(in 2021: 60% for Outputs and 15% for Environment)</a:t>
            </a:r>
          </a:p>
          <a:p>
            <a:pPr lvl="1"/>
            <a:r>
              <a:rPr lang="en-US" sz="1500" dirty="0"/>
              <a:t>An increase from 20% in 2014</a:t>
            </a:r>
          </a:p>
          <a:p>
            <a:endParaRPr lang="en-US" sz="1800" dirty="0"/>
          </a:p>
          <a:p>
            <a:r>
              <a:rPr lang="en-US" sz="1800" dirty="0"/>
              <a:t>Impact case studies are financially lucrative: </a:t>
            </a:r>
          </a:p>
          <a:p>
            <a:pPr lvl="1"/>
            <a:r>
              <a:rPr lang="en-US" sz="1500" dirty="0"/>
              <a:t>In REF2014, it was estimated a 4-star worth on average £46,311; a 3-star £10,704*</a:t>
            </a:r>
          </a:p>
          <a:p>
            <a:pPr marL="0" indent="0">
              <a:buNone/>
            </a:pPr>
            <a:endParaRPr lang="en-US" sz="1350" dirty="0"/>
          </a:p>
          <a:p>
            <a:pPr marL="0" indent="0">
              <a:buNone/>
            </a:pPr>
            <a:r>
              <a:rPr lang="en-US" sz="1400" dirty="0">
                <a:hlinkClick r:id="rId3"/>
              </a:rPr>
              <a:t>* Reed &amp; </a:t>
            </a:r>
            <a:r>
              <a:rPr lang="en-US" sz="1400" dirty="0" err="1">
                <a:hlinkClick r:id="rId3"/>
              </a:rPr>
              <a:t>Kerridge</a:t>
            </a:r>
            <a:r>
              <a:rPr lang="en-US" sz="1400" dirty="0">
                <a:hlinkClick r:id="rId3"/>
              </a:rPr>
              <a:t> 2017, </a:t>
            </a:r>
            <a:r>
              <a:rPr lang="en-US" sz="1400" i="1" dirty="0">
                <a:hlinkClick r:id="rId3"/>
              </a:rPr>
              <a:t>Fast Track Impact</a:t>
            </a:r>
            <a:endParaRPr lang="en-GB" sz="14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A16B60-104F-4FA6-93C6-07627FE6DE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804" y="1914802"/>
            <a:ext cx="2696079" cy="1800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9945313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32e6d8f9-0012-43ae-b99b-ecc645545af8"/>
</p:tagLst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649</TotalTime>
  <Words>1836</Words>
  <Application>Microsoft Office PowerPoint</Application>
  <PresentationFormat>On-screen Show (16:9)</PresentationFormat>
  <Paragraphs>311</Paragraphs>
  <Slides>29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Avenir Next Demi Bold</vt:lpstr>
      <vt:lpstr>Calibri</vt:lpstr>
      <vt:lpstr>Open Sans</vt:lpstr>
      <vt:lpstr>Times New Roman</vt:lpstr>
      <vt:lpstr>1_Office Theme</vt:lpstr>
      <vt:lpstr>Introduction to Impact</vt:lpstr>
      <vt:lpstr>PowerPoint Presentation</vt:lpstr>
      <vt:lpstr>The essential ingredients for impact: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Potential audiences and/or partners: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Roberts, Emma</cp:lastModifiedBy>
  <cp:revision>144</cp:revision>
  <dcterms:created xsi:type="dcterms:W3CDTF">2017-04-05T11:04:35Z</dcterms:created>
  <dcterms:modified xsi:type="dcterms:W3CDTF">2024-01-31T13:47:03Z</dcterms:modified>
</cp:coreProperties>
</file>