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65" r:id="rId3"/>
    <p:sldId id="266" r:id="rId4"/>
    <p:sldId id="268" r:id="rId5"/>
    <p:sldId id="270" r:id="rId6"/>
    <p:sldId id="260" r:id="rId7"/>
    <p:sldId id="285" r:id="rId8"/>
    <p:sldId id="286" r:id="rId9"/>
    <p:sldId id="258" r:id="rId10"/>
    <p:sldId id="263" r:id="rId11"/>
    <p:sldId id="264" r:id="rId12"/>
    <p:sldId id="257" r:id="rId13"/>
    <p:sldId id="259" r:id="rId14"/>
    <p:sldId id="261" r:id="rId15"/>
    <p:sldId id="271" r:id="rId16"/>
    <p:sldId id="279" r:id="rId17"/>
    <p:sldId id="282" r:id="rId18"/>
    <p:sldId id="283" r:id="rId19"/>
    <p:sldId id="284" r:id="rId20"/>
    <p:sldId id="269" r:id="rId21"/>
    <p:sldId id="26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/>
    <p:restoredTop sz="87673"/>
  </p:normalViewPr>
  <p:slideViewPr>
    <p:cSldViewPr snapToGrid="0" snapToObjects="1">
      <p:cViewPr varScale="1">
        <p:scale>
          <a:sx n="109" d="100"/>
          <a:sy n="109" d="100"/>
        </p:scale>
        <p:origin x="196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10CB7-80F8-8D4B-A9FF-80EC7AD7CA66}" type="datetimeFigureOut">
              <a:rPr lang="en-US" smtClean="0"/>
              <a:t>10/1/24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B8795-3DDF-4A45-82F9-BAF66D83A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56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44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48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47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02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40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0B8795-3DDF-4A45-82F9-BAF66D83A38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56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8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6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4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9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89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25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9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9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8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7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14562-4FC1-B14E-A417-8B6011EE6DDB}" type="datetimeFigureOut">
              <a:rPr lang="en-US" smtClean="0"/>
              <a:t>10/1/24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711FD-A06B-484D-96F5-4B4D02020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685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its/servicessupport/datastorage/itssharedfilestore/accessfilestore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dc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killsforge.warwick.ac.uk/warwick/#common/main/welcome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classics/intranets/postgrads/handbook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rwick.ac.uk/services/ris/researchstrategy/researchfunding/rdf/hr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dc/schols_fund/current/hardship_fund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dc/schols_fund/current/funded_pgr_policy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abula.warwick.ac.u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ren/events/stvdio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3114" y="287911"/>
            <a:ext cx="7772400" cy="1470025"/>
          </a:xfrm>
        </p:spPr>
        <p:txBody>
          <a:bodyPr/>
          <a:lstStyle/>
          <a:p>
            <a:r>
              <a:rPr lang="en-US" b="1" dirty="0"/>
              <a:t>Welcome!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52" y="2207323"/>
            <a:ext cx="8926578" cy="386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306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PG handbook/web pages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https://</a:t>
            </a:r>
            <a:r>
              <a:rPr lang="en-US" dirty="0" err="1"/>
              <a:t>warwick.ac.uk</a:t>
            </a:r>
            <a:r>
              <a:rPr lang="en-US" dirty="0"/>
              <a:t>/fac/arts/classics/intranets/postgrads/</a:t>
            </a:r>
          </a:p>
          <a:p>
            <a:r>
              <a:rPr lang="en-US" dirty="0"/>
              <a:t>Monitoring points</a:t>
            </a:r>
          </a:p>
          <a:p>
            <a:r>
              <a:rPr lang="en-US" dirty="0"/>
              <a:t>Upgrades/annual reviews</a:t>
            </a:r>
          </a:p>
          <a:p>
            <a:r>
              <a:rPr lang="en-US" dirty="0"/>
              <a:t>MAR – course of the year and submission</a:t>
            </a:r>
          </a:p>
          <a:p>
            <a:r>
              <a:rPr lang="en-US" dirty="0"/>
              <a:t>Study spaces (Wolfson research exchange/ PG hub, department, FAB)</a:t>
            </a:r>
          </a:p>
          <a:p>
            <a:r>
              <a:rPr lang="en-US" dirty="0"/>
              <a:t>Web presence</a:t>
            </a:r>
          </a:p>
          <a:p>
            <a:r>
              <a:rPr lang="en-US" dirty="0"/>
              <a:t>Book purchase suggestions</a:t>
            </a:r>
          </a:p>
          <a:p>
            <a:r>
              <a:rPr lang="en-US" dirty="0"/>
              <a:t>Department research funds</a:t>
            </a:r>
          </a:p>
          <a:p>
            <a:r>
              <a:rPr lang="en-US" dirty="0"/>
              <a:t>Mitigating circumstances/reasonable adjustment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135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Warwick H-Drive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>
                <a:effectLst/>
                <a:latin typeface="Calibri" panose="020F0502020204030204" pitchFamily="34" charset="0"/>
                <a:hlinkClick r:id="rId2"/>
              </a:rPr>
              <a:t>https://warwick.ac.uk/services/its/servicessupport/datastorage/itssharedfilestore/accessfilestore/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884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3782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https://</a:t>
            </a:r>
            <a:r>
              <a:rPr lang="en-US" sz="2800" dirty="0" err="1"/>
              <a:t>warwick.ac.uk</a:t>
            </a:r>
            <a:r>
              <a:rPr lang="en-US" sz="2800" dirty="0"/>
              <a:t>/fac/arts/classics/intranets/postgrads/training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49218"/>
            <a:ext cx="8229600" cy="1143000"/>
          </a:xfrm>
        </p:spPr>
        <p:txBody>
          <a:bodyPr/>
          <a:lstStyle/>
          <a:p>
            <a:r>
              <a:rPr lang="en-US" dirty="0"/>
              <a:t>Research Training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858284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Masters courses / Languages (German) / Other modules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11255-3EA4-9174-D13C-E2076B0ED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177401"/>
            <a:ext cx="7772400" cy="344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028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9764"/>
            <a:ext cx="8229600" cy="5446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CADRE</a:t>
            </a:r>
          </a:p>
          <a:p>
            <a:r>
              <a:rPr lang="en-US" dirty="0"/>
              <a:t>https://</a:t>
            </a:r>
            <a:r>
              <a:rPr lang="en-US" dirty="0" err="1"/>
              <a:t>warwick.ac.uk</a:t>
            </a:r>
            <a:r>
              <a:rPr lang="en-US" dirty="0"/>
              <a:t>/fac/arts/cadre/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DOCTORAL COLLEGE</a:t>
            </a:r>
          </a:p>
          <a:p>
            <a:r>
              <a:rPr lang="en-US" dirty="0">
                <a:hlinkClick r:id="rId3"/>
              </a:rPr>
              <a:t>https://warwick.ac.uk/services/dc/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Skillsforge</a:t>
            </a:r>
            <a:endParaRPr lang="en-US" dirty="0"/>
          </a:p>
          <a:p>
            <a:r>
              <a:rPr lang="en-US" dirty="0">
                <a:hlinkClick r:id="rId4"/>
              </a:rPr>
              <a:t>https://skillsforge.warwick.ac.uk/warwick/#common/main/welcome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937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requirements/requests?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German – 2 only signed up so far.</a:t>
            </a:r>
          </a:p>
        </p:txBody>
      </p:sp>
    </p:spTree>
    <p:extLst>
      <p:ext uri="{BB962C8B-B14F-4D97-AF65-F5344CB8AC3E}">
        <p14:creationId xmlns:p14="http://schemas.microsoft.com/office/powerpoint/2010/main" val="164160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Travel Funds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3"/>
              </a:rPr>
              <a:t>https://warwick.ac.uk/fac/arts/classics/intranets/postgrads/handbook/</a:t>
            </a:r>
            <a:endParaRPr lang="en-US" dirty="0"/>
          </a:p>
          <a:p>
            <a:r>
              <a:rPr lang="en-US" dirty="0"/>
              <a:t>Application form to DGS</a:t>
            </a:r>
          </a:p>
          <a:p>
            <a:r>
              <a:rPr lang="en-US" dirty="0"/>
              <a:t>Combine with Humanities Research Fund for conference participation - </a:t>
            </a:r>
            <a:r>
              <a:rPr lang="en-US" dirty="0">
                <a:hlinkClick r:id="rId4"/>
              </a:rPr>
              <a:t>https://warwick.ac.uk/services/ris/researchstrategy/researchfunding/rdf/hrf</a:t>
            </a:r>
            <a:endParaRPr lang="en-US" dirty="0"/>
          </a:p>
          <a:p>
            <a:r>
              <a:rPr lang="en-US" dirty="0"/>
              <a:t>International travel may require a risk assessment</a:t>
            </a:r>
          </a:p>
        </p:txBody>
      </p:sp>
    </p:spTree>
    <p:extLst>
      <p:ext uri="{BB962C8B-B14F-4D97-AF65-F5344CB8AC3E}">
        <p14:creationId xmlns:p14="http://schemas.microsoft.com/office/powerpoint/2010/main" val="1874048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35E03-10D2-4387-9244-1C05889BE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PGR Hardship Funds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46CD5-36B9-E674-3BB6-8978B4C5F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8032"/>
            <a:ext cx="8229600" cy="536283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https://warwick.ac.uk/services/dc/schols_fund/current/hardship_fund/</a:t>
            </a:r>
            <a:endParaRPr lang="en-US" dirty="0"/>
          </a:p>
          <a:p>
            <a:endParaRPr lang="en-US" dirty="0"/>
          </a:p>
          <a:p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Postgraduate research students are eligible to submit an application for funding at any point during their registration period, including during a period of temporary withdrawal. Priority will be given to cases where an award will assist on-time thesis completion during the standard registration period. Awards will not normally be made to students more than three months into an extension period or following thesis submission.</a:t>
            </a:r>
          </a:p>
          <a:p>
            <a:pPr marL="0" indent="0">
              <a:buNone/>
            </a:pPr>
            <a:endParaRPr lang="en-GB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Payments from the Fund will usually cover a maximum period of </a:t>
            </a: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three months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with the level of funding being half of the research council stipend rate. However, additional funding may be available in exceptional circumstances.</a:t>
            </a:r>
          </a:p>
        </p:txBody>
      </p:sp>
    </p:spTree>
    <p:extLst>
      <p:ext uri="{BB962C8B-B14F-4D97-AF65-F5344CB8AC3E}">
        <p14:creationId xmlns:p14="http://schemas.microsoft.com/office/powerpoint/2010/main" val="203005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713AC-1EB9-7182-3CD0-6EEACA92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Holidays, sick leave </a:t>
            </a:r>
            <a:r>
              <a:rPr lang="en-US" b="1" dirty="0" err="1"/>
              <a:t>etc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BBAD8-BFAC-2025-0845-7BB596D19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Full-time PGR students are expected to study at their normal place of work/study for 37-40 hours per week. Annual leave is important to maintain a work/life balance, as well as to maintain your stamina over your degree! It is anticipated that research students will not take more than 4 weeks annual leave at a time</a:t>
            </a:r>
            <a:r>
              <a:rPr lang="en-US" b="1" dirty="0"/>
              <a:t>. Full-time PGR students are entitled to take a maximum of eight weeks/40 days holiday in the year (incl. the statutory (i.e. Bank Holidays) and customary University holidays). For part-time students this will be pro rata. </a:t>
            </a:r>
            <a:r>
              <a:rPr lang="en-US" dirty="0"/>
              <a:t>Students on visas must refer their plans to the immigration team prior to requesting a leave of absence, since this may affect your visa.</a:t>
            </a:r>
          </a:p>
          <a:p>
            <a:pPr marL="0" indent="0">
              <a:buNone/>
            </a:pPr>
            <a:endParaRPr lang="en-US" dirty="0"/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Temporary withdrawal over extensions at end of thesis. International students need to consult Doctoral College and our visa people.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Funded PGR policy: </a:t>
            </a:r>
            <a:r>
              <a:rPr lang="en-GB" b="0" i="0" dirty="0">
                <a:effectLst/>
                <a:latin typeface="Calibri" panose="020F0502020204030204" pitchFamily="34" charset="0"/>
                <a:hlinkClick r:id="rId2"/>
              </a:rPr>
              <a:t>https://warwick.ac.uk/services/dc/schols_fund/current/funded_pgr_policy/</a:t>
            </a: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  <a:r>
              <a:rPr lang="en-GB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st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 vs. 31</a:t>
            </a:r>
            <a:r>
              <a:rPr lang="en-GB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st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 of the month for stipend payments</a:t>
            </a:r>
          </a:p>
        </p:txBody>
      </p:sp>
    </p:spTree>
    <p:extLst>
      <p:ext uri="{BB962C8B-B14F-4D97-AF65-F5344CB8AC3E}">
        <p14:creationId xmlns:p14="http://schemas.microsoft.com/office/powerpoint/2010/main" val="2881834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Book requests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09985"/>
            <a:ext cx="8229600" cy="57151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https://</a:t>
            </a:r>
            <a:r>
              <a:rPr lang="en-US" dirty="0" err="1"/>
              <a:t>warwick.ac.uk</a:t>
            </a:r>
            <a:r>
              <a:rPr lang="en-US" dirty="0"/>
              <a:t>/</a:t>
            </a:r>
            <a:r>
              <a:rPr lang="en-US" dirty="0" err="1"/>
              <a:t>fac</a:t>
            </a:r>
            <a:r>
              <a:rPr lang="en-US" dirty="0"/>
              <a:t>/arts/classics/intranets/postgrads/</a:t>
            </a:r>
            <a:r>
              <a:rPr lang="en-US" dirty="0" err="1"/>
              <a:t>booksuggestions</a:t>
            </a:r>
            <a:r>
              <a:rPr lang="en-US" dirty="0"/>
              <a:t>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4900"/>
            <a:ext cx="9144000" cy="464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802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PG study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Academic studio (keys for lockers available from the administrative office, fridge/hot water/microwave available on the floor)</a:t>
            </a:r>
          </a:p>
          <a:p>
            <a:r>
              <a:rPr lang="en-US" dirty="0"/>
              <a:t>FAB 2.08 for quiet space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PG Hub, Wolfson research exchange</a:t>
            </a:r>
          </a:p>
          <a:p>
            <a:r>
              <a:rPr lang="en-US" dirty="0"/>
              <a:t>PGR desks in the FAB (CADRE)</a:t>
            </a:r>
          </a:p>
        </p:txBody>
      </p:sp>
    </p:spTree>
    <p:extLst>
      <p:ext uri="{BB962C8B-B14F-4D97-AF65-F5344CB8AC3E}">
        <p14:creationId xmlns:p14="http://schemas.microsoft.com/office/powerpoint/2010/main" val="1790267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8028B-6CCA-680F-90A6-8BEE34A7C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D0BE-CC93-66C9-9169-54C086CFF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Introductions (topic, why grad school, random fact)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1474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C7746-9634-09FD-058B-EBB6C77D7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Other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9D1CC-57BE-A4AB-E58A-C456FE18B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times of loneliness and despair – invest in peer relationships. (And the bad times will pass). </a:t>
            </a:r>
          </a:p>
          <a:p>
            <a:r>
              <a:rPr lang="en-US" dirty="0"/>
              <a:t>Also – enjoy this time!!</a:t>
            </a:r>
          </a:p>
          <a:p>
            <a:r>
              <a:rPr lang="en-US" dirty="0"/>
              <a:t>The ‘Banbury’ split</a:t>
            </a:r>
          </a:p>
          <a:p>
            <a:r>
              <a:rPr lang="en-US" dirty="0"/>
              <a:t>Look at previous theses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766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Previous work (PhD/MAR)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20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304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C36E4-1281-0E5D-65DA-AD62ABF15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Questions, fears and anxieties…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1365D-CF05-2DD3-598B-0FF6A467A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20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26027-B9C7-5887-D0E3-C3E69F5A4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PGR life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33FB0-C54D-4FFC-8C80-069C2431E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33939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Monthly supervisions (logged on Tabula: </a:t>
            </a:r>
            <a:r>
              <a:rPr lang="en-US" dirty="0">
                <a:hlinkClick r:id="rId2"/>
              </a:rPr>
              <a:t>https://tabula.warwick.ac.uk</a:t>
            </a:r>
            <a:r>
              <a:rPr lang="en-US" dirty="0"/>
              <a:t>)</a:t>
            </a:r>
          </a:p>
          <a:p>
            <a:r>
              <a:rPr lang="en-US" dirty="0"/>
              <a:t>Personal tutor</a:t>
            </a:r>
          </a:p>
          <a:p>
            <a:r>
              <a:rPr lang="en-US" dirty="0"/>
              <a:t>Research/reading/writing – find a structure that works for you!</a:t>
            </a:r>
          </a:p>
          <a:p>
            <a:r>
              <a:rPr lang="en-US" dirty="0"/>
              <a:t>Progress reports (MAR) / Upgrades (PhD)</a:t>
            </a:r>
          </a:p>
          <a:p>
            <a:r>
              <a:rPr lang="en-US" dirty="0"/>
              <a:t>Some classes</a:t>
            </a:r>
          </a:p>
          <a:p>
            <a:r>
              <a:rPr lang="en-US" dirty="0"/>
              <a:t>Each journey and topic is unique</a:t>
            </a:r>
          </a:p>
          <a:p>
            <a:r>
              <a:rPr lang="en-US" dirty="0"/>
              <a:t>Everyone thinks they are a fraud (truly)</a:t>
            </a:r>
          </a:p>
          <a:p>
            <a:r>
              <a:rPr lang="en-US" dirty="0"/>
              <a:t>Fighting perfectionism. ;-)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596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5BC09-2D47-66C9-9C54-8D459CF78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Monitoring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387D5-F83C-E378-C55C-0EB1032C7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80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Important: Postgraduate research Student Visa sponsored students who are in the UK require monthly physical face-to-face contact</a:t>
            </a:r>
            <a:r>
              <a:rPr lang="en-US" sz="1800" b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, </a:t>
            </a:r>
            <a:r>
              <a:rPr lang="en-US" sz="1800" b="1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so you must meet with your supervisor IN PERSON once a month</a:t>
            </a:r>
            <a:r>
              <a:rPr lang="en-US" sz="1800" b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0" indent="0">
              <a:buNone/>
            </a:pPr>
            <a:b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October - attendance at induction on </a:t>
            </a:r>
            <a:r>
              <a:rPr lang="en-US" sz="18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/10/24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October: Attendance at WIP Seminar (Wed </a:t>
            </a:r>
            <a:r>
              <a:rPr lang="en-US" sz="18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23rd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Oct 2024)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Nov: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Dec: Monthly supervision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Jan: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Feb: Attendance at WIP Seminar (Wed 5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Feb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2025)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March: Monthly supervision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April: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May: PG Colloquium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June: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July: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Aug: no point.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Sept: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45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Work in Progress + Colloquium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Wednesday 2-3.30pm (exceptions: see program circulated earlier this term by JW)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PG Colloquium in May each year </a:t>
            </a:r>
          </a:p>
          <a:p>
            <a:endParaRPr lang="en-US" dirty="0"/>
          </a:p>
          <a:p>
            <a:r>
              <a:rPr lang="en-US" dirty="0"/>
              <a:t>Additional opportunities 2024/25: invited speakers and IAS visiting fellows</a:t>
            </a:r>
          </a:p>
          <a:p>
            <a:r>
              <a:rPr lang="en-US" dirty="0"/>
              <a:t>CSR seminar series (and other departments’ </a:t>
            </a:r>
            <a:r>
              <a:rPr lang="en-US"/>
              <a:t>seminars) 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https://warwick.ac.uk/fac/arts/ren/events/stvdio/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210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C5F8C-0B38-9EC4-3B38-6131F2307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B1C09-8ED1-A4CE-90A4-8B79C7715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IAS VF 1-30 November 2024: Dr. Craig Martin (intellectual history)</a:t>
            </a:r>
          </a:p>
          <a:p>
            <a:pPr marL="0" indent="0">
              <a:buNone/>
            </a:pPr>
            <a:r>
              <a:rPr lang="en-US" dirty="0"/>
              <a:t>-Workshop on health and disease: 15 November, IAS meeting room, all day</a:t>
            </a:r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err="1"/>
              <a:t>Stvdio</a:t>
            </a:r>
            <a:r>
              <a:rPr lang="en-US" dirty="0"/>
              <a:t> seminar 26 November, 5pm:</a:t>
            </a:r>
          </a:p>
          <a:p>
            <a:pPr marL="0" indent="0">
              <a:buNone/>
            </a:pPr>
            <a:r>
              <a:rPr lang="en-GB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Averroes among the Paduan Physicians, 1540-1600</a:t>
            </a:r>
          </a:p>
          <a:p>
            <a:pPr marL="0" indent="0">
              <a:buNone/>
            </a:pPr>
            <a:r>
              <a:rPr lang="en-GB" i="1" dirty="0">
                <a:solidFill>
                  <a:srgbClr val="383838"/>
                </a:solidFill>
                <a:latin typeface="Lato" panose="020F0502020204030203" pitchFamily="34" charset="0"/>
              </a:rPr>
              <a:t>-public lecture tbc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304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259DD-E9AB-C888-C85A-D24EA826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21F1A-FD7A-9380-9092-501FC4809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IAS VF </a:t>
            </a:r>
            <a:r>
              <a:rPr lang="en-US" b="1" dirty="0"/>
              <a:t>23 April-3 May 2025</a:t>
            </a:r>
            <a:r>
              <a:rPr lang="en-US" dirty="0"/>
              <a:t>: Prof. Laurent </a:t>
            </a:r>
            <a:r>
              <a:rPr lang="en-US" dirty="0" err="1"/>
              <a:t>Pernot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-25 April workshop on ‘why study imperial Greek literature, and how?’ (</a:t>
            </a:r>
            <a:r>
              <a:rPr lang="en-US" dirty="0" err="1"/>
              <a:t>organisers</a:t>
            </a:r>
            <a:r>
              <a:rPr lang="en-US" dirty="0"/>
              <a:t> CP and FM) </a:t>
            </a:r>
          </a:p>
          <a:p>
            <a:pPr marL="0" indent="0">
              <a:buNone/>
            </a:pPr>
            <a:r>
              <a:rPr lang="en-US" dirty="0"/>
              <a:t>-public lecture on veiled speech</a:t>
            </a:r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err="1"/>
              <a:t>WiP</a:t>
            </a:r>
            <a:r>
              <a:rPr lang="en-US" dirty="0"/>
              <a:t> seminar on Aelius Aristides’ In Praise of Rome</a:t>
            </a:r>
          </a:p>
        </p:txBody>
      </p:sp>
    </p:spTree>
    <p:extLst>
      <p:ext uri="{BB962C8B-B14F-4D97-AF65-F5344CB8AC3E}">
        <p14:creationId xmlns:p14="http://schemas.microsoft.com/office/powerpoint/2010/main" val="2351519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SSLC (Staff Student Liaison Committee)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from each degree: MAR, PhD, part time?</a:t>
            </a:r>
          </a:p>
        </p:txBody>
      </p:sp>
    </p:spTree>
    <p:extLst>
      <p:ext uri="{BB962C8B-B14F-4D97-AF65-F5344CB8AC3E}">
        <p14:creationId xmlns:p14="http://schemas.microsoft.com/office/powerpoint/2010/main" val="4195933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2612</TotalTime>
  <Words>1064</Words>
  <Application>Microsoft Macintosh PowerPoint</Application>
  <PresentationFormat>On-screen Show (4:3)</PresentationFormat>
  <Paragraphs>110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inherit</vt:lpstr>
      <vt:lpstr>Lato</vt:lpstr>
      <vt:lpstr>Palatino Linotype</vt:lpstr>
      <vt:lpstr>Office Theme</vt:lpstr>
      <vt:lpstr>Welcome!</vt:lpstr>
      <vt:lpstr>Introductions</vt:lpstr>
      <vt:lpstr>Questions, fears and anxieties… ?</vt:lpstr>
      <vt:lpstr>PGR life</vt:lpstr>
      <vt:lpstr>Monitoring Points</vt:lpstr>
      <vt:lpstr>Work in Progress + Colloquium</vt:lpstr>
      <vt:lpstr>PowerPoint Presentation</vt:lpstr>
      <vt:lpstr>PowerPoint Presentation</vt:lpstr>
      <vt:lpstr>SSLC (Staff Student Liaison Committee)</vt:lpstr>
      <vt:lpstr>The PG handbook/web pages</vt:lpstr>
      <vt:lpstr>Warwick H-Drive</vt:lpstr>
      <vt:lpstr>Research Training Programme</vt:lpstr>
      <vt:lpstr>PowerPoint Presentation</vt:lpstr>
      <vt:lpstr>Other requirements/requests?</vt:lpstr>
      <vt:lpstr>Travel Funds</vt:lpstr>
      <vt:lpstr>PGR Hardship Funds</vt:lpstr>
      <vt:lpstr>Holidays, sick leave etc</vt:lpstr>
      <vt:lpstr>Book requests</vt:lpstr>
      <vt:lpstr>PG study space</vt:lpstr>
      <vt:lpstr>Other tips</vt:lpstr>
      <vt:lpstr>Previous work (PhD/MAR)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New PGRs!</dc:title>
  <dc:creator>Clare Rowan</dc:creator>
  <cp:lastModifiedBy>Petit, Caroline</cp:lastModifiedBy>
  <cp:revision>99</cp:revision>
  <dcterms:created xsi:type="dcterms:W3CDTF">2021-09-28T10:38:09Z</dcterms:created>
  <dcterms:modified xsi:type="dcterms:W3CDTF">2024-10-01T13:19:55Z</dcterms:modified>
</cp:coreProperties>
</file>