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87" r:id="rId4"/>
    <p:sldId id="285" r:id="rId5"/>
    <p:sldId id="263" r:id="rId6"/>
    <p:sldId id="286" r:id="rId7"/>
    <p:sldId id="262" r:id="rId8"/>
    <p:sldId id="279" r:id="rId9"/>
    <p:sldId id="282" r:id="rId10"/>
    <p:sldId id="281" r:id="rId11"/>
    <p:sldId id="270" r:id="rId12"/>
    <p:sldId id="264" r:id="rId13"/>
    <p:sldId id="271" r:id="rId14"/>
    <p:sldId id="266" r:id="rId15"/>
    <p:sldId id="272" r:id="rId16"/>
    <p:sldId id="288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2"/>
    <p:restoredTop sz="94709"/>
  </p:normalViewPr>
  <p:slideViewPr>
    <p:cSldViewPr snapToGrid="0" snapToObjects="1">
      <p:cViewPr varScale="1">
        <p:scale>
          <a:sx n="71" d="100"/>
          <a:sy n="71" d="100"/>
        </p:scale>
        <p:origin x="176" y="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A10CD-F52D-2547-B15C-1EB02B2F2F9F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F7D81-0D5A-3144-99F1-6B49FEBC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52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F7D81-0D5A-3144-99F1-6B49FEBC2C9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93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81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19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52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9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95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52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421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713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5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3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6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D3271-8E5A-3041-983B-649297FA4F4C}" type="datetimeFigureOut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563DF-22B1-BD49-8827-B01BBF6D8B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2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hrc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dc/pgr/#:~:text=Researcher%20Development%20Programme%202022%2D2023" TargetMode="External"/><Relationship Id="rId7" Type="http://schemas.openxmlformats.org/officeDocument/2006/relationships/hyperlink" Target="https://warwick.ac.uk/wie/studentsengage/skillsfestival-p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wick.ac.uk/services/its/servicessupport/training" TargetMode="External"/><Relationship Id="rId5" Type="http://schemas.openxmlformats.org/officeDocument/2006/relationships/hyperlink" Target="https://warwick.ac.uk/services/library/pghub/" TargetMode="External"/><Relationship Id="rId4" Type="http://schemas.openxmlformats.org/officeDocument/2006/relationships/hyperlink" Target="https://warwick.ac.uk/fac/arts/cadre/current_students/artspgrevents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umismatics.org.uk/grants/" TargetMode="External"/><Relationship Id="rId2" Type="http://schemas.openxmlformats.org/officeDocument/2006/relationships/hyperlink" Target="https://warwick.ac.uk/fac/cross_fac/iatl/fundin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stserv.liv.ac.uk/cgi-bin/wa?A0=CLASSICIST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ris/researchstrategy/researchfunding/rdf/hrf" TargetMode="External"/><Relationship Id="rId2" Type="http://schemas.openxmlformats.org/officeDocument/2006/relationships/hyperlink" Target="https://warwick.ac.uk/fac/arts/classics/intranets/postgrads/handbook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dc/schols_fund/current/hardship_fund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dc/schols_fund/current/funded_pgr_policy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0472"/>
            <a:ext cx="7772400" cy="1470025"/>
          </a:xfrm>
        </p:spPr>
        <p:txBody>
          <a:bodyPr/>
          <a:lstStyle/>
          <a:p>
            <a:r>
              <a:rPr lang="en-US" b="1" dirty="0"/>
              <a:t>PGR Induction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517355"/>
            <a:ext cx="7620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66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C9985-292B-0E9B-E28A-9D216BC8D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Update from UCU (Warwick MAB deal)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8F8CA-FC0E-DE5D-4EEE-82B487CCC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(stipends last year)</a:t>
            </a:r>
          </a:p>
          <a:p>
            <a:pPr marL="0" indent="0">
              <a:buNone/>
            </a:pPr>
            <a:r>
              <a:rPr lang="en-US" dirty="0"/>
              <a:t>Warwick: fractional contracts for GTAs, working group addressing PGR as staff issues.</a:t>
            </a:r>
          </a:p>
          <a:p>
            <a:pPr algn="l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1. Fractional contracts  </a:t>
            </a:r>
          </a:p>
          <a:p>
            <a:pPr algn="l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2. Higher wages   </a:t>
            </a:r>
          </a:p>
          <a:p>
            <a:pPr algn="l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3. More hours     </a:t>
            </a:r>
          </a:p>
          <a:p>
            <a:pPr algn="l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4. Paid training  </a:t>
            </a:r>
          </a:p>
          <a:p>
            <a:pPr algn="l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5. Timely written contracts   </a:t>
            </a:r>
          </a:p>
          <a:p>
            <a:pPr algn="l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6. An end to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Unitemps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outsourcing   </a:t>
            </a:r>
          </a:p>
          <a:p>
            <a:pPr algn="l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7. Parity across departments  </a:t>
            </a:r>
          </a:p>
          <a:p>
            <a:pPr algn="l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8. Greater support      </a:t>
            </a:r>
          </a:p>
          <a:p>
            <a:pPr algn="l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9. Departmental Reps &amp; Committee Groups   </a:t>
            </a: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10. Financial help parity    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36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Book requests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09985"/>
            <a:ext cx="8229600" cy="57151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https://</a:t>
            </a:r>
            <a:r>
              <a:rPr lang="en-US" dirty="0" err="1"/>
              <a:t>warwick.ac.uk</a:t>
            </a:r>
            <a:r>
              <a:rPr lang="en-US" dirty="0"/>
              <a:t>/</a:t>
            </a:r>
            <a:r>
              <a:rPr lang="en-US" dirty="0" err="1"/>
              <a:t>fac</a:t>
            </a:r>
            <a:r>
              <a:rPr lang="en-US" dirty="0"/>
              <a:t>/arts/classics/intranets/postgrads/</a:t>
            </a:r>
            <a:r>
              <a:rPr lang="en-US" dirty="0" err="1"/>
              <a:t>booksuggestions</a:t>
            </a:r>
            <a:r>
              <a:rPr lang="en-US" dirty="0"/>
              <a:t>/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4900"/>
            <a:ext cx="9144000" cy="464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802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Blogs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Material Musings – Jacqui and Matt</a:t>
            </a:r>
          </a:p>
        </p:txBody>
      </p:sp>
    </p:spTree>
    <p:extLst>
      <p:ext uri="{BB962C8B-B14F-4D97-AF65-F5344CB8AC3E}">
        <p14:creationId xmlns:p14="http://schemas.microsoft.com/office/powerpoint/2010/main" val="1843647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697" y="1229531"/>
            <a:ext cx="8229600" cy="5060058"/>
          </a:xfrm>
        </p:spPr>
        <p:txBody>
          <a:bodyPr>
            <a:normAutofit fontScale="92500"/>
          </a:bodyPr>
          <a:lstStyle/>
          <a:p>
            <a:r>
              <a:rPr lang="en-US" dirty="0">
                <a:hlinkClick r:id="rId2"/>
              </a:rPr>
              <a:t>https://warwick.ac.uk/fac/arts/hrc/</a:t>
            </a:r>
            <a:endParaRPr lang="en-US" dirty="0"/>
          </a:p>
          <a:p>
            <a:endParaRPr lang="en-US" dirty="0"/>
          </a:p>
          <a:p>
            <a:r>
              <a:rPr lang="en-US" dirty="0"/>
              <a:t>Conference funding (apply with supervisor)</a:t>
            </a:r>
          </a:p>
          <a:p>
            <a:r>
              <a:rPr lang="en-US" dirty="0"/>
              <a:t>Visiting speakers fund (apply with supervisor)</a:t>
            </a:r>
          </a:p>
          <a:p>
            <a:pPr algn="l"/>
            <a:r>
              <a:rPr lang="en-US" dirty="0">
                <a:latin typeface="+mj-lt"/>
              </a:rPr>
              <a:t>Doctoral fellowship competition (</a:t>
            </a:r>
            <a:r>
              <a:rPr lang="en-GB" i="0" dirty="0">
                <a:solidFill>
                  <a:srgbClr val="383838"/>
                </a:solidFill>
                <a:effectLst/>
                <a:latin typeface="+mj-lt"/>
              </a:rPr>
              <a:t>a research budget of £300 and a conference budget of £1,000 to organise a one-day interdisciplinary Post-Graduate Conference (to be held at Warwick, UK) during the academic year 2023/24.)</a:t>
            </a:r>
            <a:br>
              <a:rPr lang="en-GB" dirty="0"/>
            </a:b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678497-F6C1-1E65-8C56-F7C2E6A5300D}"/>
              </a:ext>
            </a:extLst>
          </p:cNvPr>
          <p:cNvSpPr txBox="1"/>
          <p:nvPr/>
        </p:nvSpPr>
        <p:spPr>
          <a:xfrm>
            <a:off x="444843" y="321276"/>
            <a:ext cx="8068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Humanities Research Centre</a:t>
            </a:r>
          </a:p>
        </p:txBody>
      </p:sp>
    </p:spTree>
    <p:extLst>
      <p:ext uri="{BB962C8B-B14F-4D97-AF65-F5344CB8AC3E}">
        <p14:creationId xmlns:p14="http://schemas.microsoft.com/office/powerpoint/2010/main" val="2880624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8735"/>
            <a:ext cx="8229600" cy="294097"/>
          </a:xfrm>
        </p:spPr>
        <p:txBody>
          <a:bodyPr>
            <a:noAutofit/>
          </a:bodyPr>
          <a:lstStyle/>
          <a:p>
            <a:r>
              <a:rPr lang="en-US" sz="3400" b="1" dirty="0"/>
              <a:t>Professional Development and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1838"/>
            <a:ext cx="8229600" cy="543616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RDO online Autumn </a:t>
            </a:r>
            <a:r>
              <a:rPr lang="en-US" dirty="0" err="1"/>
              <a:t>Programme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https://warwick.ac.uk/services/dc/pgr/#:~:text=Researcher%20Development%20Programme%202022%2D2023</a:t>
            </a:r>
            <a:r>
              <a:rPr lang="en-US" dirty="0"/>
              <a:t> (including Twitter for researchers, preparing for your viva, etc).</a:t>
            </a:r>
          </a:p>
          <a:p>
            <a:r>
              <a:rPr lang="en-US" dirty="0"/>
              <a:t>CADRE - </a:t>
            </a:r>
            <a:r>
              <a:rPr lang="en-US" dirty="0">
                <a:hlinkClick r:id="rId4"/>
              </a:rPr>
              <a:t>https://warwick.ac.uk/fac/arts/cadre/current_students/artspgrevents/</a:t>
            </a:r>
            <a:r>
              <a:rPr lang="en-US" dirty="0"/>
              <a:t> (PhD survival guide, libraries and reference management, developing a critical voice, your research in a digital world, getting published, impact and engagement, careers outside academia)</a:t>
            </a:r>
          </a:p>
          <a:p>
            <a:r>
              <a:rPr lang="en-US" dirty="0"/>
              <a:t>Postgrad hub (library) activities: </a:t>
            </a:r>
            <a:r>
              <a:rPr lang="en-US" dirty="0">
                <a:hlinkClick r:id="rId5"/>
              </a:rPr>
              <a:t>https://warwick.ac.uk/services/library/pghub/</a:t>
            </a:r>
            <a:endParaRPr lang="en-US" dirty="0"/>
          </a:p>
          <a:p>
            <a:r>
              <a:rPr lang="en-US" dirty="0"/>
              <a:t>IT services training sessions - </a:t>
            </a:r>
            <a:r>
              <a:rPr lang="en-US" dirty="0">
                <a:hlinkClick r:id="rId6"/>
              </a:rPr>
              <a:t>https://warwick.ac.uk/services/its/servicessupport/training</a:t>
            </a:r>
            <a:r>
              <a:rPr lang="en-US" dirty="0"/>
              <a:t>  (image editing with Gimp, Google analytics, MS Access and Excel training, </a:t>
            </a:r>
            <a:r>
              <a:rPr lang="en-US" dirty="0" err="1"/>
              <a:t>Sitebuilder</a:t>
            </a:r>
            <a:r>
              <a:rPr lang="is-IS" dirty="0"/>
              <a:t>…)</a:t>
            </a:r>
          </a:p>
          <a:p>
            <a:r>
              <a:rPr lang="is-IS" dirty="0"/>
              <a:t>Warwick Institute of Engagement - </a:t>
            </a:r>
            <a:r>
              <a:rPr lang="en-US" dirty="0">
                <a:hlinkClick r:id="rId7"/>
              </a:rPr>
              <a:t>https://warwick.ac.uk/wie/studentsengage/skillsfestival-pg/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503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possible sources of funding for projects</a:t>
            </a:r>
            <a:r>
              <a:rPr lang="is-IS" dirty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IATL - </a:t>
            </a:r>
            <a:r>
              <a:rPr lang="en-US" dirty="0">
                <a:hlinkClick r:id="rId2"/>
              </a:rPr>
              <a:t>https://warwick.ac.uk/fac/cross_fac/iatl/funding/</a:t>
            </a:r>
            <a:r>
              <a:rPr lang="en-US" dirty="0"/>
              <a:t> for teaching/workshops</a:t>
            </a:r>
            <a:endParaRPr lang="is-IS" dirty="0"/>
          </a:p>
          <a:p>
            <a:r>
              <a:rPr lang="en-US" dirty="0"/>
              <a:t>Royal Numismatic Society (</a:t>
            </a:r>
            <a:r>
              <a:rPr lang="en-US" dirty="0">
                <a:hlinkClick r:id="rId3"/>
              </a:rPr>
              <a:t>https://numismatics.org.uk/grants/</a:t>
            </a:r>
            <a:r>
              <a:rPr lang="en-US" dirty="0"/>
              <a:t>) for coin related topics!</a:t>
            </a:r>
          </a:p>
          <a:p>
            <a:r>
              <a:rPr lang="en-US" dirty="0"/>
              <a:t>Keep an eye on other academic societies as well (Liverpool list - </a:t>
            </a:r>
            <a:r>
              <a:rPr lang="en-US" dirty="0">
                <a:hlinkClick r:id="rId4"/>
              </a:rPr>
              <a:t>https://listserv.liv.ac.uk/cgi-bin/wa?A0=CLASSICISTS</a:t>
            </a:r>
            <a:r>
              <a:rPr lang="en-US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70467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D5B75-2004-F4B0-14D3-6E6B4950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Classical Association Conference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5834B-ADAA-A533-CDB9-B2246AEE7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0">
                <a:solidFill>
                  <a:srgbClr val="292B2C"/>
                </a:solidFill>
                <a:effectLst/>
                <a:latin typeface="Lato" panose="020F0502020204030203" pitchFamily="34" charset="0"/>
              </a:rPr>
              <a:t>Friday 22 – Sunday 24 March</a:t>
            </a:r>
            <a:r>
              <a:rPr lang="en-GB" b="0" i="0">
                <a:solidFill>
                  <a:srgbClr val="292B2C"/>
                </a:solidFill>
                <a:effectLst/>
                <a:latin typeface="Lato" panose="020F0502020204030203" pitchFamily="34" charset="0"/>
              </a:rPr>
              <a:t> </a:t>
            </a:r>
            <a:r>
              <a:rPr lang="en-GB" b="1" i="0">
                <a:solidFill>
                  <a:srgbClr val="292B2C"/>
                </a:solidFill>
                <a:effectLst/>
                <a:latin typeface="Lato" panose="020F0502020204030203" pitchFamily="34" charset="0"/>
              </a:rPr>
              <a:t>2024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23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91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ADMIN </a:t>
            </a:r>
            <a:r>
              <a:rPr lang="en-US" b="1" dirty="0">
                <a:sym typeface="Wingdings" pitchFamily="2" charset="2"/>
              </a:rPr>
              <a:t>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SSLC: One from each degree: MAR, PhD, part time?</a:t>
            </a:r>
          </a:p>
          <a:p>
            <a:r>
              <a:rPr lang="en-US" sz="3200" dirty="0" err="1"/>
              <a:t>WiP</a:t>
            </a:r>
            <a:r>
              <a:rPr lang="en-US" dirty="0"/>
              <a:t>, </a:t>
            </a:r>
            <a:r>
              <a:rPr lang="en-US" sz="3200" dirty="0"/>
              <a:t>14.00 Wed, FAB 5.01</a:t>
            </a:r>
          </a:p>
          <a:p>
            <a:r>
              <a:rPr lang="en-US" dirty="0"/>
              <a:t>Colloquium: Elena and Shekinah. - 22</a:t>
            </a:r>
            <a:r>
              <a:rPr lang="en-US" baseline="30000" dirty="0"/>
              <a:t>nd</a:t>
            </a:r>
            <a:r>
              <a:rPr lang="en-US" dirty="0"/>
              <a:t> May (Week 5 of term 3? Please check with M4C!)</a:t>
            </a:r>
          </a:p>
        </p:txBody>
      </p:sp>
    </p:spTree>
    <p:extLst>
      <p:ext uri="{BB962C8B-B14F-4D97-AF65-F5344CB8AC3E}">
        <p14:creationId xmlns:p14="http://schemas.microsoft.com/office/powerpoint/2010/main" val="4195933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F4ACF-B6C5-8013-07D0-3EF637E3F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PRES (9 responses)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93874-D74F-C4B8-E021-4B1E538EA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Supervision: 94%</a:t>
            </a:r>
          </a:p>
          <a:p>
            <a:r>
              <a:rPr lang="en-US" dirty="0"/>
              <a:t>Resources: 68% (working space when studying remotely, appropriate access to library/IT resources)</a:t>
            </a:r>
          </a:p>
          <a:p>
            <a:r>
              <a:rPr lang="en-US" dirty="0"/>
              <a:t>Research Culture: 61% (range of research seminars, discuss research with others)</a:t>
            </a:r>
          </a:p>
          <a:p>
            <a:r>
              <a:rPr lang="en-US" dirty="0"/>
              <a:t>Progression: 81% (final assessment procedures clear)</a:t>
            </a:r>
          </a:p>
          <a:p>
            <a:r>
              <a:rPr lang="en-US" dirty="0"/>
              <a:t>Responsibilities: 89% (understand responsibilities as a PGR)</a:t>
            </a:r>
          </a:p>
          <a:p>
            <a:r>
              <a:rPr lang="en-US" dirty="0"/>
              <a:t>Support: 85%</a:t>
            </a:r>
          </a:p>
          <a:p>
            <a:r>
              <a:rPr lang="en-US" dirty="0"/>
              <a:t>Research Skills: 81% (confidence to be creative or innovative)</a:t>
            </a:r>
          </a:p>
          <a:p>
            <a:r>
              <a:rPr lang="en-US" dirty="0"/>
              <a:t>Professional development: 61% (ability to manage projects, communicate effectively to a diverse range of audiences, transferable skills, career options)</a:t>
            </a:r>
          </a:p>
          <a:p>
            <a:r>
              <a:rPr lang="en-US" dirty="0"/>
              <a:t>Overall: 72%</a:t>
            </a:r>
          </a:p>
          <a:p>
            <a:r>
              <a:rPr lang="en-US" dirty="0"/>
              <a:t>Covid 19 pandemic: 88%</a:t>
            </a:r>
          </a:p>
        </p:txBody>
      </p:sp>
    </p:spTree>
    <p:extLst>
      <p:ext uri="{BB962C8B-B14F-4D97-AF65-F5344CB8AC3E}">
        <p14:creationId xmlns:p14="http://schemas.microsoft.com/office/powerpoint/2010/main" val="3596463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BF652E-597E-C3BB-FB85-077DF50B8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43557"/>
            <a:ext cx="8458200" cy="35363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C8EDD4-B1A4-EA9D-4C7D-2D20A3D132DA}"/>
              </a:ext>
            </a:extLst>
          </p:cNvPr>
          <p:cNvSpPr txBox="1"/>
          <p:nvPr/>
        </p:nvSpPr>
        <p:spPr>
          <a:xfrm>
            <a:off x="914400" y="4374776"/>
            <a:ext cx="7064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teaching support</a:t>
            </a:r>
          </a:p>
          <a:p>
            <a:r>
              <a:rPr lang="en-US" dirty="0"/>
              <a:t>+ ‘submission’ session</a:t>
            </a:r>
          </a:p>
          <a:p>
            <a:r>
              <a:rPr lang="en-US" dirty="0"/>
              <a:t>German reading??</a:t>
            </a:r>
          </a:p>
        </p:txBody>
      </p:sp>
    </p:spTree>
    <p:extLst>
      <p:ext uri="{BB962C8B-B14F-4D97-AF65-F5344CB8AC3E}">
        <p14:creationId xmlns:p14="http://schemas.microsoft.com/office/powerpoint/2010/main" val="2554803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PG study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Academic studio (keys for lockers available from the administrative office, fridge/hot water/microwave available on the floor)</a:t>
            </a:r>
          </a:p>
          <a:p>
            <a:r>
              <a:rPr lang="en-US" dirty="0"/>
              <a:t>Also, for this year FAB 2.08 + ‘closet’ for quiet space if needed.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PG Hub, FAB space, Wolfson research exchange</a:t>
            </a:r>
          </a:p>
        </p:txBody>
      </p:sp>
    </p:spTree>
    <p:extLst>
      <p:ext uri="{BB962C8B-B14F-4D97-AF65-F5344CB8AC3E}">
        <p14:creationId xmlns:p14="http://schemas.microsoft.com/office/powerpoint/2010/main" val="1790267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5BC09-2D47-66C9-9C54-8D459CF78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Monitoring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387D5-F83C-E378-C55C-0EB1032C7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80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Important: Postgraduate research Student Visa sponsored students who are in the UK require monthly physical face-to-face contact</a:t>
            </a:r>
            <a:r>
              <a:rPr lang="en-US" sz="1800" b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, </a:t>
            </a:r>
            <a:r>
              <a:rPr lang="en-US" sz="1800" b="1" i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so you must meet with your supervisor IN PERSON once a month</a:t>
            </a:r>
            <a:r>
              <a:rPr lang="en-US" sz="1800" b="1" dirty="0">
                <a:effectLst/>
                <a:latin typeface="Palatino Linotype" panose="02040502050505030304" pitchFamily="18" charset="0"/>
                <a:ea typeface="Calibri" panose="020F0502020204030204" pitchFamily="34" charset="0"/>
                <a:cs typeface="Mangal" panose="02040503050203030202" pitchFamily="18" charset="0"/>
              </a:rPr>
              <a:t>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0" indent="0">
              <a:buNone/>
            </a:pPr>
            <a:b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October - attendance at induction on 4/10/23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October: Attendance at WIP Seminar (Wed 25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Oct 2023)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Nov: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Dec: Monthly supervision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Jan: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Feb: Attendance at WIP Seminar (Wed 7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th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Feb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2024)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March: Monthly supervision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April: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May: Colloquium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June: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July: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Aug: no point.</a:t>
            </a:r>
            <a:r>
              <a:rPr lang="en-US" sz="1800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Sept: Monthly supervision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45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Travel Funds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hlinkClick r:id="rId2"/>
              </a:rPr>
              <a:t>https://warwick.ac.uk/fac/arts/classics/intranets/postgrads/handbook/</a:t>
            </a:r>
            <a:endParaRPr lang="en-US" dirty="0"/>
          </a:p>
          <a:p>
            <a:r>
              <a:rPr lang="en-US" dirty="0"/>
              <a:t>Application form to DGS</a:t>
            </a:r>
          </a:p>
          <a:p>
            <a:r>
              <a:rPr lang="en-US" dirty="0"/>
              <a:t>Combine with Humanities Research Fund for conference participation - </a:t>
            </a:r>
            <a:r>
              <a:rPr lang="en-US" dirty="0">
                <a:hlinkClick r:id="rId3"/>
              </a:rPr>
              <a:t>https://warwick.ac.uk/services/ris/researchstrategy/researchfunding/rdf/hrf</a:t>
            </a:r>
            <a:r>
              <a:rPr lang="en-US" dirty="0"/>
              <a:t> : CLASSICAL ASSOCIATION CONFERENCE (18</a:t>
            </a:r>
            <a:r>
              <a:rPr lang="en-US" baseline="30000" dirty="0"/>
              <a:t>th</a:t>
            </a:r>
            <a:r>
              <a:rPr lang="en-US" dirty="0"/>
              <a:t> October)</a:t>
            </a:r>
          </a:p>
          <a:p>
            <a:r>
              <a:rPr lang="en-US" dirty="0"/>
              <a:t>International travel may require a risk assessment</a:t>
            </a:r>
          </a:p>
        </p:txBody>
      </p:sp>
    </p:spTree>
    <p:extLst>
      <p:ext uri="{BB962C8B-B14F-4D97-AF65-F5344CB8AC3E}">
        <p14:creationId xmlns:p14="http://schemas.microsoft.com/office/powerpoint/2010/main" val="1874048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35E03-10D2-4387-9244-1C05889BE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PGR Hardship Funds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46CD5-36B9-E674-3BB6-8978B4C5F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8032"/>
            <a:ext cx="8229600" cy="5362833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https://warwick.ac.uk/services/dc/schols_fund/current/hardship_fund/</a:t>
            </a:r>
            <a:endParaRPr lang="en-US" dirty="0"/>
          </a:p>
          <a:p>
            <a:endParaRPr lang="en-US" dirty="0"/>
          </a:p>
          <a:p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Postgraduate research students are eligible to submit an application for funding at any point during their registration period, including during a period of temporary withdrawal. Priority will be given to cases where an award will assist on-time thesis completion during the standard registration period. Awards will not normally be made to students more than three months into an extension period or following thesis submission.</a:t>
            </a:r>
          </a:p>
          <a:p>
            <a:pPr marL="0" indent="0">
              <a:buNone/>
            </a:pPr>
            <a:endParaRPr lang="en-GB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Payments from the Fund will usually cover a maximum period of </a:t>
            </a:r>
            <a:r>
              <a:rPr lang="en-GB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three months</a:t>
            </a:r>
            <a:r>
              <a:rPr lang="en-GB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with the level of funding being half of the research council stipend rate. However, additional funding may be available in exceptional circumstances.</a:t>
            </a:r>
          </a:p>
        </p:txBody>
      </p:sp>
    </p:spTree>
    <p:extLst>
      <p:ext uri="{BB962C8B-B14F-4D97-AF65-F5344CB8AC3E}">
        <p14:creationId xmlns:p14="http://schemas.microsoft.com/office/powerpoint/2010/main" val="203005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713AC-1EB9-7182-3CD0-6EEACA924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Holidays, sick leave </a:t>
            </a:r>
            <a:r>
              <a:rPr lang="en-US" b="1" dirty="0" err="1"/>
              <a:t>etc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BBAD8-BFAC-2025-0845-7BB596D19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Full-time PGR students are expected to study at their normal place of work/study for 37-40 hours per week. Annual leave is important to maintain a work/life balance, as well as to maintain your stamina over your degree! It is anticipated that research students will not take more than 4 weeks annual leave at a time</a:t>
            </a:r>
            <a:r>
              <a:rPr lang="en-US" b="1" dirty="0"/>
              <a:t>. Full-time PGR students are entitled to take a maximum of eight weeks/40 days holiday in the year (incl. the statutory (i.e. Bank Holidays) and customary University holidays). For part-time students this will be pro rata. </a:t>
            </a:r>
            <a:r>
              <a:rPr lang="en-US" dirty="0"/>
              <a:t>Students on visas must refer their plans to the immigration team prior to requesting a leave of absence, since this may affect your visa.</a:t>
            </a:r>
          </a:p>
          <a:p>
            <a:pPr marL="0" indent="0">
              <a:buNone/>
            </a:pPr>
            <a:endParaRPr lang="en-US" dirty="0"/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Temporary withdrawal over extensions at end of thesis. International students need to consult Doctoral College and our visa people.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Funded PGR policy: </a:t>
            </a:r>
            <a:r>
              <a:rPr lang="en-GB" b="0" i="0" dirty="0">
                <a:effectLst/>
                <a:latin typeface="Calibri" panose="020F0502020204030204" pitchFamily="34" charset="0"/>
                <a:hlinkClick r:id="rId2"/>
              </a:rPr>
              <a:t>https://warwick.ac.uk/services/dc/schols_fund/current/funded_pgr_policy/</a:t>
            </a: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1</a:t>
            </a:r>
            <a:r>
              <a:rPr lang="en-GB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st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 vs. 31</a:t>
            </a:r>
            <a:r>
              <a:rPr lang="en-GB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st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 of the month for stipend payments</a:t>
            </a:r>
          </a:p>
        </p:txBody>
      </p:sp>
    </p:spTree>
    <p:extLst>
      <p:ext uri="{BB962C8B-B14F-4D97-AF65-F5344CB8AC3E}">
        <p14:creationId xmlns:p14="http://schemas.microsoft.com/office/powerpoint/2010/main" val="2881834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4740</TotalTime>
  <Words>1182</Words>
  <Application>Microsoft Macintosh PowerPoint</Application>
  <PresentationFormat>On-screen Show (4:3)</PresentationFormat>
  <Paragraphs>94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inherit</vt:lpstr>
      <vt:lpstr>Lato</vt:lpstr>
      <vt:lpstr>Palatino Linotype</vt:lpstr>
      <vt:lpstr>Office Theme</vt:lpstr>
      <vt:lpstr>PGR Induction</vt:lpstr>
      <vt:lpstr>ADMIN </vt:lpstr>
      <vt:lpstr>PRES (9 responses)</vt:lpstr>
      <vt:lpstr>PowerPoint Presentation</vt:lpstr>
      <vt:lpstr>PG study space</vt:lpstr>
      <vt:lpstr>Monitoring Points</vt:lpstr>
      <vt:lpstr>Travel Funds</vt:lpstr>
      <vt:lpstr>PGR Hardship Funds</vt:lpstr>
      <vt:lpstr>Holidays, sick leave etc</vt:lpstr>
      <vt:lpstr>Update from UCU (Warwick MAB deal)</vt:lpstr>
      <vt:lpstr>Book requests</vt:lpstr>
      <vt:lpstr>Blogs</vt:lpstr>
      <vt:lpstr>PowerPoint Presentation</vt:lpstr>
      <vt:lpstr>Professional Development and Training</vt:lpstr>
      <vt:lpstr>Other possible sources of funding for projects…</vt:lpstr>
      <vt:lpstr>Classical Association Conference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PGR Induction</dc:title>
  <dc:creator>Clare Rowan</dc:creator>
  <cp:lastModifiedBy>Rowan, Clare</cp:lastModifiedBy>
  <cp:revision>150</cp:revision>
  <dcterms:created xsi:type="dcterms:W3CDTF">2021-10-04T14:56:23Z</dcterms:created>
  <dcterms:modified xsi:type="dcterms:W3CDTF">2023-10-03T15:21:19Z</dcterms:modified>
</cp:coreProperties>
</file>