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90" r:id="rId4"/>
    <p:sldId id="275" r:id="rId5"/>
    <p:sldId id="282" r:id="rId6"/>
    <p:sldId id="292" r:id="rId7"/>
    <p:sldId id="293" r:id="rId8"/>
    <p:sldId id="295" r:id="rId9"/>
    <p:sldId id="296" r:id="rId10"/>
    <p:sldId id="283" r:id="rId11"/>
    <p:sldId id="284" r:id="rId12"/>
    <p:sldId id="285" r:id="rId13"/>
    <p:sldId id="286" r:id="rId14"/>
    <p:sldId id="258" r:id="rId15"/>
    <p:sldId id="287" r:id="rId16"/>
    <p:sldId id="288" r:id="rId17"/>
    <p:sldId id="267" r:id="rId18"/>
    <p:sldId id="281" r:id="rId19"/>
    <p:sldId id="289" r:id="rId20"/>
    <p:sldId id="263" r:id="rId21"/>
    <p:sldId id="262" r:id="rId22"/>
    <p:sldId id="259" r:id="rId23"/>
    <p:sldId id="257" r:id="rId24"/>
    <p:sldId id="266" r:id="rId25"/>
    <p:sldId id="291" r:id="rId26"/>
    <p:sldId id="276" r:id="rId27"/>
    <p:sldId id="265" r:id="rId28"/>
    <p:sldId id="264" r:id="rId29"/>
    <p:sldId id="274" r:id="rId30"/>
    <p:sldId id="277" r:id="rId31"/>
    <p:sldId id="270" r:id="rId32"/>
    <p:sldId id="271" r:id="rId33"/>
    <p:sldId id="272" r:id="rId34"/>
    <p:sldId id="273" r:id="rId35"/>
    <p:sldId id="280" r:id="rId36"/>
    <p:sldId id="278" r:id="rId37"/>
    <p:sldId id="279" r:id="rId38"/>
    <p:sldId id="268" r:id="rId39"/>
    <p:sldId id="269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2BA-4894-4D25-96C0-4A20A061C1A6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168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2BA-4894-4D25-96C0-4A20A061C1A6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848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2BA-4894-4D25-96C0-4A20A061C1A6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645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31C2D-6A1A-47F0-9A99-7D506A81B83D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14-03-25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95A33E6-811C-4077-B191-268222096CE3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665838"/>
      </p:ext>
    </p:extLst>
  </p:cSld>
  <p:clrMapOvr>
    <a:masterClrMapping/>
  </p:clrMapOvr>
  <p:transition>
    <p:diamond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B6395-141E-4021-BD5E-F983923C6013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14-03-25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56908D4-19BA-4C02-965D-195140F0D179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303862"/>
      </p:ext>
    </p:extLst>
  </p:cSld>
  <p:clrMapOvr>
    <a:masterClrMapping/>
  </p:clrMapOvr>
  <p:transition>
    <p:diamond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4FB63-9FBF-45E6-BEA4-4F8BBCD30116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14-03-25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0D7562C-7B91-4D39-829F-743BA6AA765A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574492"/>
      </p:ext>
    </p:extLst>
  </p:cSld>
  <p:clrMapOvr>
    <a:masterClrMapping/>
  </p:clrMapOvr>
  <p:transition>
    <p:diamond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D133E-0108-41EF-B8F3-7F956063D0E2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14-03-25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43C8AD1-5A6A-4701-88AB-6384669A64FD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39342"/>
      </p:ext>
    </p:extLst>
  </p:cSld>
  <p:clrMapOvr>
    <a:masterClrMapping/>
  </p:clrMapOvr>
  <p:transition>
    <p:diamond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023DB-CB88-4A76-BF7F-14E8B46B2BF2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14-03-25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1ACBE37-9B3C-4404-8B98-14B44A76CB16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118224"/>
      </p:ext>
    </p:extLst>
  </p:cSld>
  <p:clrMapOvr>
    <a:masterClrMapping/>
  </p:clrMapOvr>
  <p:transition>
    <p:diamond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8C858-C139-42AE-AF47-E3D0AAD59085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14-03-25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6AA2B0-60C5-415C-91B3-F744249E64EF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37323"/>
      </p:ext>
    </p:extLst>
  </p:cSld>
  <p:clrMapOvr>
    <a:masterClrMapping/>
  </p:clrMapOvr>
  <p:transition>
    <p:diamond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57827-E1C3-46F5-88FF-054C497DB6B6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14-03-25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0341698-9061-4636-9138-87CBF2B3CE07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058862"/>
      </p:ext>
    </p:extLst>
  </p:cSld>
  <p:clrMapOvr>
    <a:masterClrMapping/>
  </p:clrMapOvr>
  <p:transition>
    <p:diamond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98DC5-C060-45EC-8304-C30C29677431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14-03-25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A3C02A5-8F3B-480C-AF40-8BB2AC68CFC5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567877"/>
      </p:ext>
    </p:extLst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2BA-4894-4D25-96C0-4A20A061C1A6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744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60070-00E1-4586-9B53-F7E7E8695923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14-03-25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E2C4B3-DE65-48CE-97C3-4AF57B63FF0D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468533"/>
      </p:ext>
    </p:extLst>
  </p:cSld>
  <p:clrMapOvr>
    <a:masterClrMapping/>
  </p:clrMapOvr>
  <p:transition>
    <p:diamond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97AD7-03E1-4C9E-9C52-F4F4662F3C55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14-03-25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E9ACB03-5EEE-4A2A-9C5C-681ED4E838FB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621588"/>
      </p:ext>
    </p:extLst>
  </p:cSld>
  <p:clrMapOvr>
    <a:masterClrMapping/>
  </p:clrMapOvr>
  <p:transition>
    <p:diamond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DA769-0193-416C-B2D4-843D38CA403A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14-03-25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AEE3EE3-7990-4C24-BBE1-94E219BE0570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510407"/>
      </p:ext>
    </p:extLst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2BA-4894-4D25-96C0-4A20A061C1A6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437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2BA-4894-4D25-96C0-4A20A061C1A6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40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2BA-4894-4D25-96C0-4A20A061C1A6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11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2BA-4894-4D25-96C0-4A20A061C1A6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321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2BA-4894-4D25-96C0-4A20A061C1A6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188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2BA-4894-4D25-96C0-4A20A061C1A6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531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2BA-4894-4D25-96C0-4A20A061C1A6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550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2F2BA-4894-4D25-96C0-4A20A061C1A6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832BA-9BCE-4FB4-BA3E-11C9A3821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782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/>
              <a:t>Cliquez pour modifier le style du titre</a:t>
            </a:r>
            <a:endParaRPr lang="fr-BE" altLang="en-US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/>
              <a:t>Cliquez pour modifier les styles du texte du masque</a:t>
            </a:r>
          </a:p>
          <a:p>
            <a:pPr lvl="1"/>
            <a:r>
              <a:rPr lang="fr-FR" altLang="en-US"/>
              <a:t>Deuxième niveau</a:t>
            </a:r>
          </a:p>
          <a:p>
            <a:pPr lvl="2"/>
            <a:r>
              <a:rPr lang="fr-FR" altLang="en-US"/>
              <a:t>Troisième niveau</a:t>
            </a:r>
          </a:p>
          <a:p>
            <a:pPr lvl="3"/>
            <a:r>
              <a:rPr lang="fr-FR" altLang="en-US"/>
              <a:t>Quatrième niveau</a:t>
            </a:r>
          </a:p>
          <a:p>
            <a:pPr lvl="4"/>
            <a:r>
              <a:rPr lang="fr-FR" altLang="en-US"/>
              <a:t>Cinquième niveau</a:t>
            </a:r>
            <a:endParaRPr lang="fr-BE" alt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C865C2-58DF-4250-92A2-AFCF04E40F84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14-03-25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11607DF-6302-491D-8CDB-3225074046A7}" type="slidenum">
              <a:rPr lang="fr-BE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BE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70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amond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donum.numismatics.org/cgi-bin/koha/opac-detail.pl?biblionumber=202132" TargetMode="External"/><Relationship Id="rId2" Type="http://schemas.openxmlformats.org/officeDocument/2006/relationships/hyperlink" Target="https://numismatics.org/pocketchange/overstrik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ournals.openedition.org/ashp/1700?lang=fr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7211" y="1452068"/>
            <a:ext cx="9144000" cy="2387600"/>
          </a:xfrm>
        </p:spPr>
        <p:txBody>
          <a:bodyPr/>
          <a:lstStyle/>
          <a:p>
            <a:r>
              <a:rPr lang="en-GB" dirty="0"/>
              <a:t>Overstrikes and Countermarks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7211" y="3942735"/>
            <a:ext cx="8898193" cy="904196"/>
          </a:xfrm>
        </p:spPr>
        <p:txBody>
          <a:bodyPr>
            <a:normAutofit/>
          </a:bodyPr>
          <a:lstStyle/>
          <a:p>
            <a:r>
              <a:rPr lang="en-GB" sz="2800" dirty="0" err="1"/>
              <a:t>Dr.</a:t>
            </a:r>
            <a:r>
              <a:rPr lang="en-GB" sz="2800" dirty="0"/>
              <a:t> </a:t>
            </a:r>
            <a:r>
              <a:rPr lang="en-GB" sz="2800" dirty="0" err="1"/>
              <a:t>Mairi</a:t>
            </a:r>
            <a:r>
              <a:rPr lang="en-GB" sz="2800" dirty="0"/>
              <a:t> Gkikaki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844" y="335284"/>
            <a:ext cx="3816427" cy="13900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831" y="5854195"/>
            <a:ext cx="7291448" cy="6950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843" y="4846931"/>
            <a:ext cx="1274174" cy="126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480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2346" y="55546"/>
            <a:ext cx="6570920" cy="32854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3011" y="3459199"/>
            <a:ext cx="5949470" cy="29784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27352" y="2411839"/>
            <a:ext cx="408041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ANS 2015.20.2393</a:t>
            </a:r>
          </a:p>
          <a:p>
            <a:r>
              <a:rPr lang="en-US" dirty="0"/>
              <a:t>as in the case of a Dacian imitation </a:t>
            </a:r>
          </a:p>
          <a:p>
            <a:r>
              <a:rPr lang="en-US" dirty="0"/>
              <a:t>of a denarius (issued by L. Flaminius </a:t>
            </a:r>
            <a:r>
              <a:rPr lang="en-US" dirty="0" err="1"/>
              <a:t>Chilo</a:t>
            </a:r>
            <a:endParaRPr lang="en-US" dirty="0"/>
          </a:p>
          <a:p>
            <a:r>
              <a:rPr lang="en-US" dirty="0"/>
              <a:t> in 109/8 BC)</a:t>
            </a:r>
          </a:p>
          <a:p>
            <a:r>
              <a:rPr lang="en-US" dirty="0"/>
              <a:t>struck </a:t>
            </a:r>
          </a:p>
          <a:p>
            <a:r>
              <a:rPr lang="en-US" dirty="0"/>
              <a:t>over a drachm from Apollonia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94205" y="5931941"/>
            <a:ext cx="54961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Illyria, Apollonia. Silver drachm. Early second century BC.</a:t>
            </a:r>
          </a:p>
          <a:p>
            <a:r>
              <a:rPr lang="en-US" dirty="0"/>
              <a:t> 3.13 g. SNG Cop. 387. </a:t>
            </a:r>
          </a:p>
          <a:p>
            <a:r>
              <a:rPr lang="en-US" dirty="0" err="1"/>
              <a:t>Münzzentrum</a:t>
            </a:r>
            <a:r>
              <a:rPr lang="en-US" dirty="0"/>
              <a:t> </a:t>
            </a:r>
            <a:r>
              <a:rPr lang="en-US" dirty="0" err="1"/>
              <a:t>Rheinland</a:t>
            </a:r>
            <a:r>
              <a:rPr lang="en-US" dirty="0"/>
              <a:t> 191, 3 June 2020, lot 32.</a:t>
            </a:r>
          </a:p>
        </p:txBody>
      </p:sp>
    </p:spTree>
    <p:extLst>
      <p:ext uri="{BB962C8B-B14F-4D97-AF65-F5344CB8AC3E}">
        <p14:creationId xmlns:p14="http://schemas.microsoft.com/office/powerpoint/2010/main" val="1694947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1838" y="344921"/>
            <a:ext cx="7756825" cy="383962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32250" y="4441602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Rome. Bronze </a:t>
            </a:r>
            <a:r>
              <a:rPr lang="en-US" dirty="0" err="1"/>
              <a:t>sextans</a:t>
            </a:r>
            <a:r>
              <a:rPr lang="en-US" dirty="0"/>
              <a:t> (RRC 41/9). 215–212 BC. Head of Mercury, right. Prow, right; below, denominational mark (two pellets). Above, ROMA. 11.03 g. 26.5 mm. RRC 41/9. </a:t>
            </a:r>
            <a:r>
              <a:rPr lang="en-US" dirty="0" err="1"/>
              <a:t>Hersch</a:t>
            </a:r>
            <a:r>
              <a:rPr lang="en-US" dirty="0"/>
              <a:t> 1953, p. 51, n. 39d. ANS 2015.20.1791. Struck on </a:t>
            </a:r>
            <a:r>
              <a:rPr lang="en-US" dirty="0" err="1"/>
              <a:t>semilibral</a:t>
            </a:r>
            <a:r>
              <a:rPr lang="en-US" dirty="0"/>
              <a:t> uncia RRC 38/6) </a:t>
            </a:r>
          </a:p>
          <a:p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1547928" y="2352827"/>
            <a:ext cx="925033" cy="12971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9051" y="3912365"/>
            <a:ext cx="37451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accent1">
                    <a:lumMod val="75000"/>
                  </a:schemeClr>
                </a:solidFill>
              </a:rPr>
              <a:t>Sudden decreases in </a:t>
            </a:r>
          </a:p>
          <a:p>
            <a:r>
              <a:rPr lang="en-GB" sz="3200" b="1" dirty="0">
                <a:solidFill>
                  <a:schemeClr val="accent1">
                    <a:lumMod val="75000"/>
                  </a:schemeClr>
                </a:solidFill>
              </a:rPr>
              <a:t>weight standard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745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2250" y="451247"/>
            <a:ext cx="5774551" cy="285840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254791" y="3435311"/>
            <a:ext cx="55797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Rome. Bronze </a:t>
            </a:r>
            <a:r>
              <a:rPr lang="en-US" dirty="0" err="1"/>
              <a:t>sextans</a:t>
            </a:r>
            <a:r>
              <a:rPr lang="en-US" dirty="0"/>
              <a:t> (RRC 41/9). 215–212 BC. 11.03 g. 26.5 mm. RRC 41/9. </a:t>
            </a:r>
            <a:r>
              <a:rPr lang="en-US" dirty="0" err="1"/>
              <a:t>Hersch</a:t>
            </a:r>
            <a:r>
              <a:rPr lang="en-US" dirty="0"/>
              <a:t> 1953, p. 51, n. 39d. ANS 2015.20.1791. Struck on </a:t>
            </a:r>
            <a:r>
              <a:rPr lang="en-US" dirty="0" err="1"/>
              <a:t>semilibral</a:t>
            </a:r>
            <a:r>
              <a:rPr lang="en-US" dirty="0"/>
              <a:t> uncia RRC 38/6) </a:t>
            </a:r>
          </a:p>
          <a:p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1547928" y="2352827"/>
            <a:ext cx="925033" cy="12971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9051" y="3912365"/>
            <a:ext cx="37451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accent1">
                    <a:lumMod val="75000"/>
                  </a:schemeClr>
                </a:solidFill>
              </a:rPr>
              <a:t>Sudden decreases in </a:t>
            </a:r>
          </a:p>
          <a:p>
            <a:r>
              <a:rPr lang="en-GB" sz="3200" b="1" dirty="0">
                <a:solidFill>
                  <a:schemeClr val="accent1">
                    <a:lumMod val="75000"/>
                  </a:schemeClr>
                </a:solidFill>
              </a:rPr>
              <a:t>weight standard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1633" y="4635639"/>
            <a:ext cx="1666875" cy="16668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1620" y="4635640"/>
            <a:ext cx="1666875" cy="16668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97302" y="6302515"/>
            <a:ext cx="6584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Bronze Coin, Rome, 217 BC - 215 BC ANS 1941.131.29. 13.66g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5781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5"/>
            <a:ext cx="11749548" cy="991727"/>
          </a:xfrm>
        </p:spPr>
        <p:txBody>
          <a:bodyPr>
            <a:normAutofit/>
          </a:bodyPr>
          <a:lstStyle/>
          <a:p>
            <a:pPr algn="ctr"/>
            <a:r>
              <a:rPr lang="en-GB" sz="3600" dirty="0" err="1"/>
              <a:t>Cistophorus</a:t>
            </a:r>
            <a:r>
              <a:rPr lang="en-GB" sz="3600" dirty="0"/>
              <a:t> of Ephesus struck over a Macedonian I  </a:t>
            </a:r>
            <a:r>
              <a:rPr lang="en-GB" sz="3600" dirty="0" err="1"/>
              <a:t>Meris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6517" y="2160639"/>
            <a:ext cx="4787283" cy="22889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56" y="2160639"/>
            <a:ext cx="4980038" cy="2490019"/>
          </a:xfrm>
          <a:prstGeom prst="rect">
            <a:avLst/>
          </a:prstGeom>
        </p:spPr>
      </p:pic>
      <p:sp>
        <p:nvSpPr>
          <p:cNvPr id="5" name="Up Arrow 4"/>
          <p:cNvSpPr/>
          <p:nvPr/>
        </p:nvSpPr>
        <p:spPr>
          <a:xfrm>
            <a:off x="9507794" y="4650658"/>
            <a:ext cx="373625" cy="58993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86270" y="5029200"/>
            <a:ext cx="1968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ANS 2015.20.2135.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19410" y="4760960"/>
            <a:ext cx="2021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 ANS 2015.20.1273.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88558" y="6188149"/>
            <a:ext cx="3276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sz="2800" dirty="0"/>
              <a:t>de </a:t>
            </a:r>
            <a:r>
              <a:rPr lang="en-US" sz="2800" dirty="0" err="1"/>
              <a:t>Callatay</a:t>
            </a:r>
            <a:r>
              <a:rPr lang="en-US" sz="2800" dirty="0"/>
              <a:t> AJN 2011</a:t>
            </a:r>
          </a:p>
        </p:txBody>
      </p:sp>
    </p:spTree>
    <p:extLst>
      <p:ext uri="{BB962C8B-B14F-4D97-AF65-F5344CB8AC3E}">
        <p14:creationId xmlns:p14="http://schemas.microsoft.com/office/powerpoint/2010/main" val="20131526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Quaestor </a:t>
            </a:r>
            <a:r>
              <a:rPr lang="en-GB" dirty="0" err="1"/>
              <a:t>Aesilas</a:t>
            </a:r>
            <a:r>
              <a:rPr lang="en-GB" dirty="0"/>
              <a:t> struck on a </a:t>
            </a:r>
            <a:r>
              <a:rPr lang="en-GB" dirty="0" err="1"/>
              <a:t>Thasian</a:t>
            </a:r>
            <a:r>
              <a:rPr lang="en-GB" dirty="0"/>
              <a:t> Tetradrachm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8294" y="2678819"/>
            <a:ext cx="5115506" cy="23563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116" y="2678819"/>
            <a:ext cx="4667693" cy="23105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6540" y="5741581"/>
            <a:ext cx="1968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ANS 2015.20.2662.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90168" y="5653948"/>
            <a:ext cx="1968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ANS 2015.20.2196.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86540" y="2084439"/>
            <a:ext cx="377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1,000 tetradrachms with 102 obverses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64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74" y="365125"/>
            <a:ext cx="10545726" cy="1899610"/>
          </a:xfrm>
        </p:spPr>
        <p:txBody>
          <a:bodyPr>
            <a:normAutofit fontScale="90000"/>
          </a:bodyPr>
          <a:lstStyle/>
          <a:p>
            <a:r>
              <a:rPr lang="en-US" dirty="0"/>
              <a:t>Issued by the Roman quaestor Gaius </a:t>
            </a:r>
            <a:r>
              <a:rPr lang="en-US" dirty="0" err="1"/>
              <a:t>Publilius</a:t>
            </a:r>
            <a:r>
              <a:rPr lang="en-US" dirty="0"/>
              <a:t> either after 168 BC either after 148 BC, is clearly struck over a Silenus/ D ΜΑΚΕΔΟΝΩΝ issue.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940" y="2339163"/>
            <a:ext cx="5333997" cy="26669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3210" y="2339163"/>
            <a:ext cx="5642343" cy="2821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443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955" y="580103"/>
            <a:ext cx="3254478" cy="5240594"/>
          </a:xfrm>
        </p:spPr>
        <p:txBody>
          <a:bodyPr>
            <a:normAutofit fontScale="90000"/>
          </a:bodyPr>
          <a:lstStyle/>
          <a:p>
            <a:r>
              <a:rPr lang="en-GB" dirty="0"/>
              <a:t>Greek Overstrikes</a:t>
            </a:r>
            <a:br>
              <a:rPr lang="en-GB" dirty="0"/>
            </a:br>
            <a:r>
              <a:rPr lang="en-GB" dirty="0"/>
              <a:t>Database</a:t>
            </a:r>
            <a:br>
              <a:rPr lang="en-GB" dirty="0"/>
            </a:br>
            <a:r>
              <a:rPr lang="en-GB" dirty="0"/>
              <a:t>by F. de </a:t>
            </a:r>
            <a:r>
              <a:rPr lang="en-GB" dirty="0" err="1"/>
              <a:t>Callatay</a:t>
            </a:r>
            <a:br>
              <a:rPr lang="en-GB" dirty="0"/>
            </a:br>
            <a:r>
              <a:rPr lang="en-GB" dirty="0"/>
              <a:t>and D. McDonald: </a:t>
            </a:r>
            <a:br>
              <a:rPr lang="en-GB" dirty="0"/>
            </a:br>
            <a:r>
              <a:rPr lang="en-GB" dirty="0"/>
              <a:t>The GOD database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9406" y="365125"/>
            <a:ext cx="6305550" cy="621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4557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Definition by D. McDonald, </a:t>
            </a:r>
            <a:r>
              <a:rPr lang="en-US" i="1" dirty="0"/>
              <a:t>Overstruck Greek Coins</a:t>
            </a:r>
            <a:r>
              <a:rPr lang="en-US" dirty="0"/>
              <a:t>: overstruck coins are coins that have been ‘</a:t>
            </a:r>
            <a:r>
              <a:rPr lang="en-US" dirty="0" err="1"/>
              <a:t>recoined</a:t>
            </a:r>
            <a:r>
              <a:rPr lang="en-US" dirty="0"/>
              <a:t>’ by striking them with new and different dies, whether by the original minting authority or by a different one, without having the original design completely removed beforehand</a:t>
            </a:r>
          </a:p>
        </p:txBody>
      </p:sp>
    </p:spTree>
    <p:extLst>
      <p:ext uri="{BB962C8B-B14F-4D97-AF65-F5344CB8AC3E}">
        <p14:creationId xmlns:p14="http://schemas.microsoft.com/office/powerpoint/2010/main" val="14642688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Overstrikes on silver, overstrikes on bronze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Overstrikes on silver were usually unprofitable for the </a:t>
            </a:r>
            <a:r>
              <a:rPr lang="en-GB" dirty="0" err="1"/>
              <a:t>mintmaster</a:t>
            </a:r>
            <a:r>
              <a:rPr lang="en-GB" dirty="0"/>
              <a:t> and only occurred when he was unable to produce the right number of coins with the allotted silver. A marginal phenomenon.</a:t>
            </a:r>
          </a:p>
          <a:p>
            <a:r>
              <a:rPr lang="en-GB" dirty="0"/>
              <a:t>Overstrikes on bronze: more numerous. They were carried out in order to succeed a financial benefit through revaluations.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7664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ro.coinarchives.com/6bd395e628b17890f07a58f4305a640b/img/gorny/216/image021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33375"/>
            <a:ext cx="4421188" cy="220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2" descr="C:\Users\François\Documents\Documents François\Articles en cours\Surfrappes\Sélinonte Freeman &amp; Sear juin 2008 29 (sur Corinthe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565401"/>
            <a:ext cx="4427538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848226"/>
            <a:ext cx="4427538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2" descr="http://pro.coinarchives.com/7076bb6fe6fb005f0dce83d9104f2bc2/img/cng/e/292/image0010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488" y="333376"/>
            <a:ext cx="4481512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2" descr="C:\Users\François\Documents\Documents François\Articles en cours\Surfrappes\Tarente LHS mai 2009 14 (sur un statère corinthien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4" y="2565400"/>
            <a:ext cx="4283075" cy="219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2" descr="http://pro.coinarchives.com/0da6188725a21915816db1763f5854be/img/cng/082/image0022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38" y="4799014"/>
            <a:ext cx="4500562" cy="205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6" name="ZoneTexte 7"/>
          <p:cNvSpPr txBox="1">
            <a:spLocks noChangeArrowheads="1"/>
          </p:cNvSpPr>
          <p:nvPr/>
        </p:nvSpPr>
        <p:spPr bwMode="auto">
          <a:xfrm>
            <a:off x="2135189" y="0"/>
            <a:ext cx="8220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Coins from Sicily (left) and Magna Graecia (right) all overstruck on Corinthian staters</a:t>
            </a:r>
            <a:endParaRPr lang="fr-BE" altLang="en-US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354725"/>
      </p:ext>
    </p:extLst>
  </p:cSld>
  <p:clrMapOvr>
    <a:masterClrMapping/>
  </p:clrMapOvr>
  <p:transition>
    <p:diamond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1212" y="365125"/>
            <a:ext cx="10252587" cy="5426075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Overstrikes are </a:t>
            </a:r>
            <a:r>
              <a:rPr lang="en-US" b="1" dirty="0"/>
              <a:t>a great source </a:t>
            </a:r>
            <a:r>
              <a:rPr lang="en-US" dirty="0"/>
              <a:t>for the numismatist. In a world</a:t>
            </a:r>
            <a:br>
              <a:rPr lang="en-US" dirty="0"/>
            </a:br>
            <a:r>
              <a:rPr lang="en-US" dirty="0"/>
              <a:t>of research which rarely allows one to be 100% confident in any</a:t>
            </a:r>
            <a:br>
              <a:rPr lang="en-US" dirty="0"/>
            </a:br>
            <a:r>
              <a:rPr lang="en-US" dirty="0"/>
              <a:t>proposal, they offer this kind of intellectual comfort since what is</a:t>
            </a:r>
            <a:br>
              <a:rPr lang="en-US" dirty="0"/>
            </a:br>
            <a:r>
              <a:rPr lang="en-US" b="1" dirty="0"/>
              <a:t>below</a:t>
            </a:r>
            <a:r>
              <a:rPr lang="en-US" dirty="0"/>
              <a:t> is also </a:t>
            </a:r>
            <a:r>
              <a:rPr lang="en-US" b="1" dirty="0"/>
              <a:t>before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2856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28689"/>
            <a:ext cx="11019503" cy="1561998"/>
          </a:xfrm>
        </p:spPr>
        <p:txBody>
          <a:bodyPr>
            <a:normAutofit fontScale="90000"/>
          </a:bodyPr>
          <a:lstStyle/>
          <a:p>
            <a:r>
              <a:rPr lang="en-GB" dirty="0"/>
              <a:t>Bronze of </a:t>
            </a:r>
            <a:r>
              <a:rPr lang="en-GB" dirty="0" err="1"/>
              <a:t>Cassander</a:t>
            </a:r>
            <a:r>
              <a:rPr lang="en-GB" dirty="0"/>
              <a:t>, overstruck on</a:t>
            </a:r>
            <a:r>
              <a:rPr lang="en-US" dirty="0"/>
              <a:t> an earlier Herakles/Bow in bow-case and club issue of Alexander III.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101212" y="1690688"/>
            <a:ext cx="9250926" cy="48102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34065" y="6420465"/>
            <a:ext cx="308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Nomos AG &gt; </a:t>
            </a:r>
            <a:r>
              <a:rPr lang="en-US" dirty="0" err="1"/>
              <a:t>obolos</a:t>
            </a:r>
            <a:r>
              <a:rPr lang="en-US" dirty="0"/>
              <a:t> 27, lot 136</a:t>
            </a:r>
          </a:p>
        </p:txBody>
      </p:sp>
    </p:spTree>
    <p:extLst>
      <p:ext uri="{BB962C8B-B14F-4D97-AF65-F5344CB8AC3E}">
        <p14:creationId xmlns:p14="http://schemas.microsoft.com/office/powerpoint/2010/main" val="15372542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 Overstrikes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hlinkClick r:id="rId2"/>
              </a:rPr>
              <a:t>https://numismatics.org/pocketchange/overstrikes/</a:t>
            </a:r>
            <a:endParaRPr lang="en-US" dirty="0"/>
          </a:p>
          <a:p>
            <a:r>
              <a:rPr lang="en-GB" dirty="0"/>
              <a:t>F. De </a:t>
            </a:r>
            <a:r>
              <a:rPr lang="en-GB" dirty="0" err="1"/>
              <a:t>Callatay</a:t>
            </a:r>
            <a:r>
              <a:rPr lang="en-GB" dirty="0"/>
              <a:t> and D. McDonald, </a:t>
            </a:r>
            <a:r>
              <a:rPr lang="en-GB" i="1" dirty="0"/>
              <a:t>Greek Overstrikes Database,</a:t>
            </a:r>
            <a:r>
              <a:rPr lang="en-GB" dirty="0"/>
              <a:t> Taormina 2015 PPT Presentation</a:t>
            </a:r>
          </a:p>
          <a:p>
            <a:r>
              <a:rPr lang="en-US" dirty="0">
                <a:hlinkClick r:id="rId3"/>
              </a:rPr>
              <a:t>https://donum.numismatics.org/cgi-bin/koha/opac-detail.pl?biblionumber=202132</a:t>
            </a:r>
            <a:r>
              <a:rPr lang="en-US" dirty="0"/>
              <a:t> </a:t>
            </a:r>
          </a:p>
          <a:p>
            <a:r>
              <a:rPr lang="fr-FR" dirty="0"/>
              <a:t>G. Le Rider, “Contremarques et </a:t>
            </a:r>
            <a:r>
              <a:rPr lang="fr-FR" dirty="0" err="1"/>
              <a:t>surfrappes</a:t>
            </a:r>
            <a:r>
              <a:rPr lang="fr-FR" dirty="0"/>
              <a:t> dans l’Antiquité grecque”, in J.-M. </a:t>
            </a:r>
            <a:r>
              <a:rPr lang="fr-FR" dirty="0" err="1"/>
              <a:t>Dentzer</a:t>
            </a:r>
            <a:r>
              <a:rPr lang="fr-FR" dirty="0"/>
              <a:t>, </a:t>
            </a:r>
            <a:r>
              <a:rPr lang="fr-FR" dirty="0" err="1"/>
              <a:t>Ph.Gauthier</a:t>
            </a:r>
            <a:r>
              <a:rPr lang="fr-FR" dirty="0"/>
              <a:t> and T. </a:t>
            </a:r>
            <a:r>
              <a:rPr lang="fr-FR" dirty="0" err="1"/>
              <a:t>Hackens</a:t>
            </a:r>
            <a:r>
              <a:rPr lang="fr-FR" dirty="0"/>
              <a:t> (</a:t>
            </a:r>
            <a:r>
              <a:rPr lang="fr-FR" dirty="0" err="1"/>
              <a:t>eds</a:t>
            </a:r>
            <a:r>
              <a:rPr lang="fr-FR" dirty="0"/>
              <a:t>.), Numismatique antique. Problèmes et méthodes, Nancy-Louvain, 1975, 27-56</a:t>
            </a:r>
          </a:p>
          <a:p>
            <a:r>
              <a:rPr lang="en-US" dirty="0">
                <a:hlinkClick r:id="rId4"/>
              </a:rPr>
              <a:t>https://journals.openedition.org/ashp/1700?lang=fr</a:t>
            </a:r>
            <a:endParaRPr lang="en-US" dirty="0"/>
          </a:p>
          <a:p>
            <a:r>
              <a:rPr lang="fr-FR" dirty="0"/>
              <a:t>François de </a:t>
            </a:r>
            <a:r>
              <a:rPr lang="fr-FR" dirty="0" err="1"/>
              <a:t>Callatay</a:t>
            </a:r>
            <a:r>
              <a:rPr lang="fr-FR" dirty="0"/>
              <a:t>, « Histoire monétaire et financière du monde grec », Annuaire de l'École pratique des hautes études (EPHE), Section des sciences historiques et philologiques [En ligne], 146 | 2015, mis en ligne le 30 septembre 2015, consulté le 29 mars 2023. URL : http://journals.openedition.org/ashp/1700 ; DOI : https://doi.org/10.4000/ashp.1700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7880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813" y="1968909"/>
            <a:ext cx="7246374" cy="362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715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16" y="333067"/>
            <a:ext cx="5556456" cy="1179871"/>
          </a:xfrm>
        </p:spPr>
        <p:txBody>
          <a:bodyPr>
            <a:normAutofit fontScale="90000"/>
          </a:bodyPr>
          <a:lstStyle/>
          <a:p>
            <a:r>
              <a:rPr lang="en-GB" dirty="0"/>
              <a:t>Metapontum overstruck on Corinth</a:t>
            </a:r>
            <a:br>
              <a:rPr lang="en-GB" dirty="0"/>
            </a:br>
            <a:r>
              <a:rPr lang="en-GB" dirty="0"/>
              <a:t>after </a:t>
            </a:r>
            <a:r>
              <a:rPr lang="en-GB" dirty="0" err="1"/>
              <a:t>Kraay</a:t>
            </a:r>
            <a:r>
              <a:rPr lang="en-GB" dirty="0"/>
              <a:t> 1976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092" y="1676104"/>
            <a:ext cx="7285701" cy="40982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722" y="2064489"/>
            <a:ext cx="2418737" cy="4658624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437239" y="333068"/>
            <a:ext cx="6531076" cy="19725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Metapontum overstruck on Corinth</a:t>
            </a:r>
            <a:br>
              <a:rPr lang="en-GB" dirty="0"/>
            </a:br>
            <a:r>
              <a:rPr lang="en-GB"/>
              <a:t>BM 1946,0101.365 and BM RPK,p277A.28.Met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3406" y="3943045"/>
            <a:ext cx="7271722" cy="3014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155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Athenian tokens overstruck on foreign coins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266181"/>
            <a:ext cx="10515600" cy="1310386"/>
          </a:xfrm>
        </p:spPr>
        <p:txBody>
          <a:bodyPr>
            <a:normAutofit/>
          </a:bodyPr>
          <a:lstStyle/>
          <a:p>
            <a:r>
              <a:rPr lang="en-GB" dirty="0"/>
              <a:t>Fourth Century BCE bronze jurors tokens overstruck on </a:t>
            </a:r>
            <a:r>
              <a:rPr lang="en-GB" dirty="0" err="1"/>
              <a:t>Suracusan</a:t>
            </a:r>
            <a:r>
              <a:rPr lang="en-GB" dirty="0"/>
              <a:t> bronzes of the </a:t>
            </a:r>
            <a:r>
              <a:rPr lang="en-GB" dirty="0" err="1"/>
              <a:t>Hippocamp</a:t>
            </a:r>
            <a:r>
              <a:rPr lang="en-GB" dirty="0"/>
              <a:t> series, the same as </a:t>
            </a:r>
            <a:r>
              <a:rPr lang="en-GB" dirty="0" err="1"/>
              <a:t>Svoronos</a:t>
            </a:r>
            <a:r>
              <a:rPr lang="en-GB"/>
              <a:t> 19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747" y="2020037"/>
            <a:ext cx="3082275" cy="2650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7586" y="1899951"/>
            <a:ext cx="3059100" cy="2447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2701" y="2301065"/>
            <a:ext cx="1923525" cy="2006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92409" y="2301065"/>
            <a:ext cx="1900350" cy="1914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77729" y="4390613"/>
            <a:ext cx="1511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Agora B1564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7669768" y="4670637"/>
            <a:ext cx="2205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Muenzkabinett</a:t>
            </a:r>
            <a:r>
              <a:rPr lang="en-GB" dirty="0"/>
              <a:t> 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3783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8025" y="2025446"/>
            <a:ext cx="9583993" cy="1985656"/>
          </a:xfrm>
        </p:spPr>
        <p:txBody>
          <a:bodyPr/>
          <a:lstStyle/>
          <a:p>
            <a:pPr algn="ctr"/>
            <a:r>
              <a:rPr lang="en-GB" dirty="0"/>
              <a:t>Why countermark coins?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6770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5"/>
            <a:ext cx="11353800" cy="1453074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Aigina</a:t>
            </a:r>
            <a:r>
              <a:rPr lang="en-GB" dirty="0"/>
              <a:t>, 580-540</a:t>
            </a:r>
            <a:br>
              <a:rPr lang="en-GB" dirty="0"/>
            </a:br>
            <a:r>
              <a:rPr lang="en-GB" dirty="0"/>
              <a:t>Berlin https://ikmk.smb.museum/object?id=18203108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81" y="1818199"/>
            <a:ext cx="3833482" cy="46760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165" y="1745876"/>
            <a:ext cx="3970856" cy="482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4615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Countermarks on </a:t>
            </a:r>
            <a:r>
              <a:rPr lang="en-GB" dirty="0" err="1"/>
              <a:t>Aiginitan</a:t>
            </a:r>
            <a:r>
              <a:rPr lang="en-GB" dirty="0"/>
              <a:t> coins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9357" y="1373135"/>
            <a:ext cx="4175202" cy="5066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0866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Countermarks on Persian </a:t>
            </a:r>
            <a:r>
              <a:rPr lang="en-GB" dirty="0" err="1"/>
              <a:t>sigloi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5678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Hoard published by </a:t>
            </a:r>
            <a:r>
              <a:rPr lang="en-GB" dirty="0" err="1"/>
              <a:t>Noe</a:t>
            </a:r>
            <a:r>
              <a:rPr lang="en-GB" dirty="0"/>
              <a:t> 1956: mixed hoard of 255 coins: 254 </a:t>
            </a:r>
            <a:r>
              <a:rPr lang="en-GB" dirty="0" err="1"/>
              <a:t>sigloi</a:t>
            </a:r>
            <a:r>
              <a:rPr lang="en-GB" dirty="0"/>
              <a:t> and one </a:t>
            </a:r>
            <a:r>
              <a:rPr lang="en-GB" dirty="0" err="1"/>
              <a:t>croesoeid</a:t>
            </a:r>
            <a:endParaRPr lang="en-GB" dirty="0"/>
          </a:p>
          <a:p>
            <a:r>
              <a:rPr lang="en-US" dirty="0"/>
              <a:t>Large numbers of coins from the same die-combinations and therefore at a close distance of the mint in which they were struck. </a:t>
            </a:r>
          </a:p>
          <a:p>
            <a:r>
              <a:rPr lang="en-US" dirty="0"/>
              <a:t>Most of the coins bear no countermark: The coins would have been recognized as acceptable without the guarantee of the countermark.</a:t>
            </a:r>
          </a:p>
          <a:p>
            <a:r>
              <a:rPr lang="en-US" dirty="0"/>
              <a:t> Of the 254 </a:t>
            </a:r>
            <a:r>
              <a:rPr lang="en-US" dirty="0" err="1"/>
              <a:t>sigloi</a:t>
            </a:r>
            <a:r>
              <a:rPr lang="en-US" dirty="0"/>
              <a:t> in this hoard, only 40 are countermarked. Some of these forty bear more than one countermark, and occasionally the same countermark occurs on more than one of them. </a:t>
            </a:r>
          </a:p>
          <a:p>
            <a:r>
              <a:rPr lang="en-US" dirty="0"/>
              <a:t>If the accepted interpretation of the cause for these countermarks as bankers' signets is the correct one, they must have either a local or personal significance. There seems no good reason why they may not also have been a small-scale "international" banker's signets. But even then they would have had a limited recognition and acceptance, and whatever the signet guaranteed would have been given recognition within a well-defined area. In another hoard a </a:t>
            </a:r>
            <a:r>
              <a:rPr lang="en-US" dirty="0" err="1"/>
              <a:t>siglos</a:t>
            </a:r>
            <a:r>
              <a:rPr lang="en-US" dirty="0"/>
              <a:t> has been found which bore not less than seven of these marks.</a:t>
            </a:r>
          </a:p>
          <a:p>
            <a:r>
              <a:rPr lang="en-GB" dirty="0"/>
              <a:t>Many of the punches: </a:t>
            </a:r>
            <a:r>
              <a:rPr lang="en-GB" dirty="0" err="1"/>
              <a:t>Triskeles</a:t>
            </a:r>
            <a:r>
              <a:rPr lang="en-GB" dirty="0"/>
              <a:t>, which is the </a:t>
            </a:r>
            <a:r>
              <a:rPr lang="en-GB" dirty="0" err="1"/>
              <a:t>parasema</a:t>
            </a:r>
            <a:r>
              <a:rPr lang="en-GB" dirty="0"/>
              <a:t> of Lycia</a:t>
            </a:r>
          </a:p>
          <a:p>
            <a:r>
              <a:rPr lang="en-GB" dirty="0"/>
              <a:t>Cf. http://numismatics.org/digitallibrary/ark:/53695/nnan22025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7645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7319" y="2590491"/>
            <a:ext cx="1200150" cy="12287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9787" y="3105150"/>
            <a:ext cx="352425" cy="647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2697" y="3119437"/>
            <a:ext cx="304800" cy="619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7982" y="3171824"/>
            <a:ext cx="323850" cy="5143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81246" y="3105150"/>
            <a:ext cx="495300" cy="5619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2317" y="3204853"/>
            <a:ext cx="447675" cy="42862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324897" y="9153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Hoard of 255 coins (254 </a:t>
            </a:r>
            <a:r>
              <a:rPr lang="en-GB" dirty="0" err="1"/>
              <a:t>sigloi</a:t>
            </a:r>
            <a:r>
              <a:rPr lang="en-GB" dirty="0"/>
              <a:t> and one </a:t>
            </a:r>
            <a:r>
              <a:rPr lang="en-GB" dirty="0" err="1"/>
              <a:t>Croesoeid</a:t>
            </a:r>
            <a:r>
              <a:rPr lang="en-GB" dirty="0"/>
              <a:t>) (</a:t>
            </a:r>
            <a:r>
              <a:rPr lang="en-GB" dirty="0" err="1"/>
              <a:t>Noe</a:t>
            </a:r>
            <a:r>
              <a:rPr lang="en-GB" dirty="0"/>
              <a:t>, ANSMNM 136, 1956)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600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9136" y="2439731"/>
            <a:ext cx="8640096" cy="1994617"/>
          </a:xfrm>
        </p:spPr>
        <p:txBody>
          <a:bodyPr>
            <a:normAutofit/>
          </a:bodyPr>
          <a:lstStyle/>
          <a:p>
            <a:pPr algn="ctr"/>
            <a:r>
              <a:rPr lang="en-GB" sz="4800" dirty="0"/>
              <a:t>Why overstrike coins?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9477287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Countermarks: The case of Hellenistic Cyclades</a:t>
            </a:r>
            <a:br>
              <a:rPr lang="en-GB" dirty="0"/>
            </a:br>
            <a:r>
              <a:rPr lang="en-GB" sz="3100" dirty="0"/>
              <a:t>by P. </a:t>
            </a:r>
            <a:r>
              <a:rPr lang="en-GB" sz="3100" dirty="0" err="1"/>
              <a:t>Tselekas</a:t>
            </a:r>
            <a:r>
              <a:rPr lang="en-GB" sz="3100" dirty="0"/>
              <a:t> and Ch. </a:t>
            </a:r>
            <a:r>
              <a:rPr lang="en-GB" sz="3100" dirty="0" err="1"/>
              <a:t>Papageorgiadou</a:t>
            </a:r>
            <a:r>
              <a:rPr lang="en-GB" sz="3100" dirty="0"/>
              <a:t> (2008)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Series of </a:t>
            </a:r>
            <a:r>
              <a:rPr lang="en-GB" dirty="0" err="1"/>
              <a:t>countemarked</a:t>
            </a:r>
            <a:r>
              <a:rPr lang="en-GB" dirty="0"/>
              <a:t> coins surviving in large numbers and bearing multiple punches</a:t>
            </a:r>
          </a:p>
          <a:p>
            <a:r>
              <a:rPr lang="en-GB" dirty="0" err="1"/>
              <a:t>Countemarking</a:t>
            </a:r>
            <a:r>
              <a:rPr lang="en-GB" dirty="0"/>
              <a:t> of their own bronzes, countermarking of foreign silver</a:t>
            </a:r>
          </a:p>
          <a:p>
            <a:r>
              <a:rPr lang="en-GB" dirty="0"/>
              <a:t>Providing them the status of ‘legal tender’ </a:t>
            </a:r>
          </a:p>
          <a:p>
            <a:r>
              <a:rPr lang="en-GB" dirty="0"/>
              <a:t>Quick method of ‘re-striking’ coins and putting them ‘afresh’ into circulation</a:t>
            </a:r>
          </a:p>
          <a:p>
            <a:r>
              <a:rPr lang="en-GB" dirty="0"/>
              <a:t>Re-validating the fiduciary coinage as a means of increasing public revenue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2032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Andros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50" y="2339309"/>
            <a:ext cx="7901092" cy="32749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58297" y="5978013"/>
            <a:ext cx="1962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BM 1922,1020.164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3758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923" y="196645"/>
            <a:ext cx="10645877" cy="1494043"/>
          </a:xfrm>
        </p:spPr>
        <p:txBody>
          <a:bodyPr/>
          <a:lstStyle/>
          <a:p>
            <a:r>
              <a:rPr lang="en-GB" dirty="0" err="1"/>
              <a:t>Ios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6816"/>
            <a:ext cx="11387291" cy="4719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79639" y="6184490"/>
            <a:ext cx="2212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BM1840,1226.92</a:t>
            </a:r>
          </a:p>
        </p:txBody>
      </p:sp>
    </p:spTree>
    <p:extLst>
      <p:ext uri="{BB962C8B-B14F-4D97-AF65-F5344CB8AC3E}">
        <p14:creationId xmlns:p14="http://schemas.microsoft.com/office/powerpoint/2010/main" val="13322407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2658" y="365126"/>
            <a:ext cx="9751142" cy="814746"/>
          </a:xfrm>
        </p:spPr>
        <p:txBody>
          <a:bodyPr/>
          <a:lstStyle/>
          <a:p>
            <a:r>
              <a:rPr lang="en-GB" dirty="0"/>
              <a:t>Melos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814" y="943128"/>
            <a:ext cx="12753975" cy="52863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79639" y="6479458"/>
            <a:ext cx="3191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 British Museum: BNK,G.377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7412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119" y="365125"/>
            <a:ext cx="11622614" cy="1325563"/>
          </a:xfrm>
        </p:spPr>
        <p:txBody>
          <a:bodyPr/>
          <a:lstStyle/>
          <a:p>
            <a:r>
              <a:rPr lang="en-GB" dirty="0" err="1"/>
              <a:t>Cistophoric</a:t>
            </a:r>
            <a:r>
              <a:rPr lang="en-GB" dirty="0"/>
              <a:t> countermarks on </a:t>
            </a:r>
            <a:r>
              <a:rPr lang="en-GB" dirty="0" err="1"/>
              <a:t>Pamphylian</a:t>
            </a:r>
            <a:r>
              <a:rPr lang="en-GB" dirty="0"/>
              <a:t> coinage</a:t>
            </a:r>
            <a:br>
              <a:rPr lang="en-GB" dirty="0"/>
            </a:br>
            <a:r>
              <a:rPr lang="en-GB" dirty="0" err="1"/>
              <a:t>Bauslaugh</a:t>
            </a:r>
            <a:r>
              <a:rPr lang="en-GB" dirty="0"/>
              <a:t> 1990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19" y="1987779"/>
            <a:ext cx="5796662" cy="33239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0125" y="1987779"/>
            <a:ext cx="5686746" cy="34383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6400" y="5731933"/>
            <a:ext cx="4733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Phaselis</a:t>
            </a:r>
            <a:r>
              <a:rPr lang="en-GB" dirty="0"/>
              <a:t>                   </a:t>
            </a:r>
            <a:r>
              <a:rPr lang="en-GB" dirty="0" err="1"/>
              <a:t>Aspendus</a:t>
            </a:r>
            <a:r>
              <a:rPr lang="en-GB" dirty="0"/>
              <a:t>                            Side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85467" y="5791200"/>
            <a:ext cx="4483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Side                           </a:t>
            </a:r>
            <a:r>
              <a:rPr lang="en-GB" dirty="0" err="1"/>
              <a:t>Aspendus</a:t>
            </a:r>
            <a:r>
              <a:rPr lang="en-GB" dirty="0"/>
              <a:t>                     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617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091" y="0"/>
            <a:ext cx="7942006" cy="1097433"/>
          </a:xfrm>
        </p:spPr>
        <p:txBody>
          <a:bodyPr>
            <a:normAutofit/>
          </a:bodyPr>
          <a:lstStyle/>
          <a:p>
            <a:r>
              <a:rPr lang="en-GB" sz="3200" dirty="0"/>
              <a:t>Seleucid Countermarks on civic coinages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93" y="908532"/>
            <a:ext cx="4243532" cy="22670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325" y="3275388"/>
            <a:ext cx="4687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PAMPHYLIA, Side, c.205-175 BC </a:t>
            </a:r>
          </a:p>
          <a:p>
            <a:r>
              <a:rPr lang="en-US" sz="1600" dirty="0"/>
              <a:t>AR Tetradrachm, ST–, magistrate. </a:t>
            </a:r>
            <a:r>
              <a:rPr lang="en-US" sz="1600" dirty="0" err="1"/>
              <a:t>Seyrig</a:t>
            </a:r>
            <a:r>
              <a:rPr lang="en-US" sz="1600" dirty="0"/>
              <a:t>, Side 20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5410" y="806768"/>
            <a:ext cx="4549087" cy="23688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01427" y="3225480"/>
            <a:ext cx="4272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Pamphylia, Side, circa 205-175 BC,</a:t>
            </a:r>
          </a:p>
          <a:p>
            <a:r>
              <a:rPr lang="en-US" sz="1600" dirty="0"/>
              <a:t> AR Tetradrachm, SNG France 684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978" y="3972957"/>
            <a:ext cx="4113362" cy="22345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142" y="6258752"/>
            <a:ext cx="75020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Pamphylia, Aspendos, circa 212/11-184/3 BC, </a:t>
            </a:r>
          </a:p>
          <a:p>
            <a:r>
              <a:rPr lang="pt-BR" sz="1600" dirty="0"/>
              <a:t>AR Tetradrachm (29mm, 16.70 g, 12h) Price 2909,</a:t>
            </a:r>
            <a:r>
              <a:rPr lang="en-US" sz="1600" dirty="0"/>
              <a:t> dated CY 27 (circa 186/5 BC)</a:t>
            </a:r>
            <a:r>
              <a:rPr lang="pt-BR" sz="1600" dirty="0"/>
              <a:t> </a:t>
            </a:r>
            <a:endParaRPr lang="en-US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5430" y="3860163"/>
            <a:ext cx="4809046" cy="227905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916291" y="6189127"/>
            <a:ext cx="5045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Pamphylia, </a:t>
            </a:r>
            <a:r>
              <a:rPr lang="en-US" dirty="0" err="1"/>
              <a:t>Perge</a:t>
            </a:r>
            <a:r>
              <a:rPr lang="en-US" dirty="0"/>
              <a:t>, 221/0-189/8 BC, AR Tetradrachm </a:t>
            </a:r>
          </a:p>
          <a:p>
            <a:r>
              <a:rPr lang="en-US" dirty="0"/>
              <a:t>(30mm, 16.0g, 1h), dated CY 33 (ΛΓ = 189/8 BC)</a:t>
            </a:r>
          </a:p>
        </p:txBody>
      </p:sp>
    </p:spTree>
    <p:extLst>
      <p:ext uri="{BB962C8B-B14F-4D97-AF65-F5344CB8AC3E}">
        <p14:creationId xmlns:p14="http://schemas.microsoft.com/office/powerpoint/2010/main" val="18247595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188 BC: Peace of </a:t>
            </a:r>
            <a:r>
              <a:rPr lang="en-US" dirty="0" err="1"/>
              <a:t>Apamea</a:t>
            </a:r>
            <a:r>
              <a:rPr lang="en-US" dirty="0"/>
              <a:t>; Antiochus III is forced to pay tribute to Rome (1000 silver talents annually), and his son Antiochus IV Epiphanes is given as a hostage to Rome</a:t>
            </a:r>
          </a:p>
          <a:p>
            <a:r>
              <a:rPr lang="en-GB" dirty="0"/>
              <a:t>Seleucid countermarks</a:t>
            </a:r>
          </a:p>
          <a:p>
            <a:r>
              <a:rPr lang="en-GB" dirty="0"/>
              <a:t>Countermarked coins found in the Seleucid </a:t>
            </a:r>
            <a:r>
              <a:rPr lang="en-GB" dirty="0" err="1"/>
              <a:t>Levante</a:t>
            </a:r>
            <a:endParaRPr lang="en-US" dirty="0"/>
          </a:p>
          <a:p>
            <a:r>
              <a:rPr lang="en-US" dirty="0"/>
              <a:t>Countermarks granted </a:t>
            </a:r>
            <a:r>
              <a:rPr lang="en-US" dirty="0" err="1"/>
              <a:t>Pamphylian</a:t>
            </a:r>
            <a:r>
              <a:rPr lang="en-US" dirty="0"/>
              <a:t> tetradrachms the right to circulate in the Seleucid Kingdom </a:t>
            </a:r>
          </a:p>
          <a:p>
            <a:r>
              <a:rPr lang="en-US" sz="1600" dirty="0"/>
              <a:t>https://www.sullacoins.com/post/between-the-seleucid-and-attalid-kingdom</a:t>
            </a:r>
          </a:p>
        </p:txBody>
      </p:sp>
    </p:spTree>
    <p:extLst>
      <p:ext uri="{BB962C8B-B14F-4D97-AF65-F5344CB8AC3E}">
        <p14:creationId xmlns:p14="http://schemas.microsoft.com/office/powerpoint/2010/main" val="33861561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Countermarks: the case of Roman Provincial Coins</a:t>
            </a:r>
            <a:br>
              <a:rPr lang="en-GB" dirty="0"/>
            </a:br>
            <a:r>
              <a:rPr lang="en-GB" sz="3600" dirty="0"/>
              <a:t>by C. </a:t>
            </a:r>
            <a:r>
              <a:rPr lang="en-GB" sz="3600" dirty="0" err="1"/>
              <a:t>Howgego</a:t>
            </a:r>
            <a:r>
              <a:rPr lang="en-GB" sz="3600" dirty="0"/>
              <a:t> (1985)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22090"/>
            <a:ext cx="10744200" cy="3954873"/>
          </a:xfrm>
        </p:spPr>
        <p:txBody>
          <a:bodyPr>
            <a:normAutofit/>
          </a:bodyPr>
          <a:lstStyle/>
          <a:p>
            <a:r>
              <a:rPr lang="en-GB" dirty="0"/>
              <a:t>800 different varieties of countermarks</a:t>
            </a:r>
          </a:p>
          <a:p>
            <a:r>
              <a:rPr lang="en-US" dirty="0"/>
              <a:t>Necessity to re-validate worn, obsolete or unusual coins for circulation in areas where regular coinage was scarce</a:t>
            </a:r>
          </a:p>
          <a:p>
            <a:r>
              <a:rPr lang="en-US" dirty="0"/>
              <a:t> Changing political realities were expressed by making revisions to the circulating coinage: countermarks applied during the tumultuous reign of Nero and subsequent civil unrest and the politically motivated re-validations of the </a:t>
            </a:r>
            <a:r>
              <a:rPr lang="en-US" dirty="0" err="1"/>
              <a:t>Severan</a:t>
            </a:r>
            <a:r>
              <a:rPr lang="en-US" dirty="0"/>
              <a:t> period in the struggles for legitimacy of family members or power usurper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8525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910" y="365125"/>
            <a:ext cx="10527890" cy="2161765"/>
          </a:xfrm>
        </p:spPr>
        <p:txBody>
          <a:bodyPr>
            <a:noAutofit/>
          </a:bodyPr>
          <a:lstStyle/>
          <a:p>
            <a:r>
              <a:rPr lang="en-US" sz="2400" dirty="0"/>
              <a:t>MYSIA, Pergamum. Caracalla. 198-217 AD. Æ Medallion (44mm, 43.27 g, 6h). Julius </a:t>
            </a:r>
            <a:r>
              <a:rPr lang="en-US" sz="2400" dirty="0" err="1"/>
              <a:t>Anthemus</a:t>
            </a:r>
            <a:r>
              <a:rPr lang="en-US" sz="2400" dirty="0"/>
              <a:t>, magistrate. Laureate and cuirassed bust right; 2 c/m: animal suckling child in oval and wreath in circle / Caracalla on horseback advancing right, holding lance, crowned by Nike; before him a trophy with two bound Parthian prisoners. For coin: SNG France 2225; SNG Copenhagen -; for c/m: </a:t>
            </a:r>
            <a:r>
              <a:rPr lang="en-US" sz="2400" dirty="0" err="1"/>
              <a:t>Howgego</a:t>
            </a:r>
            <a:r>
              <a:rPr lang="en-US" sz="2400" dirty="0"/>
              <a:t> 318 and 480.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6723" y="2615381"/>
            <a:ext cx="7277159" cy="335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884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213" y="917790"/>
            <a:ext cx="10515600" cy="1325563"/>
          </a:xfrm>
        </p:spPr>
        <p:txBody>
          <a:bodyPr/>
          <a:lstStyle/>
          <a:p>
            <a:r>
              <a:rPr lang="en-GB" dirty="0"/>
              <a:t>Why overstrike coins?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837" y="2604748"/>
            <a:ext cx="10673316" cy="182824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dirty="0"/>
              <a:t> </a:t>
            </a:r>
            <a:r>
              <a:rPr lang="en-US" sz="3600" dirty="0"/>
              <a:t>The necessity of altering the area of circulation of a certain coinage could be the main factor</a:t>
            </a:r>
          </a:p>
          <a:p>
            <a:pPr algn="ctr"/>
            <a:r>
              <a:rPr lang="en-GB" sz="3600" dirty="0"/>
              <a:t>Local shortages of small change</a:t>
            </a:r>
          </a:p>
          <a:p>
            <a:pPr algn="ctr"/>
            <a:r>
              <a:rPr lang="en-GB" sz="3600" dirty="0"/>
              <a:t>Wear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93081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3896" y="4935793"/>
            <a:ext cx="10409903" cy="1241169"/>
          </a:xfrm>
        </p:spPr>
        <p:txBody>
          <a:bodyPr/>
          <a:lstStyle/>
          <a:p>
            <a:r>
              <a:rPr lang="en-GB" dirty="0"/>
              <a:t>British Museum, 1858,1124.35</a:t>
            </a:r>
          </a:p>
          <a:p>
            <a:r>
              <a:rPr lang="en-GB" dirty="0" err="1"/>
              <a:t>Gortyna</a:t>
            </a:r>
            <a:r>
              <a:rPr lang="en-GB" dirty="0"/>
              <a:t> on a coin of Cyrene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863" y="365125"/>
            <a:ext cx="3853631" cy="42419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6795" y="473267"/>
            <a:ext cx="4030251" cy="423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017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65125"/>
            <a:ext cx="110490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Late Alexanders of </a:t>
            </a:r>
            <a:r>
              <a:rPr lang="en-US" dirty="0" err="1"/>
              <a:t>Mesembria</a:t>
            </a:r>
            <a:r>
              <a:rPr lang="en-US" dirty="0"/>
              <a:t>, overstruck on Lysimachus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920" y="5999971"/>
            <a:ext cx="10515600" cy="1162511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Late Alexanders of </a:t>
            </a:r>
            <a:r>
              <a:rPr lang="en-GB" dirty="0" err="1"/>
              <a:t>Mesembria</a:t>
            </a:r>
            <a:r>
              <a:rPr lang="en-GB" dirty="0"/>
              <a:t>, overstruck on Lysimachus</a:t>
            </a:r>
          </a:p>
          <a:p>
            <a:r>
              <a:rPr lang="en-US" dirty="0"/>
              <a:t>https://vilmarnumismatics.com/product/alexander-the-great-silver-tetradrachm-extremely-rare-emission-of-mesembria-overstruck-on-a-lysimachus-tetradrachm-vf-ngc-graded-greek-coin-inv-18132/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8952" y="2495379"/>
            <a:ext cx="3141413" cy="30723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7770" y="2493329"/>
            <a:ext cx="3143509" cy="30743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9461" y="1206904"/>
            <a:ext cx="2543175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91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Tarsus, Cilicia,</a:t>
            </a:r>
            <a:br>
              <a:rPr lang="en-GB" dirty="0"/>
            </a:br>
            <a:r>
              <a:rPr lang="en-GB" dirty="0" err="1"/>
              <a:t>Siglos</a:t>
            </a:r>
            <a:r>
              <a:rPr lang="en-GB" dirty="0"/>
              <a:t> in the name of </a:t>
            </a:r>
            <a:r>
              <a:rPr lang="en-GB" dirty="0" err="1"/>
              <a:t>Tarkumuwa</a:t>
            </a:r>
            <a:r>
              <a:rPr lang="en-GB" dirty="0"/>
              <a:t>, overstruck on Side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9360" y="5313679"/>
            <a:ext cx="10124440" cy="863283"/>
          </a:xfrm>
        </p:spPr>
        <p:txBody>
          <a:bodyPr/>
          <a:lstStyle/>
          <a:p>
            <a:r>
              <a:rPr lang="en-US" dirty="0"/>
              <a:t>SNG Berry, n° 1294; Classical Numismatic Group, 27, 29 Sept. 1993, 683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085" y="2041245"/>
            <a:ext cx="5306262" cy="27832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340" y="2041245"/>
            <a:ext cx="5099660" cy="243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760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916" y="580103"/>
            <a:ext cx="4591665" cy="1582994"/>
          </a:xfrm>
        </p:spPr>
        <p:txBody>
          <a:bodyPr>
            <a:normAutofit fontScale="90000"/>
          </a:bodyPr>
          <a:lstStyle/>
          <a:p>
            <a:r>
              <a:rPr lang="en-GB" dirty="0"/>
              <a:t>AE of Athens overstruck on Macedonian Regal bronzes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928852"/>
            <a:ext cx="10515600" cy="788886"/>
          </a:xfrm>
        </p:spPr>
        <p:txBody>
          <a:bodyPr/>
          <a:lstStyle/>
          <a:p>
            <a:r>
              <a:rPr lang="en-GB" dirty="0"/>
              <a:t>Kroll 1993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6002" y="0"/>
            <a:ext cx="1409700" cy="25812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128" y="2803960"/>
            <a:ext cx="11639550" cy="284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987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Roman </a:t>
            </a:r>
            <a:r>
              <a:rPr lang="en-GB" dirty="0" err="1"/>
              <a:t>Sextans</a:t>
            </a:r>
            <a:r>
              <a:rPr lang="en-GB" dirty="0"/>
              <a:t> on </a:t>
            </a:r>
            <a:r>
              <a:rPr lang="en-GB" dirty="0" err="1"/>
              <a:t>Napolitan</a:t>
            </a:r>
            <a:r>
              <a:rPr lang="en-GB" dirty="0"/>
              <a:t> Bronze coin</a:t>
            </a:r>
            <a:br>
              <a:rPr lang="en-GB" dirty="0"/>
            </a:br>
            <a:r>
              <a:rPr lang="en-GB" dirty="0"/>
              <a:t> ANS 2015.20.2032.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0935" y="1913972"/>
            <a:ext cx="7510130" cy="34734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40648" y="5610691"/>
            <a:ext cx="89684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Second Punic War, mint of </a:t>
            </a:r>
            <a:r>
              <a:rPr lang="en-US" dirty="0" err="1"/>
              <a:t>Minturnae</a:t>
            </a:r>
            <a:endParaRPr lang="en-US" dirty="0"/>
          </a:p>
          <a:p>
            <a:r>
              <a:rPr lang="en-US" dirty="0"/>
              <a:t>While the weight of these pseudo-Roman issues differed from the official Roman production, </a:t>
            </a:r>
          </a:p>
          <a:p>
            <a:r>
              <a:rPr lang="en-US" dirty="0"/>
              <a:t>the types on them made their value immediately recognizable to users.</a:t>
            </a:r>
          </a:p>
        </p:txBody>
      </p:sp>
    </p:spTree>
    <p:extLst>
      <p:ext uri="{BB962C8B-B14F-4D97-AF65-F5344CB8AC3E}">
        <p14:creationId xmlns:p14="http://schemas.microsoft.com/office/powerpoint/2010/main" val="2820406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1379</Words>
  <Application>Microsoft Office PowerPoint</Application>
  <PresentationFormat>Widescreen</PresentationFormat>
  <Paragraphs>114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Office Theme</vt:lpstr>
      <vt:lpstr>Thème Office</vt:lpstr>
      <vt:lpstr>Overstrikes and Countermarks</vt:lpstr>
      <vt:lpstr>Overstrikes are a great source for the numismatist. In a world of research which rarely allows one to be 100% confident in any proposal, they offer this kind of intellectual comfort since what is below is also before.</vt:lpstr>
      <vt:lpstr>Why overstrike coins?</vt:lpstr>
      <vt:lpstr>Why overstrike coins?</vt:lpstr>
      <vt:lpstr>PowerPoint Presentation</vt:lpstr>
      <vt:lpstr>Late Alexanders of Mesembria, overstruck on Lysimachus </vt:lpstr>
      <vt:lpstr>Tarsus, Cilicia, Siglos in the name of Tarkumuwa, overstruck on Side</vt:lpstr>
      <vt:lpstr>AE of Athens overstruck on Macedonian Regal bronzes</vt:lpstr>
      <vt:lpstr>Roman Sextans on Napolitan Bronze coin  ANS 2015.20.2032.</vt:lpstr>
      <vt:lpstr>PowerPoint Presentation</vt:lpstr>
      <vt:lpstr>PowerPoint Presentation</vt:lpstr>
      <vt:lpstr>PowerPoint Presentation</vt:lpstr>
      <vt:lpstr>Cistophorus of Ephesus struck over a Macedonian I  Meris</vt:lpstr>
      <vt:lpstr>Quaestor Aesilas struck on a Thasian Tetradrachm</vt:lpstr>
      <vt:lpstr>Issued by the Roman quaestor Gaius Publilius either after 168 BC either after 148 BC, is clearly struck over a Silenus/ D ΜΑΚΕΔΟΝΩΝ issue.</vt:lpstr>
      <vt:lpstr>Greek Overstrikes Database by F. de Callatay and D. McDonald:  The GOD database</vt:lpstr>
      <vt:lpstr>PowerPoint Presentation</vt:lpstr>
      <vt:lpstr>Overstrikes on silver, overstrikes on bronze</vt:lpstr>
      <vt:lpstr>PowerPoint Presentation</vt:lpstr>
      <vt:lpstr>Bronze of Cassander, overstruck on an earlier Herakles/Bow in bow-case and club issue of Alexander III.</vt:lpstr>
      <vt:lpstr>On Overstrikes</vt:lpstr>
      <vt:lpstr>PowerPoint Presentation</vt:lpstr>
      <vt:lpstr>Metapontum overstruck on Corinth after Kraay 1976</vt:lpstr>
      <vt:lpstr>Athenian tokens overstruck on foreign coins</vt:lpstr>
      <vt:lpstr>Why countermark coins?</vt:lpstr>
      <vt:lpstr>Aigina, 580-540 Berlin https://ikmk.smb.museum/object?id=18203108</vt:lpstr>
      <vt:lpstr>Countermarks on Aiginitan coins</vt:lpstr>
      <vt:lpstr>Countermarks on Persian sigloi</vt:lpstr>
      <vt:lpstr>PowerPoint Presentation</vt:lpstr>
      <vt:lpstr>Countermarks: The case of Hellenistic Cyclades by P. Tselekas and Ch. Papageorgiadou (2008)</vt:lpstr>
      <vt:lpstr>Andros</vt:lpstr>
      <vt:lpstr>Ios</vt:lpstr>
      <vt:lpstr>Melos</vt:lpstr>
      <vt:lpstr>Cistophoric countermarks on Pamphylian coinage Bauslaugh 1990 </vt:lpstr>
      <vt:lpstr>Seleucid Countermarks on civic coinages</vt:lpstr>
      <vt:lpstr>PowerPoint Presentation</vt:lpstr>
      <vt:lpstr>Countermarks: the case of Roman Provincial Coins by C. Howgego (1985)</vt:lpstr>
      <vt:lpstr>MYSIA, Pergamum. Caracalla. 198-217 AD. Æ Medallion (44mm, 43.27 g, 6h). Julius Anthemus, magistrate. Laureate and cuirassed bust right; 2 c/m: animal suckling child in oval and wreath in circle / Caracalla on horseback advancing right, holding lance, crowned by Nike; before him a trophy with two bound Parthian prisoners. For coin: SNG France 2225; SNG Copenhagen -; for c/m: Howgego 318 and 480.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Overstrikes and Countermarks</dc:title>
  <dc:creator>Dell</dc:creator>
  <cp:lastModifiedBy>Dell</cp:lastModifiedBy>
  <cp:revision>43</cp:revision>
  <dcterms:created xsi:type="dcterms:W3CDTF">2023-03-29T18:07:57Z</dcterms:created>
  <dcterms:modified xsi:type="dcterms:W3CDTF">2025-03-15T06:36:47Z</dcterms:modified>
</cp:coreProperties>
</file>