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3" r:id="rId4"/>
    <p:sldId id="264" r:id="rId5"/>
    <p:sldId id="265" r:id="rId6"/>
    <p:sldId id="266" r:id="rId7"/>
    <p:sldId id="257" r:id="rId8"/>
    <p:sldId id="267" r:id="rId9"/>
    <p:sldId id="258" r:id="rId10"/>
    <p:sldId id="259" r:id="rId11"/>
    <p:sldId id="260" r:id="rId12"/>
    <p:sldId id="261" r:id="rId13"/>
    <p:sldId id="283" r:id="rId14"/>
    <p:sldId id="284" r:id="rId15"/>
    <p:sldId id="285" r:id="rId16"/>
    <p:sldId id="286" r:id="rId17"/>
    <p:sldId id="262" r:id="rId18"/>
    <p:sldId id="268" r:id="rId19"/>
    <p:sldId id="270" r:id="rId20"/>
    <p:sldId id="287" r:id="rId21"/>
    <p:sldId id="288" r:id="rId22"/>
    <p:sldId id="269" r:id="rId23"/>
    <p:sldId id="295" r:id="rId24"/>
    <p:sldId id="296" r:id="rId25"/>
    <p:sldId id="289" r:id="rId26"/>
    <p:sldId id="290" r:id="rId27"/>
    <p:sldId id="291" r:id="rId28"/>
    <p:sldId id="293" r:id="rId29"/>
    <p:sldId id="292" r:id="rId30"/>
    <p:sldId id="294" r:id="rId31"/>
    <p:sldId id="271" r:id="rId32"/>
    <p:sldId id="272" r:id="rId33"/>
    <p:sldId id="273" r:id="rId34"/>
    <p:sldId id="274" r:id="rId35"/>
    <p:sldId id="275" r:id="rId36"/>
    <p:sldId id="276" r:id="rId37"/>
    <p:sldId id="277" r:id="rId38"/>
    <p:sldId id="297" r:id="rId39"/>
    <p:sldId id="298" r:id="rId40"/>
    <p:sldId id="299" r:id="rId41"/>
    <p:sldId id="301" r:id="rId42"/>
    <p:sldId id="300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118E2-32C8-460E-9ADB-621B36DB1023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DBAF-52CB-4A8E-847F-AD06C6E7F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569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118E2-32C8-460E-9ADB-621B36DB1023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DBAF-52CB-4A8E-847F-AD06C6E7F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092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118E2-32C8-460E-9ADB-621B36DB1023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DBAF-52CB-4A8E-847F-AD06C6E7F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9806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7D0B1B0-3431-4B99-8ADB-23A255F38104}" type="slidenum">
              <a:rPr lang="el-GR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l-G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2330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BC1F728-4411-4D62-8DAD-0F3B0DB02503}" type="slidenum">
              <a:rPr lang="el-GR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l-G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697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9315D80-EA03-4F2B-BFEA-CDDA52E45D91}" type="slidenum">
              <a:rPr lang="el-GR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l-G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244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972477E-F0D9-419C-9D52-87BBB817270E}" type="slidenum">
              <a:rPr lang="el-GR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l-G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6788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FEA1D90-E3DB-4B3E-9E9C-480DC9098ED8}" type="slidenum">
              <a:rPr lang="el-GR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l-G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3874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972B135-A3B8-4A4C-B405-AFC9BDFFB2B6}" type="slidenum">
              <a:rPr lang="el-GR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l-G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4244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81AAB5-0D5A-424F-B68C-46C91EA200C0}" type="slidenum">
              <a:rPr lang="el-GR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l-G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3229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E60E99B-FE7F-4559-A946-1D51B2730846}" type="slidenum">
              <a:rPr lang="el-GR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l-G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261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118E2-32C8-460E-9ADB-621B36DB1023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DBAF-52CB-4A8E-847F-AD06C6E7F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5283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A3B2F43-127B-498E-B3C3-3B22C763AED6}" type="slidenum">
              <a:rPr lang="el-GR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l-G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9260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5EF1941-5BE4-49C3-AB15-EE5327128136}" type="slidenum">
              <a:rPr lang="el-GR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l-G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3510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601C8DA-7EBF-4A7B-8764-FED1B708BBD2}" type="slidenum">
              <a:rPr lang="el-GR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l-G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56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118E2-32C8-460E-9ADB-621B36DB1023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DBAF-52CB-4A8E-847F-AD06C6E7F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904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118E2-32C8-460E-9ADB-621B36DB1023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DBAF-52CB-4A8E-847F-AD06C6E7F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698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118E2-32C8-460E-9ADB-621B36DB1023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DBAF-52CB-4A8E-847F-AD06C6E7F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358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118E2-32C8-460E-9ADB-621B36DB1023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DBAF-52CB-4A8E-847F-AD06C6E7F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52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118E2-32C8-460E-9ADB-621B36DB1023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DBAF-52CB-4A8E-847F-AD06C6E7F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301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118E2-32C8-460E-9ADB-621B36DB1023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DBAF-52CB-4A8E-847F-AD06C6E7F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134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118E2-32C8-460E-9ADB-621B36DB1023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DBAF-52CB-4A8E-847F-AD06C6E7F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464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118E2-32C8-460E-9ADB-621B36DB1023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BDBAF-52CB-4A8E-847F-AD06C6E7F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142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Κάντε κλικ για να επεξεργαστείτε τον τίτλο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altLang="en-US"/>
              <a:t>Δεύτερου επιπέδου</a:t>
            </a:r>
          </a:p>
          <a:p>
            <a:pPr lvl="2"/>
            <a:r>
              <a:rPr lang="el-GR" altLang="en-US"/>
              <a:t>Τρίτου επιπέδου</a:t>
            </a:r>
          </a:p>
          <a:p>
            <a:pPr lvl="3"/>
            <a:r>
              <a:rPr lang="el-GR" altLang="en-US"/>
              <a:t>Τέταρτου επιπέδου</a:t>
            </a:r>
          </a:p>
          <a:p>
            <a:pPr lvl="4"/>
            <a:r>
              <a:rPr lang="el-GR" altLang="en-US"/>
              <a:t>Πέμπτου επιπέδου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l-G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B61CF3B-21F4-4030-80CD-C1EF3E3E27D5}" type="slidenum">
              <a:rPr lang="el-GR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l-G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208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Ptolemy I and Ptolemy II</a:t>
            </a:r>
            <a:br>
              <a:rPr lang="en-GB" dirty="0"/>
            </a:br>
            <a:r>
              <a:rPr lang="en-GB" dirty="0"/>
              <a:t>Coinage and Politics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Mairi Gkikaki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783" y="341380"/>
            <a:ext cx="3822523" cy="13778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783" y="5814866"/>
            <a:ext cx="7291448" cy="6950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913" y="4715836"/>
            <a:ext cx="1274174" cy="1268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5397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963561" y="1130709"/>
            <a:ext cx="5171768" cy="1573161"/>
          </a:xfrm>
        </p:spPr>
        <p:txBody>
          <a:bodyPr/>
          <a:lstStyle/>
          <a:p>
            <a:pPr eaLnBrk="1" hangingPunct="1"/>
            <a:r>
              <a:rPr lang="el-GR" altLang="en-US" sz="2400" dirty="0"/>
              <a:t>ΑΛΕΞΑΝΔΡΕΙΟΝ ΠΤΟΛΕΜΑΙΟΥ = </a:t>
            </a:r>
            <a:br>
              <a:rPr lang="de-DE" altLang="en-US" sz="2400" dirty="0"/>
            </a:br>
            <a:r>
              <a:rPr lang="de-DE" altLang="en-US" sz="2400" dirty="0"/>
              <a:t>Ptolem</a:t>
            </a:r>
            <a:r>
              <a:rPr lang="de-DE" altLang="en-US" sz="2400" dirty="0">
                <a:solidFill>
                  <a:srgbClr val="000000"/>
                </a:solidFill>
              </a:rPr>
              <a:t>y</a:t>
            </a:r>
            <a:r>
              <a:rPr lang="de-DE" altLang="en-US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’</a:t>
            </a:r>
            <a:r>
              <a:rPr lang="de-DE" altLang="en-US" sz="2400" dirty="0"/>
              <a:t>s coin in Alexandreia or Ptolemy</a:t>
            </a:r>
            <a:r>
              <a:rPr lang="de-DE" altLang="en-US" sz="2400" dirty="0">
                <a:cs typeface="Times New Roman" panose="02020603050405020304" pitchFamily="18" charset="0"/>
              </a:rPr>
              <a:t>’s coin </a:t>
            </a:r>
            <a:r>
              <a:rPr lang="de-DE" altLang="en-US" sz="2400" dirty="0"/>
              <a:t>of Alexander</a:t>
            </a:r>
            <a:endParaRPr lang="el-GR" altLang="en-US" sz="2400" dirty="0"/>
          </a:p>
        </p:txBody>
      </p:sp>
      <p:pic>
        <p:nvPicPr>
          <p:cNvPr id="51203" name="Picture 3" descr="img0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5033" y="725570"/>
            <a:ext cx="2810080" cy="5522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93593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en-US" dirty="0"/>
              <a:t>Ca. 310 BCE </a:t>
            </a:r>
            <a:br>
              <a:rPr lang="de-DE" altLang="en-US" dirty="0"/>
            </a:br>
            <a:r>
              <a:rPr lang="de-DE" altLang="en-US" dirty="0"/>
              <a:t>Financial Reform in Egypt: 9 % reduction in weight</a:t>
            </a:r>
            <a:endParaRPr lang="el-GR" altLang="en-US" dirty="0"/>
          </a:p>
        </p:txBody>
      </p:sp>
      <p:pic>
        <p:nvPicPr>
          <p:cNvPr id="52227" name="Picture 3" descr="img0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815" y="2283543"/>
            <a:ext cx="1778154" cy="3394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8" name="Picture 4" descr="img0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328907"/>
            <a:ext cx="1831424" cy="3495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3016045" y="3565095"/>
            <a:ext cx="265829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dirty="0">
                <a:cs typeface="Times New Roman" panose="02020603050405020304" pitchFamily="18" charset="0"/>
              </a:rPr>
              <a:t>“</a:t>
            </a:r>
            <a:r>
              <a:rPr lang="de-DE" altLang="en-US" dirty="0"/>
              <a:t>New</a:t>
            </a:r>
            <a:r>
              <a:rPr lang="de-DE" altLang="en-US" dirty="0">
                <a:cs typeface="Times New Roman" panose="02020603050405020304" pitchFamily="18" charset="0"/>
              </a:rPr>
              <a:t>”</a:t>
            </a:r>
            <a:r>
              <a:rPr lang="de-DE" altLang="en-US" dirty="0"/>
              <a:t> Tetradrachm</a:t>
            </a:r>
          </a:p>
          <a:p>
            <a:pPr eaLnBrk="1" hangingPunct="1"/>
            <a:r>
              <a:rPr lang="de-DE" altLang="en-US" dirty="0"/>
              <a:t>Ca. 15,70 g</a:t>
            </a:r>
            <a:endParaRPr lang="el-GR" altLang="en-US" dirty="0"/>
          </a:p>
        </p:txBody>
      </p:sp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8283556" y="2922638"/>
            <a:ext cx="3877296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dirty="0"/>
              <a:t>Sidon: Struck still in 312/11 BCE</a:t>
            </a:r>
          </a:p>
          <a:p>
            <a:pPr eaLnBrk="1" hangingPunct="1"/>
            <a:r>
              <a:rPr lang="de-DE" altLang="en-US" dirty="0"/>
              <a:t> (the 22nd year of the Sidonian era)</a:t>
            </a:r>
          </a:p>
          <a:p>
            <a:pPr eaLnBrk="1" hangingPunct="1"/>
            <a:r>
              <a:rPr lang="de-DE" altLang="en-US" dirty="0"/>
              <a:t>in the Attic Weight standard</a:t>
            </a:r>
          </a:p>
          <a:p>
            <a:pPr eaLnBrk="1" hangingPunct="1"/>
            <a:r>
              <a:rPr lang="de-DE" altLang="en-US" dirty="0"/>
              <a:t>Ca. 17,20 g</a:t>
            </a:r>
            <a:endParaRPr lang="el-GR" altLang="en-US" dirty="0"/>
          </a:p>
        </p:txBody>
      </p:sp>
    </p:spTree>
    <p:extLst>
      <p:ext uri="{BB962C8B-B14F-4D97-AF65-F5344CB8AC3E}">
        <p14:creationId xmlns:p14="http://schemas.microsoft.com/office/powerpoint/2010/main" val="3512521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77" y="393290"/>
            <a:ext cx="10461523" cy="1710814"/>
          </a:xfrm>
        </p:spPr>
        <p:txBody>
          <a:bodyPr/>
          <a:lstStyle/>
          <a:p>
            <a:r>
              <a:rPr lang="en-GB" dirty="0"/>
              <a:t>The </a:t>
            </a:r>
            <a:r>
              <a:rPr lang="en-GB" dirty="0" err="1"/>
              <a:t>Chiliomodi</a:t>
            </a:r>
            <a:r>
              <a:rPr lang="en-GB" dirty="0"/>
              <a:t> Hoard (IGCH 85)</a:t>
            </a:r>
            <a:br>
              <a:rPr lang="en-GB" dirty="0"/>
            </a:br>
            <a:r>
              <a:rPr lang="en-GB" dirty="0"/>
              <a:t>date of deposit: 306 BCE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578" y="2104104"/>
            <a:ext cx="10274386" cy="4142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510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5279" y="2098265"/>
            <a:ext cx="6591300" cy="405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841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426" y="2061899"/>
            <a:ext cx="11208774" cy="3774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736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Ptolemy I, after ca. 304 BCE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1605" y="2767526"/>
            <a:ext cx="2828789" cy="132294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7385" y="2170725"/>
            <a:ext cx="2603244" cy="26181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0629" y="2256719"/>
            <a:ext cx="2365045" cy="24461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97360" y="5285693"/>
            <a:ext cx="2204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ANS 1944.100.79526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38400" y="6204155"/>
            <a:ext cx="5251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8.60g &gt; 7,12 g : Reduction of 17 %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882822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en-US" dirty="0"/>
              <a:t>The final changes: after 300 BCE</a:t>
            </a:r>
          </a:p>
        </p:txBody>
      </p:sp>
      <p:pic>
        <p:nvPicPr>
          <p:cNvPr id="53251" name="Picture 3" descr="PtolIFrHirm218oblin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828801"/>
            <a:ext cx="3689350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2" name="Picture 4" descr="PtolIFrHirm218untlink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905001"/>
            <a:ext cx="3689350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49630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519738" y="620713"/>
            <a:ext cx="4248150" cy="1143000"/>
          </a:xfrm>
        </p:spPr>
        <p:txBody>
          <a:bodyPr/>
          <a:lstStyle/>
          <a:p>
            <a:r>
              <a:rPr lang="en-US" altLang="en-US" sz="3200" dirty="0"/>
              <a:t>Ptolemy I</a:t>
            </a:r>
            <a:endParaRPr lang="el-GR" altLang="en-US" sz="3200" dirty="0"/>
          </a:p>
        </p:txBody>
      </p:sp>
      <p:pic>
        <p:nvPicPr>
          <p:cNvPr id="17412" name="Picture 4" descr="PtolIFrHirm218oblin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133601"/>
            <a:ext cx="3689350" cy="362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 descr="PtolIFrHirm218untlink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209801"/>
            <a:ext cx="3689350" cy="362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5" name="Picture 7" descr="img0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113" y="476251"/>
            <a:ext cx="283210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82848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228600"/>
            <a:ext cx="7772400" cy="1143000"/>
          </a:xfrm>
        </p:spPr>
        <p:txBody>
          <a:bodyPr/>
          <a:lstStyle/>
          <a:p>
            <a:r>
              <a:rPr lang="en-US" altLang="en-US" sz="3600" dirty="0"/>
              <a:t>Portrait: Ptolemy I</a:t>
            </a:r>
            <a:br>
              <a:rPr lang="en-US" altLang="en-US" sz="3600" dirty="0"/>
            </a:br>
            <a:r>
              <a:rPr lang="en-US" altLang="en-US" sz="3600" dirty="0"/>
              <a:t>Paris Louvre A1</a:t>
            </a:r>
            <a:endParaRPr lang="el-GR" altLang="en-US" sz="3600" dirty="0"/>
          </a:p>
        </p:txBody>
      </p:sp>
      <p:pic>
        <p:nvPicPr>
          <p:cNvPr id="18435" name="Picture 3" descr="img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1" y="1524000"/>
            <a:ext cx="6964363" cy="492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21373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Ptolemy’s monetary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Growing autonomy against the prevailing weight standard / </a:t>
            </a:r>
            <a:r>
              <a:rPr lang="en-GB" dirty="0" err="1"/>
              <a:t>curreny</a:t>
            </a:r>
            <a:endParaRPr lang="en-GB" dirty="0"/>
          </a:p>
          <a:p>
            <a:r>
              <a:rPr lang="en-GB" dirty="0"/>
              <a:t>From ca. 310 BCE onwards a separate circulation area is created</a:t>
            </a:r>
          </a:p>
          <a:p>
            <a:r>
              <a:rPr lang="en-GB" dirty="0"/>
              <a:t>Down to 305 BCE attic weight currency was freely imported. Afterwards: establishment of a monopoly for the Ptolemaic currency as a result of deliberate monetary manipulation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20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3600" dirty="0"/>
              <a:t>The </a:t>
            </a:r>
            <a:r>
              <a:rPr lang="en-GB" altLang="en-US" sz="3600" dirty="0" err="1"/>
              <a:t>Diadochs</a:t>
            </a:r>
            <a:endParaRPr lang="el-GR" altLang="en-US" sz="3600" dirty="0"/>
          </a:p>
        </p:txBody>
      </p:sp>
      <p:pic>
        <p:nvPicPr>
          <p:cNvPr id="15363" name="Picture 3" descr="FacesofPowerFig2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8" b="699"/>
          <a:stretch>
            <a:fillRect/>
          </a:stretch>
        </p:blipFill>
        <p:spPr bwMode="auto">
          <a:xfrm>
            <a:off x="1524000" y="1447801"/>
            <a:ext cx="4800600" cy="504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FacesofPowerFig2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447800"/>
            <a:ext cx="4800600" cy="501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71891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</a:t>
            </a:r>
            <a:r>
              <a:rPr lang="en-GB" dirty="0" err="1"/>
              <a:t>explantions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81200"/>
            <a:ext cx="10363200" cy="4724400"/>
          </a:xfrm>
        </p:spPr>
        <p:txBody>
          <a:bodyPr/>
          <a:lstStyle/>
          <a:p>
            <a:r>
              <a:rPr lang="en-GB" dirty="0"/>
              <a:t>Gold to silver at a ratio of 1 to 10 (during Alexander’s reign)</a:t>
            </a:r>
          </a:p>
          <a:p>
            <a:r>
              <a:rPr lang="en-GB" dirty="0"/>
              <a:t>During 320-300 this rose to 1 : 12</a:t>
            </a:r>
          </a:p>
          <a:p>
            <a:r>
              <a:rPr lang="en-GB" dirty="0"/>
              <a:t>A gold </a:t>
            </a:r>
            <a:r>
              <a:rPr lang="en-GB" dirty="0" err="1"/>
              <a:t>pentadrachm</a:t>
            </a:r>
            <a:r>
              <a:rPr lang="en-GB" dirty="0"/>
              <a:t> (5-drachms piece) of 17.85 equalled 60 silver drachms or 15 silver tetradrachms of 14.25g each</a:t>
            </a:r>
          </a:p>
          <a:p>
            <a:r>
              <a:rPr lang="en-GB" dirty="0"/>
              <a:t>During Alexander’s reign one gold </a:t>
            </a:r>
            <a:r>
              <a:rPr lang="en-GB" dirty="0" err="1"/>
              <a:t>stater</a:t>
            </a:r>
            <a:r>
              <a:rPr lang="en-GB" dirty="0"/>
              <a:t> equalled 20 silver drachms</a:t>
            </a:r>
          </a:p>
          <a:p>
            <a:r>
              <a:rPr lang="en-GB" dirty="0"/>
              <a:t>Therefore the gold Ptolemaic </a:t>
            </a:r>
            <a:r>
              <a:rPr lang="en-GB" dirty="0" err="1"/>
              <a:t>stater</a:t>
            </a:r>
            <a:r>
              <a:rPr lang="en-GB" dirty="0"/>
              <a:t> was called </a:t>
            </a:r>
            <a:r>
              <a:rPr lang="en-GB" i="1" dirty="0" err="1"/>
              <a:t>trichryson</a:t>
            </a:r>
            <a:r>
              <a:rPr lang="en-GB" dirty="0"/>
              <a:t> (thrice gold)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922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de-DE" altLang="en-US"/>
          </a:p>
        </p:txBody>
      </p:sp>
      <p:pic>
        <p:nvPicPr>
          <p:cNvPr id="12291" name="Picture 3" descr="img0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286000"/>
            <a:ext cx="3397250" cy="344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img0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362200"/>
            <a:ext cx="3397250" cy="344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02377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Bronze coinage of Ptolemy I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2555" y="5348748"/>
            <a:ext cx="10255045" cy="747251"/>
          </a:xfrm>
        </p:spPr>
        <p:txBody>
          <a:bodyPr/>
          <a:lstStyle/>
          <a:p>
            <a:r>
              <a:rPr lang="en-US" dirty="0"/>
              <a:t>Alexandria, 294 BC 1925.176.130, 14.6g, 27mm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0996" y="1893324"/>
            <a:ext cx="3333750" cy="32956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3060" y="1912374"/>
            <a:ext cx="333375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9204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Magas, governor of Cyrenaica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7429" y="4906301"/>
            <a:ext cx="6169435" cy="975856"/>
          </a:xfrm>
        </p:spPr>
        <p:txBody>
          <a:bodyPr/>
          <a:lstStyle/>
          <a:p>
            <a:r>
              <a:rPr lang="en-US" sz="2800" dirty="0"/>
              <a:t>Cyrene, AR, 6.31g, 282 BC - 261 BCE, ANS1944.100.79531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077" y="2022896"/>
            <a:ext cx="2197816" cy="23924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5269" y="2008055"/>
            <a:ext cx="2194173" cy="24073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0990" y="2022895"/>
            <a:ext cx="2466962" cy="24669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5609" y="2095221"/>
            <a:ext cx="2354945" cy="235494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76980" y="4906299"/>
            <a:ext cx="5344139" cy="80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800" kern="0" dirty="0"/>
              <a:t>Cyrene, AR, 6.76g, 282 BC - 261 BCE 1944.100.79528</a:t>
            </a:r>
          </a:p>
        </p:txBody>
      </p:sp>
    </p:spTree>
    <p:extLst>
      <p:ext uri="{BB962C8B-B14F-4D97-AF65-F5344CB8AC3E}">
        <p14:creationId xmlns:p14="http://schemas.microsoft.com/office/powerpoint/2010/main" val="12548361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Ptolemy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0710" y="5230760"/>
            <a:ext cx="10146890" cy="865239"/>
          </a:xfrm>
        </p:spPr>
        <p:txBody>
          <a:bodyPr/>
          <a:lstStyle/>
          <a:p>
            <a:r>
              <a:rPr lang="en-US" dirty="0"/>
              <a:t>Silver Tetradrachm of Ptolemy II </a:t>
            </a:r>
            <a:r>
              <a:rPr lang="en-US" dirty="0" err="1"/>
              <a:t>Philadelphus</a:t>
            </a:r>
            <a:r>
              <a:rPr lang="en-US" dirty="0"/>
              <a:t>, </a:t>
            </a:r>
            <a:r>
              <a:rPr lang="en-US" dirty="0" err="1"/>
              <a:t>Alexandreia</a:t>
            </a:r>
            <a:r>
              <a:rPr lang="en-US" dirty="0"/>
              <a:t>, 285 BC - 246 BC. 1974.26.5422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5589" y="1647978"/>
            <a:ext cx="3333750" cy="32670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6983" y="1709814"/>
            <a:ext cx="3333750" cy="324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7334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485" y="541161"/>
            <a:ext cx="12077515" cy="1192161"/>
          </a:xfrm>
        </p:spPr>
        <p:txBody>
          <a:bodyPr/>
          <a:lstStyle/>
          <a:p>
            <a:r>
              <a:rPr lang="en-GB" dirty="0"/>
              <a:t>Ptolemy II in Tyre and Sidon</a:t>
            </a:r>
            <a:br>
              <a:rPr lang="en-GB" dirty="0"/>
            </a:br>
            <a:r>
              <a:rPr lang="en-GB" dirty="0"/>
              <a:t>from 261/0 BCE onwards</a:t>
            </a:r>
            <a:r>
              <a:rPr lang="el-GR" dirty="0"/>
              <a:t> (</a:t>
            </a:r>
            <a:r>
              <a:rPr lang="en-GB" dirty="0"/>
              <a:t>regnal year 25 onwards)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5371095"/>
            <a:ext cx="10186219" cy="1465006"/>
          </a:xfrm>
        </p:spPr>
        <p:txBody>
          <a:bodyPr/>
          <a:lstStyle/>
          <a:p>
            <a:r>
              <a:rPr lang="en-GB" dirty="0"/>
              <a:t>Change in the legend: </a:t>
            </a:r>
            <a:r>
              <a:rPr lang="el-GR" dirty="0"/>
              <a:t>ΠΤΟΛΕΜΑΙΟΥ ΣΩΤΗΡΟΣ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8699" y="2078366"/>
            <a:ext cx="2239450" cy="21754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5949" y="2198892"/>
            <a:ext cx="2083238" cy="20713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2304" y="4321791"/>
            <a:ext cx="4607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Silver Tetradrachm of Ptolemy II </a:t>
            </a:r>
            <a:r>
              <a:rPr lang="en-US" dirty="0" err="1"/>
              <a:t>Philadelphus</a:t>
            </a:r>
            <a:r>
              <a:rPr lang="en-US" dirty="0"/>
              <a:t>, </a:t>
            </a:r>
            <a:endParaRPr lang="el-GR" dirty="0"/>
          </a:p>
          <a:p>
            <a:r>
              <a:rPr lang="en-US" dirty="0" err="1"/>
              <a:t>Tyre</a:t>
            </a:r>
            <a:r>
              <a:rPr lang="en-US" dirty="0"/>
              <a:t>, 254 BC - 253 BC. 1944.100.76126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8380" y="2214929"/>
            <a:ext cx="2154677" cy="21669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59753" y="2227910"/>
            <a:ext cx="2054053" cy="20423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30064" y="4574011"/>
            <a:ext cx="33586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Silver </a:t>
            </a:r>
            <a:r>
              <a:rPr lang="en-GB" dirty="0"/>
              <a:t>Tetradrachm</a:t>
            </a:r>
            <a:r>
              <a:rPr lang="en-US" dirty="0"/>
              <a:t>, Sidon, </a:t>
            </a:r>
          </a:p>
          <a:p>
            <a:r>
              <a:rPr lang="en-US" dirty="0"/>
              <a:t>255 BC - 254 BC 1944.100.76179</a:t>
            </a:r>
          </a:p>
        </p:txBody>
      </p:sp>
    </p:spTree>
    <p:extLst>
      <p:ext uri="{BB962C8B-B14F-4D97-AF65-F5344CB8AC3E}">
        <p14:creationId xmlns:p14="http://schemas.microsoft.com/office/powerpoint/2010/main" val="36733134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 the name </a:t>
            </a:r>
            <a:r>
              <a:rPr lang="en-GB" dirty="0" err="1"/>
              <a:t>Arsinoe</a:t>
            </a:r>
            <a:r>
              <a:rPr lang="en-GB" dirty="0"/>
              <a:t> II under Ptolemy II</a:t>
            </a:r>
            <a:br>
              <a:rPr lang="en-GB" dirty="0"/>
            </a:br>
            <a:r>
              <a:rPr lang="en-GB" dirty="0"/>
              <a:t>Minted in Alexandria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5270090"/>
            <a:ext cx="10363200" cy="825910"/>
          </a:xfrm>
        </p:spPr>
        <p:txBody>
          <a:bodyPr/>
          <a:lstStyle/>
          <a:p>
            <a:r>
              <a:rPr lang="pt-BR" dirty="0"/>
              <a:t>Silver Coin, Alexandria, 261 BC - 252 BC 1935.117.1087</a:t>
            </a:r>
          </a:p>
          <a:p>
            <a:r>
              <a:rPr lang="pt-BR" dirty="0"/>
              <a:t>Decardracm, 34.27g, 35mm, 12mm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1564" y="1858757"/>
            <a:ext cx="3333750" cy="33051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4467" y="1853995"/>
            <a:ext cx="3333750" cy="33147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370142" y="2418735"/>
            <a:ext cx="26202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AR </a:t>
            </a:r>
            <a:r>
              <a:rPr lang="en-GB" dirty="0" err="1"/>
              <a:t>decadrachms</a:t>
            </a:r>
            <a:r>
              <a:rPr lang="en-GB" dirty="0"/>
              <a:t> 35,50</a:t>
            </a:r>
          </a:p>
          <a:p>
            <a:r>
              <a:rPr lang="en-GB" dirty="0"/>
              <a:t>AU </a:t>
            </a:r>
            <a:r>
              <a:rPr lang="en-GB" dirty="0" err="1"/>
              <a:t>octadrachms</a:t>
            </a:r>
            <a:r>
              <a:rPr lang="en-GB" dirty="0"/>
              <a:t> 27.80</a:t>
            </a:r>
          </a:p>
          <a:p>
            <a:r>
              <a:rPr lang="en-GB" dirty="0"/>
              <a:t>AR Tetradrachms with the</a:t>
            </a:r>
          </a:p>
          <a:p>
            <a:r>
              <a:rPr lang="en-GB" dirty="0"/>
              <a:t>Same dies as the AU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0431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Decadrachms</a:t>
            </a:r>
            <a:r>
              <a:rPr lang="en-GB" dirty="0"/>
              <a:t> in lettered series</a:t>
            </a:r>
            <a:br>
              <a:rPr lang="en-GB" dirty="0"/>
            </a:br>
            <a:r>
              <a:rPr lang="el-GR" dirty="0"/>
              <a:t>Α, Β, Γ, .... ΑΑ, ΒΒ, ΓΓ 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594" y="5073444"/>
            <a:ext cx="10609006" cy="1022555"/>
          </a:xfrm>
        </p:spPr>
        <p:txBody>
          <a:bodyPr/>
          <a:lstStyle/>
          <a:p>
            <a:r>
              <a:rPr lang="en-US" dirty="0"/>
              <a:t>ANS1964.79.61 and ANS1960.170.412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296" y="2094797"/>
            <a:ext cx="2384630" cy="24459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9926" y="2207607"/>
            <a:ext cx="2286922" cy="22934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3097" y="2119505"/>
            <a:ext cx="2465155" cy="24581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22891" y="2085182"/>
            <a:ext cx="2448232" cy="240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1939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692" y="2040961"/>
            <a:ext cx="3333750" cy="32480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002861"/>
            <a:ext cx="3333750" cy="32861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68129" y="5820697"/>
            <a:ext cx="94179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Gold </a:t>
            </a:r>
            <a:r>
              <a:rPr lang="en-US" sz="2000" dirty="0" err="1"/>
              <a:t>Octadrachm</a:t>
            </a:r>
            <a:r>
              <a:rPr lang="en-US" sz="2000" dirty="0"/>
              <a:t> of Ptolemy II </a:t>
            </a:r>
            <a:r>
              <a:rPr lang="en-US" sz="2000" dirty="0" err="1"/>
              <a:t>Philadelphus</a:t>
            </a:r>
            <a:r>
              <a:rPr lang="en-US" sz="2000" dirty="0"/>
              <a:t>, </a:t>
            </a:r>
            <a:r>
              <a:rPr lang="en-US" sz="2000" dirty="0" err="1"/>
              <a:t>Paphos</a:t>
            </a:r>
            <a:r>
              <a:rPr lang="en-US" sz="2000" dirty="0"/>
              <a:t>, 285 BC - 246 BC. 1944.100.76008</a:t>
            </a:r>
          </a:p>
          <a:p>
            <a:pPr algn="ctr"/>
            <a:r>
              <a:rPr lang="en-GB" sz="2000" dirty="0"/>
              <a:t>27.73, 30mm, 12h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853855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coinage of the Brother Gods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2219" y="4381319"/>
            <a:ext cx="10235381" cy="1209368"/>
          </a:xfrm>
        </p:spPr>
        <p:txBody>
          <a:bodyPr/>
          <a:lstStyle/>
          <a:p>
            <a:r>
              <a:rPr lang="en-GB" dirty="0"/>
              <a:t>AU </a:t>
            </a:r>
            <a:r>
              <a:rPr lang="en-GB" dirty="0" err="1"/>
              <a:t>octadrachm</a:t>
            </a:r>
            <a:r>
              <a:rPr lang="en-GB" dirty="0"/>
              <a:t>, 27,81, 28mm</a:t>
            </a:r>
          </a:p>
          <a:p>
            <a:pPr marL="0" indent="0">
              <a:buNone/>
            </a:pPr>
            <a:r>
              <a:rPr lang="en-US" dirty="0"/>
              <a:t>Alexandria, 282 BC - 272 BC 1956.183.28</a:t>
            </a:r>
          </a:p>
          <a:p>
            <a:pPr marL="0" indent="0">
              <a:buNone/>
            </a:pPr>
            <a:r>
              <a:rPr lang="en-GB" sz="2800" dirty="0"/>
              <a:t>Called a </a:t>
            </a:r>
            <a:r>
              <a:rPr lang="en-GB" sz="2800" dirty="0" err="1"/>
              <a:t>mnaeion</a:t>
            </a:r>
            <a:r>
              <a:rPr lang="en-GB" sz="2800" dirty="0"/>
              <a:t> because of the ratio 1:12.5, the </a:t>
            </a:r>
            <a:r>
              <a:rPr lang="en-GB" sz="2800" dirty="0" err="1"/>
              <a:t>mnaion</a:t>
            </a:r>
            <a:r>
              <a:rPr lang="en-GB" sz="2800" dirty="0"/>
              <a:t> equalled a </a:t>
            </a:r>
            <a:r>
              <a:rPr lang="en-GB" sz="2800" dirty="0" err="1"/>
              <a:t>mna</a:t>
            </a:r>
            <a:r>
              <a:rPr lang="en-GB" sz="2800" dirty="0"/>
              <a:t> of 100 drachms and consequently the gold </a:t>
            </a:r>
            <a:r>
              <a:rPr lang="en-GB" sz="2800" dirty="0" err="1"/>
              <a:t>octadrachm</a:t>
            </a:r>
            <a:r>
              <a:rPr lang="en-GB" sz="2800" dirty="0"/>
              <a:t> was called a </a:t>
            </a:r>
            <a:r>
              <a:rPr lang="en-GB" sz="2800" dirty="0" err="1"/>
              <a:t>pentekontadrachmon</a:t>
            </a:r>
            <a:r>
              <a:rPr lang="en-GB" sz="2800" dirty="0"/>
              <a:t> </a:t>
            </a:r>
            <a:endParaRPr lang="en-US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7887" y="1564377"/>
            <a:ext cx="2596924" cy="25004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1" y="1564377"/>
            <a:ext cx="2488176" cy="2466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138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Philipp III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Arrhidaeus</a:t>
            </a:r>
            <a:endParaRPr lang="el-G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651" name="Picture 3" descr="Morkholm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165" y="1587720"/>
            <a:ext cx="3688070" cy="4489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3109709" y="5974481"/>
            <a:ext cx="157607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Babylon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5706142" y="5974480"/>
            <a:ext cx="151288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Aradus</a:t>
            </a:r>
          </a:p>
        </p:txBody>
      </p:sp>
    </p:spTree>
    <p:extLst>
      <p:ext uri="{BB962C8B-B14F-4D97-AF65-F5344CB8AC3E}">
        <p14:creationId xmlns:p14="http://schemas.microsoft.com/office/powerpoint/2010/main" val="26629914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599"/>
            <a:ext cx="10363200" cy="1641987"/>
          </a:xfrm>
        </p:spPr>
        <p:txBody>
          <a:bodyPr/>
          <a:lstStyle/>
          <a:p>
            <a:r>
              <a:rPr lang="en-US" altLang="en-US" dirty="0" err="1"/>
              <a:t>Zenon</a:t>
            </a:r>
            <a:r>
              <a:rPr lang="en-US" altLang="en-US" dirty="0"/>
              <a:t> Papyrus: </a:t>
            </a:r>
            <a:br>
              <a:rPr lang="en-US" altLang="en-US" dirty="0"/>
            </a:br>
            <a:r>
              <a:rPr lang="en-US" altLang="en-US" dirty="0"/>
              <a:t>a letter, part of a correspondence</a:t>
            </a:r>
            <a:br>
              <a:rPr lang="en-US" altLang="en-US" dirty="0"/>
            </a:br>
            <a:r>
              <a:rPr lang="en-US" altLang="en-US" sz="4000" dirty="0"/>
              <a:t>Persons involved</a:t>
            </a:r>
            <a:endParaRPr lang="el-GR" altLang="en-US" sz="4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644877"/>
            <a:ext cx="10363200" cy="3451122"/>
          </a:xfrm>
        </p:spPr>
        <p:txBody>
          <a:bodyPr/>
          <a:lstStyle/>
          <a:p>
            <a:r>
              <a:rPr lang="en-US" altLang="en-US" dirty="0"/>
              <a:t>Demetrius: </a:t>
            </a:r>
            <a:r>
              <a:rPr lang="en-US" altLang="en-US" dirty="0" err="1"/>
              <a:t>Mintmaster</a:t>
            </a:r>
            <a:r>
              <a:rPr lang="de-DE" altLang="en-US" dirty="0"/>
              <a:t> in Alexandria</a:t>
            </a:r>
          </a:p>
          <a:p>
            <a:r>
              <a:rPr lang="de-DE" altLang="en-US" dirty="0"/>
              <a:t>Apollonius: </a:t>
            </a:r>
            <a:r>
              <a:rPr lang="de-DE" altLang="en-US" i="1" dirty="0"/>
              <a:t>dioiketes</a:t>
            </a:r>
            <a:r>
              <a:rPr lang="de-DE" altLang="en-US" dirty="0"/>
              <a:t>, minister of finance, of Ptolemy II Philadelphus</a:t>
            </a:r>
          </a:p>
          <a:p>
            <a:r>
              <a:rPr lang="de-DE" altLang="en-US" dirty="0"/>
              <a:t>Philaretus (another mintmaster)</a:t>
            </a:r>
            <a:endParaRPr lang="el-GR" altLang="en-US" dirty="0"/>
          </a:p>
        </p:txBody>
      </p:sp>
    </p:spTree>
    <p:extLst>
      <p:ext uri="{BB962C8B-B14F-4D97-AF65-F5344CB8AC3E}">
        <p14:creationId xmlns:p14="http://schemas.microsoft.com/office/powerpoint/2010/main" val="16776201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Zenon Papyrus</a:t>
            </a:r>
            <a:br>
              <a:rPr lang="de-DE" altLang="en-US" dirty="0"/>
            </a:br>
            <a:r>
              <a:rPr lang="de-DE" altLang="en-US" i="1" dirty="0"/>
              <a:t>Re:</a:t>
            </a:r>
            <a:endParaRPr lang="el-GR" altLang="en-US" i="1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altLang="en-US" dirty="0"/>
              <a:t>Difficulties by the implementaion of the king‘s decree Umsetzung eines königlichen Dekrets</a:t>
            </a:r>
          </a:p>
          <a:p>
            <a:r>
              <a:rPr lang="de-DE" altLang="en-US" dirty="0"/>
              <a:t>The </a:t>
            </a:r>
            <a:r>
              <a:rPr lang="de-DE" altLang="en-US" i="1" dirty="0"/>
              <a:t>Trichrysa</a:t>
            </a:r>
            <a:r>
              <a:rPr lang="de-DE" altLang="en-US" dirty="0"/>
              <a:t> must be withdrawn from circulation and replaced by a new gold issue </a:t>
            </a:r>
          </a:p>
          <a:p>
            <a:endParaRPr lang="el-GR" altLang="en-US" dirty="0"/>
          </a:p>
        </p:txBody>
      </p:sp>
    </p:spTree>
    <p:extLst>
      <p:ext uri="{BB962C8B-B14F-4D97-AF65-F5344CB8AC3E}">
        <p14:creationId xmlns:p14="http://schemas.microsoft.com/office/powerpoint/2010/main" val="12149228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The letter is dated:</a:t>
            </a:r>
            <a:endParaRPr lang="el-GR" alt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" y="1981200"/>
            <a:ext cx="12300155" cy="1214284"/>
          </a:xfrm>
        </p:spPr>
        <p:txBody>
          <a:bodyPr/>
          <a:lstStyle/>
          <a:p>
            <a:pPr algn="ctr"/>
            <a:r>
              <a:rPr lang="de-DE" altLang="en-US" dirty="0"/>
              <a:t>15th of the month Gorpiaeus of the year 28 (Ptolemy II regnal year) =</a:t>
            </a:r>
          </a:p>
          <a:p>
            <a:pPr marL="0" indent="0" algn="ctr">
              <a:buNone/>
            </a:pPr>
            <a:r>
              <a:rPr lang="de-DE" altLang="en-US" dirty="0"/>
              <a:t>258/7 BCE</a:t>
            </a:r>
            <a:endParaRPr lang="el-GR" altLang="en-US" dirty="0"/>
          </a:p>
        </p:txBody>
      </p:sp>
    </p:spTree>
    <p:extLst>
      <p:ext uri="{BB962C8B-B14F-4D97-AF65-F5344CB8AC3E}">
        <p14:creationId xmlns:p14="http://schemas.microsoft.com/office/powerpoint/2010/main" val="21336039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/>
              <a:t>Termini Technici</a:t>
            </a:r>
            <a:endParaRPr lang="el-GR" alt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altLang="en-US" dirty="0"/>
              <a:t>Prostagma</a:t>
            </a:r>
          </a:p>
          <a:p>
            <a:r>
              <a:rPr lang="de-DE" altLang="en-US" dirty="0"/>
              <a:t>Epichorion nomisma = The state coinage</a:t>
            </a:r>
          </a:p>
          <a:p>
            <a:r>
              <a:rPr lang="de-DE" altLang="en-US" dirty="0"/>
              <a:t>Ta trichrysa = gold coins of ca. 18 g</a:t>
            </a:r>
          </a:p>
          <a:p>
            <a:r>
              <a:rPr lang="de-DE" altLang="en-US" dirty="0"/>
              <a:t>katergazesthai</a:t>
            </a:r>
            <a:endParaRPr lang="el-GR" altLang="en-US" dirty="0"/>
          </a:p>
        </p:txBody>
      </p:sp>
    </p:spTree>
    <p:extLst>
      <p:ext uri="{BB962C8B-B14F-4D97-AF65-F5344CB8AC3E}">
        <p14:creationId xmlns:p14="http://schemas.microsoft.com/office/powerpoint/2010/main" val="259946011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850" y="833437"/>
            <a:ext cx="10782300" cy="519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411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72373"/>
            <a:ext cx="9891252" cy="6510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7659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/>
              <a:t>Mnaion </a:t>
            </a:r>
            <a:endParaRPr lang="el-GR" altLang="en-US"/>
          </a:p>
        </p:txBody>
      </p:sp>
      <p:pic>
        <p:nvPicPr>
          <p:cNvPr id="6147" name="Picture 3" descr="E:\ZenonPapyrus\TheonAdelph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1" y="2971800"/>
            <a:ext cx="4575175" cy="2211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238539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03123"/>
            <a:ext cx="10363200" cy="1143000"/>
          </a:xfrm>
        </p:spPr>
        <p:txBody>
          <a:bodyPr/>
          <a:lstStyle/>
          <a:p>
            <a:r>
              <a:rPr lang="en-GB" sz="3600" dirty="0"/>
              <a:t>Bronzes of Ptolemy II in eight denominations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55172"/>
            <a:ext cx="10009238" cy="5152105"/>
          </a:xfrm>
        </p:spPr>
        <p:txBody>
          <a:bodyPr/>
          <a:lstStyle/>
          <a:p>
            <a:r>
              <a:rPr lang="en-GB" sz="2800" dirty="0"/>
              <a:t>Theoretical weights</a:t>
            </a:r>
          </a:p>
          <a:p>
            <a:r>
              <a:rPr lang="en-GB" sz="2800" dirty="0"/>
              <a:t>92 (approximates the </a:t>
            </a:r>
            <a:r>
              <a:rPr lang="en-GB" sz="2800" dirty="0" err="1"/>
              <a:t>deben</a:t>
            </a:r>
            <a:r>
              <a:rPr lang="en-GB" sz="2800" dirty="0"/>
              <a:t>) </a:t>
            </a:r>
          </a:p>
          <a:p>
            <a:r>
              <a:rPr lang="en-GB" sz="2800" dirty="0"/>
              <a:t>68</a:t>
            </a:r>
          </a:p>
          <a:p>
            <a:r>
              <a:rPr lang="en-GB" sz="2800" dirty="0"/>
              <a:t>46</a:t>
            </a:r>
          </a:p>
          <a:p>
            <a:r>
              <a:rPr lang="en-GB" sz="2800" dirty="0"/>
              <a:t>22</a:t>
            </a:r>
          </a:p>
          <a:p>
            <a:r>
              <a:rPr lang="en-GB" sz="2800" dirty="0"/>
              <a:t>11</a:t>
            </a:r>
          </a:p>
          <a:p>
            <a:r>
              <a:rPr lang="en-GB" sz="2800" dirty="0"/>
              <a:t>6.8</a:t>
            </a:r>
          </a:p>
          <a:p>
            <a:r>
              <a:rPr lang="en-GB" sz="2800" dirty="0"/>
              <a:t>5.2</a:t>
            </a:r>
          </a:p>
          <a:p>
            <a:r>
              <a:rPr lang="en-GB" sz="2800" dirty="0"/>
              <a:t>3.4</a:t>
            </a:r>
          </a:p>
          <a:p>
            <a:r>
              <a:rPr lang="en-GB" sz="2800" dirty="0"/>
              <a:t>1: 1 ½ : 2 : 3: 6 :12 : 18 : 24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6742905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Ptolemy III </a:t>
            </a:r>
            <a:r>
              <a:rPr lang="en-GB" dirty="0" err="1"/>
              <a:t>Euergetes</a:t>
            </a:r>
            <a:r>
              <a:rPr lang="en-GB"/>
              <a:t> </a:t>
            </a:r>
            <a:br>
              <a:rPr lang="en-GB"/>
            </a:br>
            <a:r>
              <a:rPr lang="en-GB"/>
              <a:t>in </a:t>
            </a:r>
            <a:r>
              <a:rPr lang="en-GB" dirty="0"/>
              <a:t>the name of Berenice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4689986"/>
            <a:ext cx="10363200" cy="1406013"/>
          </a:xfrm>
        </p:spPr>
        <p:txBody>
          <a:bodyPr/>
          <a:lstStyle/>
          <a:p>
            <a:r>
              <a:rPr lang="en-GB" dirty="0"/>
              <a:t>AU </a:t>
            </a:r>
            <a:r>
              <a:rPr lang="en-GB" dirty="0" err="1"/>
              <a:t>decadrachm</a:t>
            </a:r>
            <a:r>
              <a:rPr lang="en-GB" dirty="0"/>
              <a:t>, </a:t>
            </a:r>
            <a:r>
              <a:rPr lang="pl-PL" dirty="0"/>
              <a:t>246 BC - 222 BC</a:t>
            </a:r>
            <a:r>
              <a:rPr lang="en-GB" dirty="0"/>
              <a:t>, ANS </a:t>
            </a:r>
            <a:r>
              <a:rPr lang="pl-PL" dirty="0"/>
              <a:t>1967.152.562</a:t>
            </a:r>
            <a:r>
              <a:rPr lang="en-GB" dirty="0"/>
              <a:t>,</a:t>
            </a:r>
          </a:p>
          <a:p>
            <a:r>
              <a:rPr lang="en-GB" dirty="0"/>
              <a:t>12h, 42,75g, 33mm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9467" y="1813436"/>
            <a:ext cx="2880501" cy="2798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5988" y="1872737"/>
            <a:ext cx="2694998" cy="2679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2040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-242888"/>
            <a:ext cx="11430000" cy="734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142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65006" y="786581"/>
            <a:ext cx="5604132" cy="1273994"/>
          </a:xfrm>
        </p:spPr>
        <p:txBody>
          <a:bodyPr>
            <a:normAutofit/>
          </a:bodyPr>
          <a:lstStyle/>
          <a:p>
            <a:r>
              <a:rPr lang="de-DE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Amphipolis, Alexander III</a:t>
            </a:r>
            <a:br>
              <a:rPr lang="de-DE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Posthum Issue</a:t>
            </a:r>
          </a:p>
        </p:txBody>
      </p:sp>
      <p:pic>
        <p:nvPicPr>
          <p:cNvPr id="3379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1598" y="2411104"/>
            <a:ext cx="6698489" cy="3547243"/>
          </a:xfrm>
        </p:spPr>
      </p:pic>
    </p:spTree>
    <p:extLst>
      <p:ext uri="{BB962C8B-B14F-4D97-AF65-F5344CB8AC3E}">
        <p14:creationId xmlns:p14="http://schemas.microsoft.com/office/powerpoint/2010/main" val="2326637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291" y="384073"/>
            <a:ext cx="9797998" cy="668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39782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hoard of </a:t>
            </a:r>
            <a:r>
              <a:rPr lang="en-US" dirty="0" err="1"/>
              <a:t>Gülnar</a:t>
            </a:r>
            <a:r>
              <a:rPr lang="en-US" dirty="0"/>
              <a:t> in </a:t>
            </a:r>
            <a:r>
              <a:rPr lang="en-US" dirty="0" err="1"/>
              <a:t>Meydancik</a:t>
            </a:r>
            <a:r>
              <a:rPr lang="en-US" dirty="0"/>
              <a:t> Kale</a:t>
            </a:r>
            <a:br>
              <a:rPr lang="en-US" dirty="0"/>
            </a:br>
            <a:r>
              <a:rPr lang="en-US" dirty="0"/>
              <a:t>in Cilicia </a:t>
            </a:r>
            <a:r>
              <a:rPr lang="en-US" dirty="0" err="1"/>
              <a:t>Tracheia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5.000 pieces</a:t>
            </a:r>
          </a:p>
          <a:p>
            <a:r>
              <a:rPr lang="en-GB" dirty="0"/>
              <a:t>2,553 Alexanders</a:t>
            </a:r>
          </a:p>
          <a:p>
            <a:r>
              <a:rPr lang="en-GB" dirty="0"/>
              <a:t>2,158 </a:t>
            </a:r>
            <a:r>
              <a:rPr lang="en-GB" dirty="0" err="1"/>
              <a:t>Ptolemies</a:t>
            </a:r>
            <a:endParaRPr lang="en-GB" dirty="0"/>
          </a:p>
          <a:p>
            <a:r>
              <a:rPr lang="en-GB" dirty="0"/>
              <a:t>504: </a:t>
            </a:r>
            <a:r>
              <a:rPr lang="en-GB" dirty="0" err="1"/>
              <a:t>Lysimach</a:t>
            </a:r>
            <a:r>
              <a:rPr lang="en-GB" dirty="0"/>
              <a:t>, </a:t>
            </a:r>
            <a:r>
              <a:rPr lang="en-GB" dirty="0" err="1"/>
              <a:t>Antigonides</a:t>
            </a:r>
            <a:r>
              <a:rPr lang="en-GB" dirty="0"/>
              <a:t>, </a:t>
            </a:r>
            <a:r>
              <a:rPr lang="en-GB" dirty="0" err="1"/>
              <a:t>Seleucides</a:t>
            </a:r>
            <a:endParaRPr lang="en-GB" dirty="0"/>
          </a:p>
          <a:p>
            <a:endParaRPr lang="en-GB" dirty="0"/>
          </a:p>
          <a:p>
            <a:r>
              <a:rPr lang="en-GB" dirty="0"/>
              <a:t>Deposition date: ca. </a:t>
            </a:r>
            <a:r>
              <a:rPr lang="en-GB"/>
              <a:t>240 BCE</a:t>
            </a:r>
          </a:p>
          <a:p>
            <a:r>
              <a:rPr lang="en-GB"/>
              <a:t>Graffitti</a:t>
            </a:r>
            <a:r>
              <a:rPr lang="en-GB" dirty="0"/>
              <a:t> of proper names</a:t>
            </a:r>
          </a:p>
        </p:txBody>
      </p:sp>
    </p:spTree>
    <p:extLst>
      <p:ext uri="{BB962C8B-B14F-4D97-AF65-F5344CB8AC3E}">
        <p14:creationId xmlns:p14="http://schemas.microsoft.com/office/powerpoint/2010/main" val="4112527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 – Tetradrachme</a:t>
            </a:r>
            <a:br>
              <a:rPr lang="de-DE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Seleucus I in Babylonia</a:t>
            </a:r>
          </a:p>
        </p:txBody>
      </p:sp>
      <p:pic>
        <p:nvPicPr>
          <p:cNvPr id="3686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45989" y="2133600"/>
            <a:ext cx="5110163" cy="2705100"/>
          </a:xfrm>
        </p:spPr>
      </p:pic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3863976" y="5281612"/>
            <a:ext cx="450366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Seleucus I Nicator, 320 – 315 BCE</a:t>
            </a:r>
          </a:p>
          <a:p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364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Ptolemy, Satrap </a:t>
            </a:r>
            <a:endParaRPr lang="el-GR" alt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8131" name="Picture 3" descr="PtolIFrHirm217ob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275" y="1690688"/>
            <a:ext cx="779145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5100478" y="5453361"/>
            <a:ext cx="18165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dirty="0"/>
              <a:t>Ca. 321 BCE</a:t>
            </a:r>
            <a:endParaRPr lang="el-G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80103" y="5915026"/>
            <a:ext cx="31583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Partition of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Triparadisus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Repartition of power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108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7467600" cy="914400"/>
          </a:xfrm>
        </p:spPr>
        <p:txBody>
          <a:bodyPr>
            <a:normAutofit/>
          </a:bodyPr>
          <a:lstStyle/>
          <a:p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Funerary Procession for Alexander the Great</a:t>
            </a:r>
            <a:endParaRPr lang="el-GR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579" name="Picture 3" descr="FacesofPowerFig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1" y="1371601"/>
            <a:ext cx="4429125" cy="473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2803526" y="6365875"/>
            <a:ext cx="446205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 err="1"/>
              <a:t>Diodor</a:t>
            </a:r>
            <a:r>
              <a:rPr lang="en-US" altLang="en-US" dirty="0"/>
              <a:t>, </a:t>
            </a:r>
            <a:r>
              <a:rPr lang="en-US" altLang="en-US" dirty="0" err="1"/>
              <a:t>Bibliotheke</a:t>
            </a:r>
            <a:r>
              <a:rPr lang="en-US" altLang="en-US" dirty="0"/>
              <a:t> </a:t>
            </a:r>
            <a:r>
              <a:rPr lang="en-US" altLang="en-US" dirty="0" err="1"/>
              <a:t>historike</a:t>
            </a:r>
            <a:r>
              <a:rPr lang="en-US" altLang="en-US" dirty="0"/>
              <a:t>  XVIII. 26. 1-28. 4</a:t>
            </a:r>
            <a:endParaRPr lang="el-GR" altLang="en-US" dirty="0"/>
          </a:p>
        </p:txBody>
      </p:sp>
    </p:spTree>
    <p:extLst>
      <p:ext uri="{BB962C8B-B14F-4D97-AF65-F5344CB8AC3E}">
        <p14:creationId xmlns:p14="http://schemas.microsoft.com/office/powerpoint/2010/main" val="1121169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3" descr="PtolIFrHirm217untlin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1581" y="1054510"/>
            <a:ext cx="2743200" cy="523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5" name="Picture 4" descr="PtolIFrHirm217untrech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0748" y="1054510"/>
            <a:ext cx="2647950" cy="523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7467600" cy="914400"/>
          </a:xfrm>
        </p:spPr>
        <p:txBody>
          <a:bodyPr>
            <a:normAutofit/>
          </a:bodyPr>
          <a:lstStyle/>
          <a:p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of a new reverse: ca. 314BCE</a:t>
            </a:r>
            <a:endParaRPr lang="el-GR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Left Arrow 1"/>
          <p:cNvSpPr/>
          <p:nvPr/>
        </p:nvSpPr>
        <p:spPr>
          <a:xfrm>
            <a:off x="8662219" y="5437238"/>
            <a:ext cx="634181" cy="42278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80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3" descr="img0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0" y="2362200"/>
            <a:ext cx="100330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79" name="Picture 5" descr="FacesofPowerFig8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1" y="457201"/>
            <a:ext cx="3414713" cy="549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0" name="Picture 6" descr="SvensonNr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1" y="1371601"/>
            <a:ext cx="2130425" cy="367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1" name="Text Box 7"/>
          <p:cNvSpPr txBox="1">
            <a:spLocks noChangeArrowheads="1"/>
          </p:cNvSpPr>
          <p:nvPr/>
        </p:nvSpPr>
        <p:spPr bwMode="auto">
          <a:xfrm>
            <a:off x="8518525" y="4838701"/>
            <a:ext cx="164660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e-DE" altLang="en-US" sz="1800" dirty="0">
                <a:solidFill>
                  <a:srgbClr val="000000"/>
                </a:solidFill>
              </a:rPr>
              <a:t>Ca. 305</a:t>
            </a:r>
            <a:r>
              <a:rPr lang="en-US" altLang="en-US" sz="1800" dirty="0">
                <a:solidFill>
                  <a:srgbClr val="000000"/>
                </a:solidFill>
              </a:rPr>
              <a:t>/ 4 BCE</a:t>
            </a:r>
            <a:endParaRPr lang="el-GR" altLang="en-US" sz="1800" dirty="0">
              <a:solidFill>
                <a:srgbClr val="000000"/>
              </a:solidFill>
            </a:endParaRPr>
          </a:p>
        </p:txBody>
      </p:sp>
      <p:sp>
        <p:nvSpPr>
          <p:cNvPr id="50182" name="Text Box 8"/>
          <p:cNvSpPr txBox="1">
            <a:spLocks noChangeArrowheads="1"/>
          </p:cNvSpPr>
          <p:nvPr/>
        </p:nvSpPr>
        <p:spPr bwMode="auto">
          <a:xfrm>
            <a:off x="2955925" y="6061075"/>
            <a:ext cx="11318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London</a:t>
            </a:r>
            <a:endParaRPr lang="el-GR" altLang="en-US">
              <a:solidFill>
                <a:srgbClr val="000000"/>
              </a:solidFill>
            </a:endParaRPr>
          </a:p>
        </p:txBody>
      </p:sp>
      <p:sp>
        <p:nvSpPr>
          <p:cNvPr id="50183" name="Text Box 9"/>
          <p:cNvSpPr txBox="1">
            <a:spLocks noChangeArrowheads="1"/>
          </p:cNvSpPr>
          <p:nvPr/>
        </p:nvSpPr>
        <p:spPr bwMode="auto">
          <a:xfrm>
            <a:off x="6003926" y="5070475"/>
            <a:ext cx="1063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Louvre</a:t>
            </a:r>
            <a:endParaRPr lang="el-GR" altLang="en-US">
              <a:solidFill>
                <a:srgbClr val="000000"/>
              </a:solidFill>
            </a:endParaRPr>
          </a:p>
        </p:txBody>
      </p:sp>
      <p:sp>
        <p:nvSpPr>
          <p:cNvPr id="50184" name="Text Box 10"/>
          <p:cNvSpPr txBox="1">
            <a:spLocks noChangeArrowheads="1"/>
          </p:cNvSpPr>
          <p:nvPr/>
        </p:nvSpPr>
        <p:spPr bwMode="auto">
          <a:xfrm>
            <a:off x="4574458" y="422789"/>
            <a:ext cx="428854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3600" dirty="0">
                <a:solidFill>
                  <a:srgbClr val="000000"/>
                </a:solidFill>
              </a:rPr>
              <a:t>Alexander </a:t>
            </a:r>
            <a:r>
              <a:rPr lang="en-US" altLang="en-US" sz="3600" dirty="0" err="1">
                <a:solidFill>
                  <a:srgbClr val="000000"/>
                </a:solidFill>
              </a:rPr>
              <a:t>Aegiochos</a:t>
            </a:r>
            <a:r>
              <a:rPr lang="en-US" altLang="en-US" sz="3600" dirty="0">
                <a:solidFill>
                  <a:srgbClr val="000000"/>
                </a:solidFill>
              </a:rPr>
              <a:t> </a:t>
            </a:r>
            <a:endParaRPr lang="el-GR" altLang="en-US" sz="3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335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Προεπιλεγμένη σχεδίαση">
  <a:themeElements>
    <a:clrScheme name="Προεπιλεγμένη σχεδίαση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Προεπιλεγμένη σχεδίαση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Προεπιλεγμένη σχεδίαση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Προεπιλεγμένη σχεδίαση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Προεπιλεγμένη σχεδίαση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Προεπιλεγμένη σχεδίαση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Προεπιλεγμένη σχεδίαση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Προεπιλεγμένη σχεδίαση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Προεπιλεγμένη σχεδίαση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680</Words>
  <Application>Microsoft Office PowerPoint</Application>
  <PresentationFormat>Widescreen</PresentationFormat>
  <Paragraphs>111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41</vt:i4>
      </vt:variant>
    </vt:vector>
  </HeadingPairs>
  <TitlesOfParts>
    <vt:vector size="43" baseType="lpstr">
      <vt:lpstr>Office Theme</vt:lpstr>
      <vt:lpstr>Προεπιλεγμένη σχεδίαση</vt:lpstr>
      <vt:lpstr>Ptolemy I and Ptolemy II Coinage and Politics</vt:lpstr>
      <vt:lpstr>The Diadochs</vt:lpstr>
      <vt:lpstr>Philipp III Arrhidaeus</vt:lpstr>
      <vt:lpstr>Amphipolis, Alexander III Posthum Issue</vt:lpstr>
      <vt:lpstr>AR – Tetradrachme Seleucus I in Babylonia</vt:lpstr>
      <vt:lpstr>Ptolemy, Satrap </vt:lpstr>
      <vt:lpstr>Funerary Procession for Alexander the Great</vt:lpstr>
      <vt:lpstr>Introduction of a new reverse: ca. 314BCE</vt:lpstr>
      <vt:lpstr>PowerPoint Presentation</vt:lpstr>
      <vt:lpstr>ΑΛΕΞΑΝΔΡΕΙΟΝ ΠΤΟΛΕΜΑΙΟΥ =  Ptolemy’s coin in Alexandreia or Ptolemy’s coin of Alexander</vt:lpstr>
      <vt:lpstr>Ca. 310 BCE  Financial Reform in Egypt: 9 % reduction in weight</vt:lpstr>
      <vt:lpstr>The Chiliomodi Hoard (IGCH 85) date of deposit: 306 BCE</vt:lpstr>
      <vt:lpstr>PowerPoint Presentation</vt:lpstr>
      <vt:lpstr>PowerPoint Presentation</vt:lpstr>
      <vt:lpstr>Ptolemy I, after ca. 304 BCE</vt:lpstr>
      <vt:lpstr>The final changes: after 300 BCE</vt:lpstr>
      <vt:lpstr>Ptolemy I</vt:lpstr>
      <vt:lpstr>Portrait: Ptolemy I Paris Louvre A1</vt:lpstr>
      <vt:lpstr>Ptolemy’s monetary policy</vt:lpstr>
      <vt:lpstr>Some explantions</vt:lpstr>
      <vt:lpstr>PowerPoint Presentation</vt:lpstr>
      <vt:lpstr>Bronze coinage of Ptolemy I </vt:lpstr>
      <vt:lpstr>Magas, governor of Cyrenaica</vt:lpstr>
      <vt:lpstr>Ptolemy II</vt:lpstr>
      <vt:lpstr>Ptolemy II in Tyre and Sidon from 261/0 BCE onwards (regnal year 25 onwards)</vt:lpstr>
      <vt:lpstr>In the name Arsinoe II under Ptolemy II Minted in Alexandria</vt:lpstr>
      <vt:lpstr>Decadrachms in lettered series Α, Β, Γ, .... ΑΑ, ΒΒ, ΓΓ ...</vt:lpstr>
      <vt:lpstr>PowerPoint Presentation</vt:lpstr>
      <vt:lpstr>The coinage of the Brother Gods</vt:lpstr>
      <vt:lpstr>Zenon Papyrus:  a letter, part of a correspondence Persons involved</vt:lpstr>
      <vt:lpstr>Zenon Papyrus Re:</vt:lpstr>
      <vt:lpstr>The letter is dated:</vt:lpstr>
      <vt:lpstr>Termini Technici</vt:lpstr>
      <vt:lpstr>PowerPoint Presentation</vt:lpstr>
      <vt:lpstr>PowerPoint Presentation</vt:lpstr>
      <vt:lpstr>Mnaion </vt:lpstr>
      <vt:lpstr>Bronzes of Ptolemy II in eight denominations</vt:lpstr>
      <vt:lpstr>Ptolemy III Euergetes  in the name of Berenice II</vt:lpstr>
      <vt:lpstr>PowerPoint Presentation</vt:lpstr>
      <vt:lpstr>PowerPoint Presentation</vt:lpstr>
      <vt:lpstr>The hoard of Gülnar in Meydancik Kale in Cilicia Tracheia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Ptolemy I and Ptolemy II Coinage and Politics</dc:title>
  <dc:creator>Dell</dc:creator>
  <cp:lastModifiedBy>Dell</cp:lastModifiedBy>
  <cp:revision>32</cp:revision>
  <dcterms:created xsi:type="dcterms:W3CDTF">2023-04-01T03:19:51Z</dcterms:created>
  <dcterms:modified xsi:type="dcterms:W3CDTF">2023-04-01T08:24:09Z</dcterms:modified>
</cp:coreProperties>
</file>